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749" y="1367246"/>
            <a:ext cx="8825658" cy="3779519"/>
          </a:xfrm>
        </p:spPr>
        <p:txBody>
          <a:bodyPr/>
          <a:lstStyle/>
          <a:p>
            <a:r>
              <a:rPr lang="en-PH" sz="6000" b="1" dirty="0" smtClean="0"/>
              <a:t>Design Patterns</a:t>
            </a:r>
            <a:r>
              <a:rPr lang="en-PH" sz="6000" dirty="0" smtClean="0"/>
              <a:t>: Adapter, Facade, Factory, Strategy, and Singleton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377296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PH" dirty="0" smtClean="0"/>
              <a:t>When to use?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4629"/>
            <a:ext cx="8946541" cy="4302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400" dirty="0" smtClean="0"/>
              <a:t>Simplifying complex systems.</a:t>
            </a:r>
          </a:p>
          <a:p>
            <a:pPr>
              <a:lnSpc>
                <a:spcPct val="150000"/>
              </a:lnSpc>
            </a:pPr>
            <a:r>
              <a:rPr lang="en-PH" sz="2400" dirty="0" smtClean="0"/>
              <a:t>Decoupling systems.</a:t>
            </a:r>
          </a:p>
          <a:p>
            <a:pPr>
              <a:lnSpc>
                <a:spcPct val="150000"/>
              </a:lnSpc>
            </a:pPr>
            <a:r>
              <a:rPr lang="en-PH" sz="2400" dirty="0" smtClean="0"/>
              <a:t>Layered Architecture</a:t>
            </a:r>
          </a:p>
          <a:p>
            <a:pPr>
              <a:lnSpc>
                <a:spcPct val="150000"/>
              </a:lnSpc>
            </a:pPr>
            <a:r>
              <a:rPr lang="en-PH" sz="2400" dirty="0" smtClean="0"/>
              <a:t>Improved Readability and Usability</a:t>
            </a:r>
          </a:p>
          <a:p>
            <a:pPr>
              <a:lnSpc>
                <a:spcPct val="150000"/>
              </a:lnSpc>
            </a:pPr>
            <a:r>
              <a:rPr lang="en-PH" sz="2400" dirty="0" smtClean="0"/>
              <a:t>Reducing Dependencies</a:t>
            </a:r>
          </a:p>
          <a:p>
            <a:pPr>
              <a:lnSpc>
                <a:spcPct val="150000"/>
              </a:lnSpc>
            </a:pPr>
            <a:r>
              <a:rPr lang="en-PH" sz="2400" dirty="0" smtClean="0"/>
              <a:t>Subsystem Interface Standardization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53507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6151"/>
          </a:xfrm>
        </p:spPr>
        <p:txBody>
          <a:bodyPr/>
          <a:lstStyle/>
          <a:p>
            <a:r>
              <a:rPr lang="en-PH" dirty="0"/>
              <a:t>STRATEGY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0701"/>
            <a:ext cx="8939359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400" dirty="0" smtClean="0"/>
              <a:t>Define a family of algorithms, encapsulate each one, and make them interchangeable.</a:t>
            </a:r>
          </a:p>
          <a:p>
            <a:pPr>
              <a:lnSpc>
                <a:spcPct val="150000"/>
              </a:lnSpc>
            </a:pPr>
            <a:r>
              <a:rPr lang="en-PH" sz="2400" dirty="0" smtClean="0"/>
              <a:t>Lets the algorithm vary independently from clients that use it.</a:t>
            </a:r>
          </a:p>
          <a:p>
            <a:pPr>
              <a:lnSpc>
                <a:spcPct val="150000"/>
              </a:lnSpc>
            </a:pPr>
            <a:r>
              <a:rPr lang="en-PH" sz="2400" dirty="0" smtClean="0"/>
              <a:t>Used when we have multiple algorithms(solutions) for a specific task, and the client decides which algorithm to use at runtime.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88370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6151"/>
          </a:xfrm>
        </p:spPr>
        <p:txBody>
          <a:bodyPr/>
          <a:lstStyle/>
          <a:p>
            <a:r>
              <a:rPr lang="en-PH" dirty="0" smtClean="0"/>
              <a:t>When to use?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75" y="1495569"/>
            <a:ext cx="9418330" cy="4574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400" dirty="0" smtClean="0"/>
              <a:t>When you have many classes that differ only in their behaviour, strategies provide a way to configure a class with one of many behaviour.</a:t>
            </a:r>
          </a:p>
          <a:p>
            <a:pPr>
              <a:lnSpc>
                <a:spcPct val="150000"/>
              </a:lnSpc>
            </a:pPr>
            <a:r>
              <a:rPr lang="en-PH" sz="2400" dirty="0" smtClean="0"/>
              <a:t>When you need to switch algorithms used w/n an object at runtime dynamically.</a:t>
            </a:r>
          </a:p>
          <a:p>
            <a:pPr>
              <a:lnSpc>
                <a:spcPct val="150000"/>
              </a:lnSpc>
            </a:pPr>
            <a:r>
              <a:rPr lang="en-PH" sz="2400" dirty="0" smtClean="0"/>
              <a:t>When you have a lot of conditional statements in different places to execute various behaviours of the same algorithm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5713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SINGLETON DESIGN PATTERN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877619"/>
          </a:xfrm>
        </p:spPr>
        <p:txBody>
          <a:bodyPr>
            <a:normAutofit/>
          </a:bodyPr>
          <a:lstStyle/>
          <a:p>
            <a:r>
              <a:rPr lang="en-PH" sz="2400" dirty="0" smtClean="0"/>
              <a:t>Ensure that a class has only one instance and provides a global point of access to it.</a:t>
            </a:r>
          </a:p>
          <a:p>
            <a:endParaRPr lang="en-PH" sz="2400" dirty="0"/>
          </a:p>
          <a:p>
            <a:r>
              <a:rPr lang="en-PH" sz="2400" dirty="0" smtClean="0"/>
              <a:t>When to use?</a:t>
            </a:r>
          </a:p>
          <a:p>
            <a:pPr lvl="1"/>
            <a:r>
              <a:rPr lang="en-PH" sz="2000" dirty="0" smtClean="0"/>
              <a:t>Shared Resources Management</a:t>
            </a:r>
          </a:p>
          <a:p>
            <a:pPr lvl="1"/>
            <a:r>
              <a:rPr lang="en-PH" sz="2000" dirty="0" smtClean="0"/>
              <a:t>Logging</a:t>
            </a:r>
          </a:p>
          <a:p>
            <a:pPr lvl="1"/>
            <a:r>
              <a:rPr lang="en-PH" sz="2000" dirty="0" smtClean="0"/>
              <a:t>Coaching</a:t>
            </a:r>
          </a:p>
          <a:p>
            <a:pPr lvl="1"/>
            <a:r>
              <a:rPr lang="en-PH" sz="2000" dirty="0" smtClean="0"/>
              <a:t>Controlled Access and Operations.</a:t>
            </a:r>
          </a:p>
        </p:txBody>
      </p:sp>
    </p:spTree>
    <p:extLst>
      <p:ext uri="{BB962C8B-B14F-4D97-AF65-F5344CB8AC3E}">
        <p14:creationId xmlns:p14="http://schemas.microsoft.com/office/powerpoint/2010/main" val="148348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871" y="2873701"/>
            <a:ext cx="4047809" cy="958071"/>
          </a:xfrm>
        </p:spPr>
        <p:txBody>
          <a:bodyPr/>
          <a:lstStyle/>
          <a:p>
            <a:r>
              <a:rPr lang="en-PH" dirty="0" smtClean="0"/>
              <a:t>Questions?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568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FACTORY </a:t>
            </a:r>
            <a:r>
              <a:rPr lang="en-PH" smtClean="0"/>
              <a:t>DESIGN PATTERNS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558" y="1573947"/>
            <a:ext cx="8946541" cy="1230213"/>
          </a:xfrm>
        </p:spPr>
        <p:txBody>
          <a:bodyPr>
            <a:normAutofit/>
          </a:bodyPr>
          <a:lstStyle/>
          <a:p>
            <a:r>
              <a:rPr lang="en-PH" dirty="0" smtClean="0"/>
              <a:t>A factory is an object used to create other objects.</a:t>
            </a:r>
          </a:p>
          <a:p>
            <a:r>
              <a:rPr lang="en-PH" dirty="0" smtClean="0"/>
              <a:t>A class with a method – that method creates and returns diff objects based on the received input parameter.</a:t>
            </a:r>
          </a:p>
          <a:p>
            <a:endParaRPr lang="en-PH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558" y="2865121"/>
            <a:ext cx="9947865" cy="3227026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When to use?</a:t>
            </a:r>
          </a:p>
          <a:p>
            <a:pPr lvl="1"/>
            <a:r>
              <a:rPr lang="en-PH" dirty="0" smtClean="0"/>
              <a:t>Complex creation logic.</a:t>
            </a:r>
          </a:p>
          <a:p>
            <a:pPr lvl="1"/>
            <a:r>
              <a:rPr lang="en-PH" dirty="0" smtClean="0"/>
              <a:t>Similar objects families.</a:t>
            </a:r>
          </a:p>
          <a:p>
            <a:pPr lvl="1"/>
            <a:r>
              <a:rPr lang="en-PH" dirty="0" smtClean="0"/>
              <a:t>Subclass selection</a:t>
            </a:r>
          </a:p>
          <a:p>
            <a:pPr lvl="1"/>
            <a:r>
              <a:rPr lang="en-PH" dirty="0" smtClean="0"/>
              <a:t>System scalability</a:t>
            </a:r>
          </a:p>
          <a:p>
            <a:pPr lvl="1"/>
            <a:r>
              <a:rPr lang="en-PH" dirty="0" smtClean="0"/>
              <a:t>Conditional object creation</a:t>
            </a:r>
          </a:p>
          <a:p>
            <a:pPr lvl="1"/>
            <a:r>
              <a:rPr lang="en-PH" dirty="0" smtClean="0"/>
              <a:t>Centralized object management</a:t>
            </a:r>
          </a:p>
          <a:p>
            <a:pPr marL="457200" lvl="1" indent="0">
              <a:buNone/>
            </a:pPr>
            <a:endParaRPr lang="en-PH" dirty="0"/>
          </a:p>
          <a:p>
            <a:pPr marL="457200" lvl="1" indent="0">
              <a:buNone/>
            </a:pPr>
            <a:r>
              <a:rPr lang="en-PH" dirty="0" smtClean="0"/>
              <a:t>Drawbacks: </a:t>
            </a:r>
          </a:p>
          <a:p>
            <a:pPr lvl="1"/>
            <a:r>
              <a:rPr lang="en-PH" dirty="0" smtClean="0"/>
              <a:t>More classes code complexity</a:t>
            </a:r>
          </a:p>
          <a:p>
            <a:pPr lvl="1"/>
            <a:r>
              <a:rPr lang="en-PH" dirty="0" smtClean="0"/>
              <a:t>Can become bloated</a:t>
            </a:r>
          </a:p>
          <a:p>
            <a:pPr lvl="1"/>
            <a:r>
              <a:rPr lang="en-PH" dirty="0" smtClean="0"/>
              <a:t>Hides objects instantiation – which can be confusing if overused / misused </a:t>
            </a:r>
          </a:p>
          <a:p>
            <a:pPr lvl="1"/>
            <a:endParaRPr lang="en-PH" dirty="0" smtClean="0"/>
          </a:p>
          <a:p>
            <a:pPr marL="457200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6648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70232" cy="844859"/>
          </a:xfrm>
        </p:spPr>
        <p:txBody>
          <a:bodyPr/>
          <a:lstStyle/>
          <a:p>
            <a:r>
              <a:rPr lang="en-PH" dirty="0" smtClean="0"/>
              <a:t>FACTORY METHOD DESIGN PATTERNS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558" y="1573947"/>
            <a:ext cx="8946541" cy="1230213"/>
          </a:xfrm>
        </p:spPr>
        <p:txBody>
          <a:bodyPr>
            <a:normAutofit/>
          </a:bodyPr>
          <a:lstStyle/>
          <a:p>
            <a:r>
              <a:rPr lang="en-PH" dirty="0" smtClean="0"/>
              <a:t>An interface for creating an object but lets the subclasses decide which class to instantiate.</a:t>
            </a:r>
          </a:p>
          <a:p>
            <a:r>
              <a:rPr lang="en-PH" dirty="0" smtClean="0"/>
              <a:t>Let a class defer instantiation class.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558" y="2865121"/>
            <a:ext cx="9947865" cy="322702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When to use?</a:t>
            </a:r>
          </a:p>
          <a:p>
            <a:pPr lvl="1"/>
            <a:r>
              <a:rPr lang="en-PH" dirty="0" smtClean="0"/>
              <a:t>You want to allow subclasses to decide which object to create.</a:t>
            </a:r>
          </a:p>
          <a:p>
            <a:pPr lvl="1"/>
            <a:r>
              <a:rPr lang="en-PH" dirty="0" smtClean="0"/>
              <a:t>You want to avoid tight coupling your code to a specific classes</a:t>
            </a:r>
          </a:p>
          <a:p>
            <a:pPr lvl="1"/>
            <a:r>
              <a:rPr lang="en-PH" dirty="0" smtClean="0"/>
              <a:t>When you’re using polymorphism to control object creation.</a:t>
            </a:r>
            <a:endParaRPr lang="en-PH" dirty="0"/>
          </a:p>
          <a:p>
            <a:pPr marL="457200" lvl="1" indent="0">
              <a:buNone/>
            </a:pPr>
            <a:endParaRPr lang="en-PH" dirty="0" smtClean="0"/>
          </a:p>
          <a:p>
            <a:pPr marL="457200" lvl="1" indent="0">
              <a:buNone/>
            </a:pPr>
            <a:r>
              <a:rPr lang="en-PH" dirty="0" smtClean="0"/>
              <a:t>Drawbacks: </a:t>
            </a:r>
          </a:p>
          <a:p>
            <a:pPr lvl="1"/>
            <a:r>
              <a:rPr lang="en-PH" dirty="0" smtClean="0"/>
              <a:t>More classes and abstraction</a:t>
            </a:r>
          </a:p>
          <a:p>
            <a:pPr lvl="1"/>
            <a:r>
              <a:rPr lang="en-PH" dirty="0" smtClean="0"/>
              <a:t>Might be overkill your simple object creation</a:t>
            </a:r>
          </a:p>
          <a:p>
            <a:pPr marL="457200" lvl="1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2991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94" y="452718"/>
            <a:ext cx="10370232" cy="844859"/>
          </a:xfrm>
        </p:spPr>
        <p:txBody>
          <a:bodyPr/>
          <a:lstStyle/>
          <a:p>
            <a:r>
              <a:rPr lang="en-PH" dirty="0" smtClean="0"/>
              <a:t>FACTORY ABSTRACT DESIGN PATTERN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558" y="1573947"/>
            <a:ext cx="8946541" cy="986373"/>
          </a:xfrm>
        </p:spPr>
        <p:txBody>
          <a:bodyPr>
            <a:normAutofit/>
          </a:bodyPr>
          <a:lstStyle/>
          <a:p>
            <a:r>
              <a:rPr lang="en-PH" dirty="0" smtClean="0"/>
              <a:t>Provides a way to encapsulate a group of factories with a common theme without specifying their concrete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46558" y="2560320"/>
            <a:ext cx="9947865" cy="384048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PH" dirty="0" smtClean="0"/>
              <a:t>When to use?</a:t>
            </a:r>
          </a:p>
          <a:p>
            <a:pPr lvl="1"/>
            <a:r>
              <a:rPr lang="en-PH" dirty="0" smtClean="0"/>
              <a:t>You need to create multiple related objects designed to be used together.</a:t>
            </a:r>
          </a:p>
          <a:p>
            <a:pPr lvl="1"/>
            <a:r>
              <a:rPr lang="en-PH" dirty="0" smtClean="0"/>
              <a:t>You need to provide a library of products without exposing the implementation logic.</a:t>
            </a:r>
          </a:p>
          <a:p>
            <a:pPr lvl="1"/>
            <a:r>
              <a:rPr lang="en-PH" dirty="0" smtClean="0"/>
              <a:t>You want to reveal just the interfaces of the products, not the implementation.</a:t>
            </a:r>
          </a:p>
          <a:p>
            <a:pPr marL="457200" lvl="1" indent="0">
              <a:buNone/>
            </a:pPr>
            <a:endParaRPr lang="en-PH" dirty="0" smtClean="0"/>
          </a:p>
          <a:p>
            <a:pPr marL="457200" lvl="1" indent="0">
              <a:buNone/>
            </a:pPr>
            <a:r>
              <a:rPr lang="en-PH" dirty="0" smtClean="0"/>
              <a:t>Drawbacks: </a:t>
            </a:r>
          </a:p>
          <a:p>
            <a:pPr lvl="1"/>
            <a:r>
              <a:rPr lang="en-PH" dirty="0" smtClean="0"/>
              <a:t>Increased complexity </a:t>
            </a:r>
          </a:p>
          <a:p>
            <a:pPr lvl="2"/>
            <a:r>
              <a:rPr lang="en-US" dirty="0"/>
              <a:t>Abstract Factory introduces </a:t>
            </a:r>
            <a:r>
              <a:rPr lang="en-US" b="1" dirty="0"/>
              <a:t>multiple layers of abstraction</a:t>
            </a:r>
            <a:r>
              <a:rPr lang="en-US" dirty="0"/>
              <a:t>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54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70232" cy="844859"/>
          </a:xfrm>
        </p:spPr>
        <p:txBody>
          <a:bodyPr/>
          <a:lstStyle/>
          <a:p>
            <a:r>
              <a:rPr lang="en-PH" dirty="0" smtClean="0"/>
              <a:t>ADAPTER DESIGN PATTERN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810" y="1854926"/>
            <a:ext cx="8946541" cy="3352800"/>
          </a:xfrm>
        </p:spPr>
        <p:txBody>
          <a:bodyPr>
            <a:normAutofit/>
          </a:bodyPr>
          <a:lstStyle/>
          <a:p>
            <a:r>
              <a:rPr lang="en-PH" dirty="0" smtClean="0"/>
              <a:t>It acts as a bridge between two incompatible interfaces.</a:t>
            </a:r>
          </a:p>
          <a:p>
            <a:r>
              <a:rPr lang="en-PH" dirty="0" smtClean="0"/>
              <a:t>This pattern is useful when you want to use existing classes, but their interfaces do not match the one you need.</a:t>
            </a:r>
          </a:p>
          <a:p>
            <a:endParaRPr lang="en-PH" dirty="0"/>
          </a:p>
          <a:p>
            <a:r>
              <a:rPr lang="en-PH" dirty="0" smtClean="0"/>
              <a:t>Can be implemented in two ways:</a:t>
            </a:r>
          </a:p>
          <a:p>
            <a:pPr lvl="1"/>
            <a:r>
              <a:rPr lang="en-PH" dirty="0" smtClean="0"/>
              <a:t>Object Adapter Design Pattern</a:t>
            </a:r>
          </a:p>
          <a:p>
            <a:pPr lvl="1"/>
            <a:r>
              <a:rPr lang="en-PH" dirty="0" smtClean="0"/>
              <a:t>Class 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97425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70232" cy="844859"/>
          </a:xfrm>
        </p:spPr>
        <p:txBody>
          <a:bodyPr/>
          <a:lstStyle/>
          <a:p>
            <a:r>
              <a:rPr lang="en-PH" dirty="0" smtClean="0"/>
              <a:t>OBJECT ADAPTER DESIGN PATTERN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810" y="1854926"/>
            <a:ext cx="8946541" cy="2429691"/>
          </a:xfrm>
        </p:spPr>
        <p:txBody>
          <a:bodyPr>
            <a:normAutofit/>
          </a:bodyPr>
          <a:lstStyle/>
          <a:p>
            <a:r>
              <a:rPr lang="en-PH" sz="2400" dirty="0" smtClean="0"/>
              <a:t>Uses </a:t>
            </a:r>
            <a:r>
              <a:rPr lang="en-PH" sz="2400" b="1" dirty="0" smtClean="0"/>
              <a:t>composition</a:t>
            </a:r>
            <a:r>
              <a:rPr lang="en-PH" sz="2400" dirty="0" smtClean="0"/>
              <a:t>.</a:t>
            </a:r>
          </a:p>
          <a:p>
            <a:r>
              <a:rPr lang="en-PH" sz="2400" dirty="0" smtClean="0"/>
              <a:t>The adapter contains an instance of the class, it wraps (the </a:t>
            </a:r>
            <a:r>
              <a:rPr lang="en-PH" sz="2400" dirty="0" err="1" smtClean="0"/>
              <a:t>adaptee</a:t>
            </a:r>
            <a:r>
              <a:rPr lang="en-PH" sz="2400" dirty="0" smtClean="0"/>
              <a:t>) </a:t>
            </a:r>
          </a:p>
          <a:p>
            <a:r>
              <a:rPr lang="en-PH" sz="2400" dirty="0" smtClean="0"/>
              <a:t>It implements the target interface and delegates the calls to the </a:t>
            </a:r>
            <a:r>
              <a:rPr lang="en-PH" sz="2400" dirty="0" err="1" smtClean="0"/>
              <a:t>adaptee</a:t>
            </a:r>
            <a:r>
              <a:rPr lang="en-PH" sz="2400" dirty="0" smtClean="0"/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48897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CLASS ADAPTER DESIGN PATTERN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800" dirty="0" smtClean="0"/>
              <a:t>Uses </a:t>
            </a:r>
            <a:r>
              <a:rPr lang="en-PH" sz="2800" b="1" dirty="0" smtClean="0"/>
              <a:t>inheritance (multiple inheritance)</a:t>
            </a:r>
            <a:r>
              <a:rPr lang="en-PH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PH" sz="2800" dirty="0" smtClean="0"/>
              <a:t>The adapter inherit from the </a:t>
            </a:r>
            <a:r>
              <a:rPr lang="en-PH" sz="2800" dirty="0" err="1" smtClean="0"/>
              <a:t>adaptee</a:t>
            </a:r>
            <a:r>
              <a:rPr lang="en-PH" sz="2800" dirty="0" smtClean="0"/>
              <a:t> and implements the target interface.</a:t>
            </a:r>
          </a:p>
        </p:txBody>
      </p:sp>
    </p:spTree>
    <p:extLst>
      <p:ext uri="{BB962C8B-B14F-4D97-AF65-F5344CB8AC3E}">
        <p14:creationId xmlns:p14="http://schemas.microsoft.com/office/powerpoint/2010/main" val="19857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065"/>
          </a:xfrm>
        </p:spPr>
        <p:txBody>
          <a:bodyPr/>
          <a:lstStyle/>
          <a:p>
            <a:r>
              <a:rPr lang="en-PH" dirty="0" smtClean="0"/>
              <a:t>When to use?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8834"/>
            <a:ext cx="10156871" cy="4689565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/>
              <a:t>Integration with Third-party or Legacy Systems: </a:t>
            </a:r>
          </a:p>
          <a:p>
            <a:pPr fontAlgn="base">
              <a:lnSpc>
                <a:spcPct val="150000"/>
              </a:lnSpc>
            </a:pPr>
            <a:r>
              <a:rPr lang="en-US" sz="2400" dirty="0"/>
              <a:t>Reusing Existing </a:t>
            </a:r>
            <a:r>
              <a:rPr lang="en-US" sz="2400" dirty="0" smtClean="0"/>
              <a:t>Code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Creating </a:t>
            </a:r>
            <a:r>
              <a:rPr lang="en-US" sz="2400" dirty="0"/>
              <a:t>a Common Interface for Different </a:t>
            </a:r>
            <a:r>
              <a:rPr lang="en-US" sz="2400" dirty="0" smtClean="0"/>
              <a:t>Classes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Supporting </a:t>
            </a:r>
            <a:r>
              <a:rPr lang="en-US" sz="2400" dirty="0"/>
              <a:t>Multiple Data </a:t>
            </a:r>
            <a:r>
              <a:rPr lang="en-US" sz="2400" dirty="0" smtClean="0"/>
              <a:t>Sources</a:t>
            </a:r>
          </a:p>
          <a:p>
            <a:pPr fontAlgn="base">
              <a:lnSpc>
                <a:spcPct val="150000"/>
              </a:lnSpc>
            </a:pPr>
            <a:r>
              <a:rPr lang="en-PH" sz="2400" dirty="0"/>
              <a:t>Testing and </a:t>
            </a:r>
            <a:r>
              <a:rPr lang="en-PH" sz="2400" dirty="0" smtClean="0"/>
              <a:t>Mocking</a:t>
            </a:r>
          </a:p>
          <a:p>
            <a:pPr fontAlgn="base">
              <a:lnSpc>
                <a:spcPct val="150000"/>
              </a:lnSpc>
            </a:pPr>
            <a:r>
              <a:rPr lang="en-PH" sz="2400" dirty="0"/>
              <a:t>Providing Backward </a:t>
            </a:r>
            <a:r>
              <a:rPr lang="en-PH" sz="2400" dirty="0" smtClean="0"/>
              <a:t>Compatibility</a:t>
            </a:r>
          </a:p>
          <a:p>
            <a:pPr fontAlgn="base">
              <a:lnSpc>
                <a:spcPct val="150000"/>
              </a:lnSpc>
            </a:pPr>
            <a:r>
              <a:rPr lang="en-PH" sz="2400" dirty="0"/>
              <a:t>Cross-Platform Compatibility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15862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370232" cy="844859"/>
          </a:xfrm>
        </p:spPr>
        <p:txBody>
          <a:bodyPr/>
          <a:lstStyle/>
          <a:p>
            <a:r>
              <a:rPr lang="en-PH" dirty="0" smtClean="0"/>
              <a:t>FACADE DESIGN PATTERNS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810" y="1854926"/>
            <a:ext cx="8946541" cy="4362994"/>
          </a:xfrm>
        </p:spPr>
        <p:txBody>
          <a:bodyPr>
            <a:normAutofit/>
          </a:bodyPr>
          <a:lstStyle/>
          <a:p>
            <a:r>
              <a:rPr lang="en-PH" sz="2400" dirty="0" smtClean="0"/>
              <a:t>States that you need to provide a unified interface to a set of interfaces in a subsystem.</a:t>
            </a:r>
          </a:p>
          <a:p>
            <a:r>
              <a:rPr lang="en-PH" sz="2400" dirty="0" smtClean="0"/>
              <a:t>Defines a higher-level interfaces that make the subsystem easier to use.</a:t>
            </a:r>
          </a:p>
          <a:p>
            <a:pPr marL="0" indent="0">
              <a:buNone/>
            </a:pPr>
            <a:endParaRPr lang="en-PH" sz="2400" dirty="0" smtClean="0"/>
          </a:p>
          <a:p>
            <a:r>
              <a:rPr lang="en-PH" sz="2400" dirty="0" smtClean="0"/>
              <a:t>Goal: </a:t>
            </a:r>
          </a:p>
          <a:p>
            <a:pPr lvl="1"/>
            <a:r>
              <a:rPr lang="en-PH" sz="2000" dirty="0" smtClean="0"/>
              <a:t>To present a clear, simplified, and minimized interface to the external clients while delegating all the complex underlying operations to the appropriate classes w/n the system.</a:t>
            </a:r>
          </a:p>
        </p:txBody>
      </p:sp>
    </p:spTree>
    <p:extLst>
      <p:ext uri="{BB962C8B-B14F-4D97-AF65-F5344CB8AC3E}">
        <p14:creationId xmlns:p14="http://schemas.microsoft.com/office/powerpoint/2010/main" val="3521207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604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Design Patterns: Adapter, Facade, Factory, Strategy, and Singleton</vt:lpstr>
      <vt:lpstr>FACTORY DESIGN PATTERNS</vt:lpstr>
      <vt:lpstr>FACTORY METHOD DESIGN PATTERNS</vt:lpstr>
      <vt:lpstr>FACTORY ABSTRACT DESIGN PATTERN</vt:lpstr>
      <vt:lpstr>ADAPTER DESIGN PATTERN</vt:lpstr>
      <vt:lpstr>OBJECT ADAPTER DESIGN PATTERN</vt:lpstr>
      <vt:lpstr>CLASS ADAPTER DESIGN PATTERN</vt:lpstr>
      <vt:lpstr>When to use?</vt:lpstr>
      <vt:lpstr>FACADE DESIGN PATTERNS</vt:lpstr>
      <vt:lpstr>When to use?</vt:lpstr>
      <vt:lpstr>STRATEGY DESIGN PATTERN</vt:lpstr>
      <vt:lpstr>When to use?</vt:lpstr>
      <vt:lpstr>SINGLETON DESIGN PATTERN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Patterns: Adapter, Facade, Factory, Strategy</dc:title>
  <dc:creator>Microsoft account</dc:creator>
  <cp:lastModifiedBy>Microsoft account</cp:lastModifiedBy>
  <cp:revision>8</cp:revision>
  <dcterms:created xsi:type="dcterms:W3CDTF">2025-10-12T04:26:57Z</dcterms:created>
  <dcterms:modified xsi:type="dcterms:W3CDTF">2025-10-12T06:01:23Z</dcterms:modified>
</cp:coreProperties>
</file>