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0" r:id="rId13"/>
    <p:sldId id="261" r:id="rId14"/>
    <p:sldId id="262" r:id="rId15"/>
    <p:sldId id="263" r:id="rId16"/>
    <p:sldId id="264" r:id="rId17"/>
    <p:sldId id="275" r:id="rId18"/>
    <p:sldId id="276" r:id="rId19"/>
    <p:sldId id="277" r:id="rId20"/>
    <p:sldId id="278" r:id="rId21"/>
    <p:sldId id="279" r:id="rId22"/>
    <p:sldId id="280" r:id="rId23"/>
    <p:sldId id="27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120" y="1036320"/>
            <a:ext cx="10157480" cy="4058194"/>
          </a:xfrm>
        </p:spPr>
        <p:txBody>
          <a:bodyPr/>
          <a:lstStyle/>
          <a:p>
            <a:r>
              <a:rPr lang="en-US" sz="4800" dirty="0" smtClean="0"/>
              <a:t>Part 1: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React </a:t>
            </a:r>
            <a:r>
              <a:rPr lang="en-US" sz="4800" dirty="0"/>
              <a:t>and OOP: </a:t>
            </a:r>
            <a:r>
              <a:rPr lang="en-PH" sz="4800" dirty="0"/>
              <a:t>Designing Maintainable </a:t>
            </a:r>
            <a:r>
              <a:rPr lang="en-PH" sz="4800" dirty="0" err="1"/>
              <a:t>TypeScript</a:t>
            </a:r>
            <a:r>
              <a:rPr lang="en-PH" sz="4800" dirty="0"/>
              <a:t> Applications</a:t>
            </a:r>
            <a:endParaRPr lang="en-PH" sz="4800" b="1" dirty="0"/>
          </a:p>
        </p:txBody>
      </p:sp>
    </p:spTree>
    <p:extLst>
      <p:ext uri="{BB962C8B-B14F-4D97-AF65-F5344CB8AC3E}">
        <p14:creationId xmlns:p14="http://schemas.microsoft.com/office/powerpoint/2010/main" val="1762037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Getter and Setter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2941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 smtClean="0"/>
              <a:t>Getter (get) = </a:t>
            </a:r>
            <a:r>
              <a:rPr lang="en-US" sz="2800" dirty="0"/>
              <a:t>allows you to </a:t>
            </a:r>
            <a:r>
              <a:rPr lang="en-US" sz="2800" b="1" dirty="0"/>
              <a:t>access</a:t>
            </a:r>
            <a:r>
              <a:rPr lang="en-US" sz="2800" dirty="0"/>
              <a:t> a private property in a </a:t>
            </a:r>
            <a:r>
              <a:rPr lang="en-US" sz="2800" i="1" dirty="0"/>
              <a:t>controlled</a:t>
            </a:r>
            <a:r>
              <a:rPr lang="en-US" sz="2800" dirty="0"/>
              <a:t> </a:t>
            </a:r>
            <a:r>
              <a:rPr lang="en-US" sz="2800" dirty="0" smtClean="0"/>
              <a:t>way</a:t>
            </a:r>
          </a:p>
          <a:p>
            <a:pPr>
              <a:lnSpc>
                <a:spcPct val="150000"/>
              </a:lnSpc>
            </a:pPr>
            <a:r>
              <a:rPr lang="en-US" sz="2800" dirty="0" smtClean="0"/>
              <a:t>Setter </a:t>
            </a:r>
            <a:r>
              <a:rPr lang="en-US" sz="2800" dirty="0"/>
              <a:t>(get) = allows you to </a:t>
            </a:r>
            <a:r>
              <a:rPr lang="en-US" sz="2800" b="1" dirty="0"/>
              <a:t>change</a:t>
            </a:r>
            <a:r>
              <a:rPr lang="en-US" sz="2800" dirty="0"/>
              <a:t> a private property in a </a:t>
            </a:r>
            <a:r>
              <a:rPr lang="en-US" sz="2800" i="1" dirty="0"/>
              <a:t>controlled</a:t>
            </a:r>
            <a:r>
              <a:rPr lang="en-US" sz="2800" dirty="0"/>
              <a:t> way.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2127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vs Global Variable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79" y="1311518"/>
            <a:ext cx="9394150" cy="519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2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885426"/>
            <a:ext cx="9404723" cy="992361"/>
          </a:xfrm>
        </p:spPr>
        <p:txBody>
          <a:bodyPr/>
          <a:lstStyle/>
          <a:p>
            <a:r>
              <a:rPr lang="en-PH" dirty="0" smtClean="0"/>
              <a:t>The Principles of OOP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PH" sz="2400" dirty="0" smtClean="0"/>
              <a:t>Encapsulation</a:t>
            </a:r>
          </a:p>
          <a:p>
            <a:pPr>
              <a:lnSpc>
                <a:spcPct val="200000"/>
              </a:lnSpc>
            </a:pPr>
            <a:r>
              <a:rPr lang="en-PH" sz="2400" dirty="0" smtClean="0"/>
              <a:t>Abstraction</a:t>
            </a:r>
          </a:p>
          <a:p>
            <a:pPr>
              <a:lnSpc>
                <a:spcPct val="200000"/>
              </a:lnSpc>
            </a:pPr>
            <a:r>
              <a:rPr lang="en-PH" sz="2400" dirty="0" smtClean="0"/>
              <a:t>Inheritance</a:t>
            </a:r>
          </a:p>
          <a:p>
            <a:pPr>
              <a:lnSpc>
                <a:spcPct val="200000"/>
              </a:lnSpc>
            </a:pPr>
            <a:r>
              <a:rPr lang="en-PH" sz="2400" dirty="0" smtClean="0"/>
              <a:t>Polymorphism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8226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Section 1: Encapsulation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9468894" cy="4195481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sz="2800" dirty="0"/>
              <a:t>Bundles data and behavior into one unit (the class</a:t>
            </a:r>
            <a:r>
              <a:rPr lang="en-US" sz="2800" dirty="0" smtClean="0"/>
              <a:t>)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Prevents direct access to internal </a:t>
            </a:r>
            <a:r>
              <a:rPr lang="en-US" sz="2800" dirty="0" smtClean="0"/>
              <a:t>state</a:t>
            </a:r>
          </a:p>
          <a:p>
            <a:pPr>
              <a:lnSpc>
                <a:spcPct val="200000"/>
              </a:lnSpc>
            </a:pPr>
            <a:r>
              <a:rPr lang="en-PH" sz="2800" dirty="0"/>
              <a:t>Promotes modularity and </a:t>
            </a:r>
            <a:r>
              <a:rPr lang="en-PH" sz="2800" dirty="0" smtClean="0"/>
              <a:t>security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95125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Section 2: Abstraction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3748" y="1853248"/>
            <a:ext cx="9204915" cy="390311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Hides complex logic behind a simple </a:t>
            </a:r>
            <a:r>
              <a:rPr lang="en-US" sz="2800" dirty="0" smtClean="0"/>
              <a:t>interface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Shows only what’s necessary to the outside </a:t>
            </a:r>
            <a:r>
              <a:rPr lang="en-US" sz="2800" dirty="0" smtClean="0"/>
              <a:t>world</a:t>
            </a:r>
          </a:p>
          <a:p>
            <a:pPr>
              <a:lnSpc>
                <a:spcPct val="200000"/>
              </a:lnSpc>
            </a:pPr>
            <a:r>
              <a:rPr lang="en-PH" sz="2800" dirty="0"/>
              <a:t>Improves readability and reusability</a:t>
            </a:r>
          </a:p>
        </p:txBody>
      </p:sp>
    </p:spTree>
    <p:extLst>
      <p:ext uri="{BB962C8B-B14F-4D97-AF65-F5344CB8AC3E}">
        <p14:creationId xmlns:p14="http://schemas.microsoft.com/office/powerpoint/2010/main" val="22755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Section 3: Inheritance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1751639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A class can inherit from another </a:t>
            </a:r>
            <a:r>
              <a:rPr lang="en-US" sz="2800" dirty="0" smtClean="0"/>
              <a:t>class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Child class reuses and extends parent behavior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406847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Section 4: Polymorphism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PH" sz="2800" dirty="0"/>
              <a:t>Same interface, different </a:t>
            </a:r>
            <a:r>
              <a:rPr lang="en-PH" sz="2800" dirty="0" smtClean="0"/>
              <a:t>behaviours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Allows flexibility and code reuse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20069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120" y="1036320"/>
            <a:ext cx="10157480" cy="4058194"/>
          </a:xfrm>
        </p:spPr>
        <p:txBody>
          <a:bodyPr/>
          <a:lstStyle/>
          <a:p>
            <a:r>
              <a:rPr lang="en-US" sz="4800" dirty="0" smtClean="0"/>
              <a:t>Part 2: </a:t>
            </a:r>
            <a:br>
              <a:rPr lang="en-US" sz="4800" dirty="0" smtClean="0"/>
            </a:b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PH" sz="4800" b="1" dirty="0"/>
              <a:t>SOLID</a:t>
            </a:r>
            <a:r>
              <a:rPr lang="en-PH" sz="4800" dirty="0"/>
              <a:t> Principle – Design testable and maintainable code</a:t>
            </a:r>
            <a:endParaRPr lang="en-PH" sz="4800" b="1" dirty="0"/>
          </a:p>
        </p:txBody>
      </p:sp>
    </p:spTree>
    <p:extLst>
      <p:ext uri="{BB962C8B-B14F-4D97-AF65-F5344CB8AC3E}">
        <p14:creationId xmlns:p14="http://schemas.microsoft.com/office/powerpoint/2010/main" val="135770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14" y="2185724"/>
            <a:ext cx="9404723" cy="923236"/>
          </a:xfrm>
        </p:spPr>
        <p:txBody>
          <a:bodyPr/>
          <a:lstStyle/>
          <a:p>
            <a:r>
              <a:rPr lang="en-PH" dirty="0" smtClean="0"/>
              <a:t>S – Single Responsibility Principle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106" y="3812049"/>
            <a:ext cx="8946541" cy="1839813"/>
          </a:xfrm>
        </p:spPr>
        <p:txBody>
          <a:bodyPr>
            <a:noAutofit/>
          </a:bodyPr>
          <a:lstStyle/>
          <a:p>
            <a:r>
              <a:rPr lang="en-US" sz="2800" dirty="0"/>
              <a:t>A class should have one and only one reason to change, meaning that a class should have only one job.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86193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14" y="2185724"/>
            <a:ext cx="9404723" cy="923236"/>
          </a:xfrm>
        </p:spPr>
        <p:txBody>
          <a:bodyPr/>
          <a:lstStyle/>
          <a:p>
            <a:r>
              <a:rPr lang="en-PH" dirty="0"/>
              <a:t>O</a:t>
            </a:r>
            <a:r>
              <a:rPr lang="en-PH" dirty="0" smtClean="0"/>
              <a:t> </a:t>
            </a:r>
            <a:r>
              <a:rPr lang="en-PH" dirty="0"/>
              <a:t>– Open-Closed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106" y="3812050"/>
            <a:ext cx="8946541" cy="1151836"/>
          </a:xfrm>
        </p:spPr>
        <p:txBody>
          <a:bodyPr>
            <a:normAutofit/>
          </a:bodyPr>
          <a:lstStyle/>
          <a:p>
            <a:r>
              <a:rPr lang="en-US" sz="2800" dirty="0"/>
              <a:t>Objects or entities should be open for extension but closed for modification.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15693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3568"/>
          </a:xfrm>
        </p:spPr>
        <p:txBody>
          <a:bodyPr/>
          <a:lstStyle/>
          <a:p>
            <a:r>
              <a:rPr lang="en-PH" dirty="0" smtClean="0"/>
              <a:t>Goal: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44" y="1306286"/>
            <a:ext cx="9691550" cy="4942113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PH" dirty="0"/>
              <a:t>By the end of the session, you should be able to</a:t>
            </a:r>
            <a:r>
              <a:rPr lang="en-PH" dirty="0" smtClean="0"/>
              <a:t>:</a:t>
            </a:r>
            <a:endParaRPr lang="en-PH" dirty="0"/>
          </a:p>
          <a:p>
            <a:pPr lvl="0">
              <a:lnSpc>
                <a:spcPct val="170000"/>
              </a:lnSpc>
            </a:pPr>
            <a:r>
              <a:rPr lang="en-US" b="1" dirty="0"/>
              <a:t>Define</a:t>
            </a:r>
            <a:r>
              <a:rPr lang="en-US" dirty="0"/>
              <a:t> the four main OOP principles — </a:t>
            </a:r>
            <a:r>
              <a:rPr lang="en-US" b="1" dirty="0"/>
              <a:t>Encapsulation, Abstraction, Inheritance,</a:t>
            </a:r>
            <a:r>
              <a:rPr lang="en-US" dirty="0"/>
              <a:t> and </a:t>
            </a:r>
            <a:r>
              <a:rPr lang="en-US" b="1" dirty="0"/>
              <a:t>Polymorphism</a:t>
            </a:r>
            <a:r>
              <a:rPr lang="en-US" dirty="0"/>
              <a:t> </a:t>
            </a:r>
            <a:endParaRPr lang="en-US" dirty="0" smtClean="0"/>
          </a:p>
          <a:p>
            <a:pPr lvl="0">
              <a:lnSpc>
                <a:spcPct val="170000"/>
              </a:lnSpc>
            </a:pPr>
            <a:r>
              <a:rPr lang="en-US" b="1" dirty="0" smtClean="0"/>
              <a:t>Implement</a:t>
            </a:r>
            <a:r>
              <a:rPr lang="en-US" dirty="0" smtClean="0"/>
              <a:t> these principles using </a:t>
            </a:r>
            <a:r>
              <a:rPr lang="en-US" b="1" dirty="0" err="1" smtClean="0"/>
              <a:t>TypeScript</a:t>
            </a:r>
            <a:r>
              <a:rPr lang="en-US" b="1" dirty="0" smtClean="0"/>
              <a:t> classes and interfaces</a:t>
            </a:r>
            <a:r>
              <a:rPr lang="en-US" dirty="0" smtClean="0"/>
              <a:t>.</a:t>
            </a:r>
          </a:p>
          <a:p>
            <a:pPr lvl="0">
              <a:lnSpc>
                <a:spcPct val="170000"/>
              </a:lnSpc>
            </a:pPr>
            <a:r>
              <a:rPr lang="en-US" b="1" dirty="0" smtClean="0"/>
              <a:t>Apply</a:t>
            </a:r>
            <a:r>
              <a:rPr lang="en-US" dirty="0" smtClean="0"/>
              <a:t> </a:t>
            </a:r>
            <a:r>
              <a:rPr lang="en-US" dirty="0"/>
              <a:t>OOP concepts to </a:t>
            </a:r>
            <a:r>
              <a:rPr lang="en-US" b="1" dirty="0"/>
              <a:t>React components and services</a:t>
            </a:r>
            <a:r>
              <a:rPr lang="en-US" dirty="0"/>
              <a:t> for cleaner, more scalable architecture</a:t>
            </a:r>
            <a:r>
              <a:rPr lang="en-US" dirty="0" smtClean="0"/>
              <a:t>.</a:t>
            </a:r>
          </a:p>
          <a:p>
            <a:pPr lvl="0">
              <a:lnSpc>
                <a:spcPct val="170000"/>
              </a:lnSpc>
            </a:pPr>
            <a:r>
              <a:rPr lang="en-PH" b="1" dirty="0"/>
              <a:t>SOLID Principles: </a:t>
            </a:r>
            <a:r>
              <a:rPr lang="en-PH" dirty="0"/>
              <a:t>Writing Testable &amp; Maintainable </a:t>
            </a:r>
            <a:r>
              <a:rPr lang="en-PH" dirty="0" smtClean="0"/>
              <a:t>Code</a:t>
            </a:r>
          </a:p>
          <a:p>
            <a:pPr lvl="0">
              <a:lnSpc>
                <a:spcPct val="170000"/>
              </a:lnSpc>
            </a:pPr>
            <a:r>
              <a:rPr lang="en-US" b="1" dirty="0" smtClean="0"/>
              <a:t>Demonstrate</a:t>
            </a:r>
            <a:r>
              <a:rPr lang="en-US" dirty="0" smtClean="0"/>
              <a:t> </a:t>
            </a:r>
            <a:r>
              <a:rPr lang="en-US" dirty="0"/>
              <a:t>how interfaces and dependency inversion improve </a:t>
            </a:r>
            <a:r>
              <a:rPr lang="en-US" b="1" dirty="0"/>
              <a:t>component reusability</a:t>
            </a:r>
            <a:r>
              <a:rPr lang="en-US" dirty="0"/>
              <a:t> and </a:t>
            </a:r>
            <a:r>
              <a:rPr lang="en-US" b="1" dirty="0"/>
              <a:t>code maintainability</a:t>
            </a:r>
            <a:r>
              <a:rPr lang="en-US" dirty="0"/>
              <a:t> in React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230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14" y="2185724"/>
            <a:ext cx="9404723" cy="923236"/>
          </a:xfrm>
        </p:spPr>
        <p:txBody>
          <a:bodyPr/>
          <a:lstStyle/>
          <a:p>
            <a:r>
              <a:rPr lang="en-PH" dirty="0" smtClean="0"/>
              <a:t>L –  Liskov’s Substitution Principle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106" y="3812050"/>
            <a:ext cx="8946541" cy="11518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Derived / child classes must be substitutable for their base / parent classes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94209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14" y="2185724"/>
            <a:ext cx="9404723" cy="923236"/>
          </a:xfrm>
        </p:spPr>
        <p:txBody>
          <a:bodyPr/>
          <a:lstStyle/>
          <a:p>
            <a:r>
              <a:rPr lang="en-PH" dirty="0" smtClean="0"/>
              <a:t>I – Interface Segregation Principle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106" y="3812050"/>
            <a:ext cx="8946541" cy="1151836"/>
          </a:xfrm>
        </p:spPr>
        <p:txBody>
          <a:bodyPr>
            <a:normAutofit/>
          </a:bodyPr>
          <a:lstStyle/>
          <a:p>
            <a:r>
              <a:rPr lang="en-PH" sz="2800" dirty="0" smtClean="0"/>
              <a:t>Do not force any client to implement on interface which is irrelevant to them.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2919577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014" y="2185724"/>
            <a:ext cx="9404723" cy="923236"/>
          </a:xfrm>
        </p:spPr>
        <p:txBody>
          <a:bodyPr/>
          <a:lstStyle/>
          <a:p>
            <a:r>
              <a:rPr lang="en-PH" dirty="0" smtClean="0"/>
              <a:t>D – Dependency Inversion Principle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9104" y="3481124"/>
            <a:ext cx="8946541" cy="1151836"/>
          </a:xfrm>
        </p:spPr>
        <p:txBody>
          <a:bodyPr>
            <a:noAutofit/>
          </a:bodyPr>
          <a:lstStyle/>
          <a:p>
            <a:r>
              <a:rPr lang="en-PH" sz="2800" dirty="0" smtClean="0"/>
              <a:t>Classes should rely on abstractions (e.g. interfaces or abstract classes) rather than concrete implementations.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972563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4255" y="3001065"/>
            <a:ext cx="3558496" cy="894390"/>
          </a:xfrm>
        </p:spPr>
        <p:txBody>
          <a:bodyPr/>
          <a:lstStyle/>
          <a:p>
            <a:r>
              <a:rPr lang="en-PH" dirty="0" smtClean="0"/>
              <a:t>Questions?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8483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What is OOP(Object-Oriented Programming)?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Organizes </a:t>
            </a:r>
            <a:r>
              <a:rPr lang="en-US" sz="2400" dirty="0" smtClean="0"/>
              <a:t>code </a:t>
            </a:r>
            <a:r>
              <a:rPr lang="en-US" sz="2400" dirty="0"/>
              <a:t>around </a:t>
            </a:r>
            <a:r>
              <a:rPr lang="en-US" sz="2400" b="1" dirty="0"/>
              <a:t>objects</a:t>
            </a:r>
            <a:r>
              <a:rPr lang="en-US" sz="2400" dirty="0"/>
              <a:t> (data + behavior)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/>
              <a:t>Promotes </a:t>
            </a:r>
            <a:r>
              <a:rPr lang="en-US" sz="2400" b="1" dirty="0"/>
              <a:t>reusability</a:t>
            </a:r>
            <a:r>
              <a:rPr lang="en-US" sz="2400" dirty="0"/>
              <a:t>, </a:t>
            </a:r>
            <a:r>
              <a:rPr lang="en-US" sz="2400" b="1" dirty="0"/>
              <a:t>maintainability</a:t>
            </a:r>
            <a:r>
              <a:rPr lang="en-US" sz="2400" dirty="0"/>
              <a:t>, </a:t>
            </a:r>
            <a:r>
              <a:rPr lang="en-US" sz="2400" dirty="0" smtClean="0"/>
              <a:t>and </a:t>
            </a:r>
            <a:r>
              <a:rPr lang="en-US" sz="2400" b="1" dirty="0" smtClean="0"/>
              <a:t>scalability.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“ </a:t>
            </a:r>
            <a:r>
              <a:rPr lang="en-PH" sz="2400" dirty="0" smtClean="0"/>
              <a:t>Object-Oriented </a:t>
            </a:r>
            <a:r>
              <a:rPr lang="en-PH" sz="2400" dirty="0"/>
              <a:t>Programming is a strategy that provides some principles for developing applications or software. It is a </a:t>
            </a:r>
            <a:r>
              <a:rPr lang="en-PH" sz="2400" dirty="0" smtClean="0"/>
              <a:t>methodology ”.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2207339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661032"/>
            <a:ext cx="8946541" cy="4130168"/>
          </a:xfrm>
        </p:spPr>
        <p:txBody>
          <a:bodyPr>
            <a:no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class</a:t>
            </a:r>
            <a:r>
              <a:rPr lang="en-US" sz="2800" dirty="0"/>
              <a:t> is a </a:t>
            </a:r>
            <a:r>
              <a:rPr lang="en-US" sz="2800" b="1" dirty="0"/>
              <a:t>blueprint</a:t>
            </a:r>
            <a:r>
              <a:rPr lang="en-US" sz="2800" dirty="0"/>
              <a:t> for creating objects that have </a:t>
            </a:r>
            <a:r>
              <a:rPr lang="en-US" sz="2800" b="1" dirty="0"/>
              <a:t>data (properties)</a:t>
            </a:r>
            <a:r>
              <a:rPr lang="en-US" sz="2800" dirty="0"/>
              <a:t> and </a:t>
            </a:r>
            <a:r>
              <a:rPr lang="en-US" sz="2800" b="1" dirty="0"/>
              <a:t>behavior (methods</a:t>
            </a:r>
            <a:r>
              <a:rPr lang="en-US" sz="2800" b="1" dirty="0" smtClean="0"/>
              <a:t>)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</a:t>
            </a:r>
            <a:r>
              <a:rPr lang="en-US" sz="2800" b="1" dirty="0"/>
              <a:t>class</a:t>
            </a:r>
            <a:r>
              <a:rPr lang="en-US" sz="2800" dirty="0"/>
              <a:t> defines how an object looks and behaves.</a:t>
            </a:r>
            <a:br>
              <a:rPr lang="en-US" sz="2800" dirty="0"/>
            </a:br>
            <a:r>
              <a:rPr lang="en-US" sz="2800" dirty="0"/>
              <a:t>It can have real implementations of methods, constructors, and data members</a:t>
            </a:r>
            <a:r>
              <a:rPr lang="en-US" sz="2800" dirty="0" smtClean="0"/>
              <a:t>.</a:t>
            </a:r>
          </a:p>
          <a:p>
            <a:r>
              <a:rPr lang="en-US" sz="2800" dirty="0"/>
              <a:t>A class = structure + implementation (real working code).</a:t>
            </a:r>
            <a:endParaRPr lang="en-PH" sz="2800" dirty="0"/>
          </a:p>
        </p:txBody>
      </p:sp>
    </p:spTree>
    <p:extLst>
      <p:ext uri="{BB962C8B-B14F-4D97-AF65-F5344CB8AC3E}">
        <p14:creationId xmlns:p14="http://schemas.microsoft.com/office/powerpoint/2010/main" val="3688583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486861"/>
            <a:ext cx="8946541" cy="480943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abstract class</a:t>
            </a:r>
            <a:r>
              <a:rPr lang="en-US" dirty="0"/>
              <a:t> is a </a:t>
            </a:r>
            <a:r>
              <a:rPr lang="en-US" b="1" dirty="0"/>
              <a:t>special kind of class</a:t>
            </a:r>
            <a:r>
              <a:rPr lang="en-US" dirty="0"/>
              <a:t> that </a:t>
            </a:r>
            <a:r>
              <a:rPr lang="en-US" b="1" dirty="0"/>
              <a:t>cannot be instantiated directly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It’s meant to be </a:t>
            </a:r>
            <a:r>
              <a:rPr lang="en-US" b="1" dirty="0"/>
              <a:t>inherited</a:t>
            </a:r>
            <a:r>
              <a:rPr lang="en-US" dirty="0"/>
              <a:t> by other classes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An </a:t>
            </a:r>
            <a:r>
              <a:rPr lang="en-US" b="1" dirty="0"/>
              <a:t>abstract class</a:t>
            </a:r>
            <a:r>
              <a:rPr lang="en-US" dirty="0"/>
              <a:t> defines a </a:t>
            </a:r>
            <a:r>
              <a:rPr lang="en-US" b="1" dirty="0"/>
              <a:t>base template</a:t>
            </a:r>
            <a:r>
              <a:rPr lang="en-US" dirty="0"/>
              <a:t> for other classes.</a:t>
            </a:r>
            <a:br>
              <a:rPr lang="en-US" dirty="0"/>
            </a:br>
            <a:r>
              <a:rPr lang="en-US" dirty="0"/>
              <a:t>It can include both shared logic and rules that subclasses must follow.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PH" dirty="0"/>
              <a:t>It can have</a:t>
            </a:r>
            <a:r>
              <a:rPr lang="en-PH" dirty="0" smtClean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Abstract methods</a:t>
            </a:r>
            <a:r>
              <a:rPr lang="en-US" dirty="0"/>
              <a:t> (no implementation, must be overridden</a:t>
            </a:r>
            <a:r>
              <a:rPr lang="en-US" dirty="0" smtClean="0"/>
              <a:t>)</a:t>
            </a:r>
          </a:p>
          <a:p>
            <a:pPr lvl="1">
              <a:lnSpc>
                <a:spcPct val="150000"/>
              </a:lnSpc>
            </a:pPr>
            <a:r>
              <a:rPr lang="en-US" b="1" dirty="0"/>
              <a:t>Concrete methods</a:t>
            </a:r>
            <a:r>
              <a:rPr lang="en-US" dirty="0"/>
              <a:t> (with real code, reusable by subclasses</a:t>
            </a:r>
            <a:r>
              <a:rPr lang="en-US" dirty="0" smtClean="0"/>
              <a:t>)</a:t>
            </a:r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5246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436914"/>
            <a:ext cx="8946541" cy="481148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b="1" dirty="0"/>
              <a:t>interface</a:t>
            </a:r>
            <a:r>
              <a:rPr lang="en-US" sz="2400" dirty="0"/>
              <a:t> defines the </a:t>
            </a:r>
            <a:r>
              <a:rPr lang="en-US" sz="2400" b="1" dirty="0"/>
              <a:t>structure</a:t>
            </a:r>
            <a:r>
              <a:rPr lang="en-US" sz="2400" dirty="0"/>
              <a:t> or </a:t>
            </a:r>
            <a:r>
              <a:rPr lang="en-US" sz="2400" b="1" dirty="0"/>
              <a:t>contract</a:t>
            </a:r>
            <a:r>
              <a:rPr lang="en-US" sz="2400" dirty="0"/>
              <a:t> that a class (or object) must follow.</a:t>
            </a:r>
            <a:br>
              <a:rPr lang="en-US" sz="2400" dirty="0"/>
            </a:br>
            <a:r>
              <a:rPr lang="en-US" sz="2400" dirty="0"/>
              <a:t>It only describes </a:t>
            </a:r>
            <a:r>
              <a:rPr lang="en-US" sz="2400" b="1" dirty="0"/>
              <a:t>what</a:t>
            </a:r>
            <a:r>
              <a:rPr lang="en-US" sz="2400" dirty="0"/>
              <a:t> properties or methods should exist — </a:t>
            </a:r>
            <a:r>
              <a:rPr lang="en-US" sz="2400" b="1" dirty="0"/>
              <a:t>not how</a:t>
            </a:r>
            <a:r>
              <a:rPr lang="en-US" sz="2400" dirty="0"/>
              <a:t> they work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</a:t>
            </a:r>
            <a:r>
              <a:rPr lang="en-US" sz="2400" b="1" dirty="0"/>
              <a:t>interface</a:t>
            </a:r>
            <a:r>
              <a:rPr lang="en-US" sz="2400" dirty="0"/>
              <a:t> is a contract that defines the shape of an object — properties and method signatures — without providing implementation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An interface = “contract only” — tells what must exist, not how.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1868882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496" y="964305"/>
            <a:ext cx="9612372" cy="49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5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086625"/>
          </a:xfrm>
        </p:spPr>
        <p:txBody>
          <a:bodyPr>
            <a:normAutofit/>
          </a:bodyPr>
          <a:lstStyle/>
          <a:p>
            <a:r>
              <a:rPr lang="en-US" sz="2400" b="1" dirty="0"/>
              <a:t>Function overloading</a:t>
            </a:r>
            <a:r>
              <a:rPr lang="en-US" sz="2400" dirty="0"/>
              <a:t> means having </a:t>
            </a:r>
            <a:r>
              <a:rPr lang="en-US" sz="2400" b="1" dirty="0"/>
              <a:t>multiple versions of the same function name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but each version has a </a:t>
            </a:r>
            <a:r>
              <a:rPr lang="en-US" sz="2400" b="1" dirty="0"/>
              <a:t>different method signature</a:t>
            </a:r>
            <a:r>
              <a:rPr lang="en-US" sz="2400" dirty="0"/>
              <a:t> — that </a:t>
            </a:r>
            <a:r>
              <a:rPr lang="en-US" sz="2400" dirty="0" smtClean="0"/>
              <a:t>is, different </a:t>
            </a:r>
            <a:r>
              <a:rPr lang="en-US" sz="2400" b="1" dirty="0"/>
              <a:t>parameter types</a:t>
            </a:r>
            <a:r>
              <a:rPr lang="en-US" sz="2400" dirty="0"/>
              <a:t>, </a:t>
            </a:r>
            <a:r>
              <a:rPr lang="en-US" sz="2400" b="1" dirty="0"/>
              <a:t>parameter count</a:t>
            </a:r>
            <a:r>
              <a:rPr lang="en-US" sz="2400" dirty="0"/>
              <a:t>, or </a:t>
            </a:r>
            <a:r>
              <a:rPr lang="en-US" sz="2400" b="1" dirty="0"/>
              <a:t>parameter order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Function overloading allows you to define </a:t>
            </a:r>
            <a:r>
              <a:rPr lang="en-US" sz="2400" b="1" dirty="0"/>
              <a:t>multiple ways to call a function</a:t>
            </a:r>
            <a:r>
              <a:rPr lang="en-US" sz="2400" dirty="0"/>
              <a:t> </a:t>
            </a:r>
            <a:r>
              <a:rPr lang="en-US" sz="2400" dirty="0" smtClean="0"/>
              <a:t>— depending </a:t>
            </a:r>
            <a:r>
              <a:rPr lang="en-US" sz="2400" dirty="0"/>
              <a:t>on what arguments you pass.</a:t>
            </a:r>
            <a:endParaRPr lang="en-PH" sz="2400" dirty="0"/>
          </a:p>
        </p:txBody>
      </p:sp>
    </p:spTree>
    <p:extLst>
      <p:ext uri="{BB962C8B-B14F-4D97-AF65-F5344CB8AC3E}">
        <p14:creationId xmlns:p14="http://schemas.microsoft.com/office/powerpoint/2010/main" val="3589800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559" y="827186"/>
            <a:ext cx="9404723" cy="1400530"/>
          </a:xfrm>
        </p:spPr>
        <p:txBody>
          <a:bodyPr/>
          <a:lstStyle/>
          <a:p>
            <a:r>
              <a:rPr lang="en-US" dirty="0" smtClean="0"/>
              <a:t>Static vs </a:t>
            </a:r>
            <a:r>
              <a:rPr lang="en-US" dirty="0"/>
              <a:t>I</a:t>
            </a:r>
            <a:r>
              <a:rPr lang="en-US" dirty="0" smtClean="0"/>
              <a:t>nstance </a:t>
            </a:r>
            <a:r>
              <a:rPr lang="en-US" dirty="0"/>
              <a:t>V</a:t>
            </a:r>
            <a:r>
              <a:rPr lang="en-US" dirty="0" smtClean="0"/>
              <a:t>ariable</a:t>
            </a:r>
            <a:endParaRPr lang="en-PH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559" y="1922915"/>
            <a:ext cx="9477281" cy="23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9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310</TotalTime>
  <Words>423</Words>
  <Application>Microsoft Office PowerPoint</Application>
  <PresentationFormat>Widescreen</PresentationFormat>
  <Paragraphs>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Part 1:   React and OOP: Designing Maintainable TypeScript Applications</vt:lpstr>
      <vt:lpstr>Goal:</vt:lpstr>
      <vt:lpstr>What is OOP(Object-Oriented Programming)?</vt:lpstr>
      <vt:lpstr>Class</vt:lpstr>
      <vt:lpstr>Abstract Class</vt:lpstr>
      <vt:lpstr>Interface</vt:lpstr>
      <vt:lpstr>PowerPoint Presentation</vt:lpstr>
      <vt:lpstr>Function Overloading</vt:lpstr>
      <vt:lpstr>Static vs Instance Variable</vt:lpstr>
      <vt:lpstr>Getter and Setter</vt:lpstr>
      <vt:lpstr>Local vs Global Variable</vt:lpstr>
      <vt:lpstr>The Principles of OOP</vt:lpstr>
      <vt:lpstr>Section 1: Encapsulation</vt:lpstr>
      <vt:lpstr>Section 2: Abstraction</vt:lpstr>
      <vt:lpstr>Section 3: Inheritance</vt:lpstr>
      <vt:lpstr>Section 4: Polymorphism</vt:lpstr>
      <vt:lpstr>Part 2:   SOLID Principle – Design testable and maintainable code</vt:lpstr>
      <vt:lpstr>S – Single Responsibility Principle</vt:lpstr>
      <vt:lpstr>O – Open-Closed Principle</vt:lpstr>
      <vt:lpstr>L –  Liskov’s Substitution Principle</vt:lpstr>
      <vt:lpstr>I – Interface Segregation Principle</vt:lpstr>
      <vt:lpstr>D – Dependency Inversion Principle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OOP Principles in JavaScript and Their Application in React</dc:title>
  <dc:creator>Microsoft account</dc:creator>
  <cp:lastModifiedBy>Microsoft account</cp:lastModifiedBy>
  <cp:revision>31</cp:revision>
  <dcterms:created xsi:type="dcterms:W3CDTF">2025-10-11T00:51:17Z</dcterms:created>
  <dcterms:modified xsi:type="dcterms:W3CDTF">2025-10-12T02:22:44Z</dcterms:modified>
</cp:coreProperties>
</file>