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297" r:id="rId6"/>
    <p:sldId id="257" r:id="rId7"/>
    <p:sldId id="293" r:id="rId8"/>
    <p:sldId id="294" r:id="rId9"/>
    <p:sldId id="295" r:id="rId10"/>
    <p:sldId id="296" r:id="rId11"/>
    <p:sldId id="357" r:id="rId12"/>
    <p:sldId id="302" r:id="rId13"/>
    <p:sldId id="303" r:id="rId14"/>
    <p:sldId id="306" r:id="rId15"/>
    <p:sldId id="308" r:id="rId16"/>
    <p:sldId id="310" r:id="rId17"/>
    <p:sldId id="316" r:id="rId18"/>
    <p:sldId id="301" r:id="rId19"/>
    <p:sldId id="311" r:id="rId20"/>
    <p:sldId id="312" r:id="rId21"/>
    <p:sldId id="315" r:id="rId22"/>
    <p:sldId id="313" r:id="rId23"/>
    <p:sldId id="364" r:id="rId24"/>
    <p:sldId id="317" r:id="rId25"/>
    <p:sldId id="382" r:id="rId26"/>
    <p:sldId id="383" r:id="rId27"/>
    <p:sldId id="362" r:id="rId28"/>
    <p:sldId id="358" r:id="rId29"/>
    <p:sldId id="359" r:id="rId30"/>
    <p:sldId id="360" r:id="rId31"/>
    <p:sldId id="292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4"/>
    <a:srgbClr val="3A3A3A"/>
    <a:srgbClr val="FF0000"/>
    <a:srgbClr val="4D4D4D"/>
    <a:srgbClr val="CFE7F5"/>
    <a:srgbClr val="0000FF"/>
    <a:srgbClr val="5729F6"/>
    <a:srgbClr val="FFFF00"/>
    <a:srgbClr val="FF9966"/>
    <a:srgbClr val="E6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3" Type="http://schemas.openxmlformats.org/officeDocument/2006/relationships/image" Target="../media/image8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image" Target="../media/image9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8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33.xml"/><Relationship Id="rId27" Type="http://schemas.openxmlformats.org/officeDocument/2006/relationships/tags" Target="../tags/tag32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0" Type="http://schemas.openxmlformats.org/officeDocument/2006/relationships/notesSlide" Target="../notesSlides/notesSlide26.xml"/><Relationship Id="rId3" Type="http://schemas.openxmlformats.org/officeDocument/2006/relationships/tags" Target="../tags/tag129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0" Type="http://schemas.openxmlformats.org/officeDocument/2006/relationships/notesSlide" Target="../notesSlides/notesSlide27.xml"/><Relationship Id="rId3" Type="http://schemas.openxmlformats.org/officeDocument/2006/relationships/tags" Target="../tags/tag15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82.xml"/><Relationship Id="rId27" Type="http://schemas.openxmlformats.org/officeDocument/2006/relationships/tags" Target="../tags/tag181.xml"/><Relationship Id="rId26" Type="http://schemas.openxmlformats.org/officeDocument/2006/relationships/tags" Target="../tags/tag180.xml"/><Relationship Id="rId25" Type="http://schemas.openxmlformats.org/officeDocument/2006/relationships/tags" Target="../tags/tag179.xml"/><Relationship Id="rId24" Type="http://schemas.openxmlformats.org/officeDocument/2006/relationships/tags" Target="../tags/tag178.xml"/><Relationship Id="rId23" Type="http://schemas.openxmlformats.org/officeDocument/2006/relationships/tags" Target="../tags/tag177.xml"/><Relationship Id="rId22" Type="http://schemas.openxmlformats.org/officeDocument/2006/relationships/tags" Target="../tags/tag176.xml"/><Relationship Id="rId21" Type="http://schemas.openxmlformats.org/officeDocument/2006/relationships/tags" Target="../tags/tag175.xml"/><Relationship Id="rId20" Type="http://schemas.openxmlformats.org/officeDocument/2006/relationships/tags" Target="../tags/tag174.xml"/><Relationship Id="rId2" Type="http://schemas.openxmlformats.org/officeDocument/2006/relationships/tags" Target="../tags/tag156.xml"/><Relationship Id="rId19" Type="http://schemas.openxmlformats.org/officeDocument/2006/relationships/tags" Target="../tags/tag173.xml"/><Relationship Id="rId18" Type="http://schemas.openxmlformats.org/officeDocument/2006/relationships/tags" Target="../tags/tag172.xml"/><Relationship Id="rId17" Type="http://schemas.openxmlformats.org/officeDocument/2006/relationships/tags" Target="../tags/tag171.xml"/><Relationship Id="rId16" Type="http://schemas.openxmlformats.org/officeDocument/2006/relationships/tags" Target="../tags/tag170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9.xml"/><Relationship Id="rId3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0" Type="http://schemas.openxmlformats.org/officeDocument/2006/relationships/notesSlide" Target="../notesSlides/notesSlide9.xml"/><Relationship Id="rId3" Type="http://schemas.openxmlformats.org/officeDocument/2006/relationships/tags" Target="../tags/tag5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golang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网络模块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9312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dirty="0">
                <a:solidFill>
                  <a:schemeClr val="tx2"/>
                </a:solidFill>
              </a:rPr>
              <a:t>没有使用</a:t>
            </a:r>
            <a:r>
              <a:rPr lang="en-US" altLang="zh-CN" dirty="0">
                <a:solidFill>
                  <a:schemeClr val="tx2"/>
                </a:solidFill>
              </a:rPr>
              <a:t>epoll</a:t>
            </a:r>
            <a:r>
              <a:rPr lang="zh-CN" altLang="en-US" dirty="0">
                <a:solidFill>
                  <a:schemeClr val="tx2"/>
                </a:solidFill>
              </a:rPr>
              <a:t>或者</a:t>
            </a:r>
            <a:r>
              <a:rPr lang="en-US" altLang="zh-CN" dirty="0">
                <a:solidFill>
                  <a:schemeClr val="tx2"/>
                </a:solidFill>
              </a:rPr>
              <a:t>kqueue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新客户端连接启动两个</a:t>
            </a:r>
            <a:r>
              <a:rPr lang="en-US" altLang="zh-CN" dirty="0">
                <a:solidFill>
                  <a:schemeClr val="tx2"/>
                </a:solidFill>
              </a:rPr>
              <a:t>goroutine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一个</a:t>
            </a:r>
            <a:r>
              <a:rPr lang="en-US" altLang="zh-CN" dirty="0">
                <a:solidFill>
                  <a:schemeClr val="tx2"/>
                </a:solidFill>
              </a:rPr>
              <a:t>goroutine</a:t>
            </a:r>
            <a:r>
              <a:rPr lang="zh-CN" altLang="en-US" dirty="0">
                <a:solidFill>
                  <a:schemeClr val="tx2"/>
                </a:solidFill>
              </a:rPr>
              <a:t>用来</a:t>
            </a:r>
            <a:r>
              <a:rPr lang="en-US" altLang="zh-CN" dirty="0">
                <a:solidFill>
                  <a:schemeClr val="tx2"/>
                </a:solidFill>
              </a:rPr>
              <a:t>read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一个</a:t>
            </a:r>
            <a:r>
              <a:rPr lang="en-US" altLang="zh-CN" dirty="0">
                <a:solidFill>
                  <a:schemeClr val="tx2"/>
                </a:solidFill>
              </a:rPr>
              <a:t>goroutine</a:t>
            </a:r>
            <a:r>
              <a:rPr lang="zh-CN" altLang="en-US" dirty="0">
                <a:solidFill>
                  <a:schemeClr val="tx2"/>
                </a:solidFill>
              </a:rPr>
              <a:t>用来</a:t>
            </a:r>
            <a:r>
              <a:rPr lang="en-US" altLang="zh-CN" dirty="0">
                <a:solidFill>
                  <a:schemeClr val="tx2"/>
                </a:solidFill>
              </a:rPr>
              <a:t>send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1" name="矩形 7"/>
          <p:cNvSpPr/>
          <p:nvPr/>
        </p:nvSpPr>
        <p:spPr>
          <a:xfrm>
            <a:off x="1163320" y="4618355"/>
            <a:ext cx="3016250" cy="681990"/>
          </a:xfrm>
          <a:prstGeom prst="rect">
            <a:avLst/>
          </a:prstGeom>
          <a:solidFill>
            <a:srgbClr val="E6E6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6"/>
          <p:cNvSpPr txBox="1"/>
          <p:nvPr/>
        </p:nvSpPr>
        <p:spPr>
          <a:xfrm>
            <a:off x="1329690" y="4728845"/>
            <a:ext cx="284988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listener.AcceptTCP()</a:t>
            </a:r>
            <a:endParaRPr lang="en-US" altLang="zh-CN" sz="2400" b="1" i="1" kern="1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矩形 7"/>
          <p:cNvSpPr/>
          <p:nvPr/>
        </p:nvSpPr>
        <p:spPr>
          <a:xfrm>
            <a:off x="5887720" y="5300345"/>
            <a:ext cx="1550670" cy="681990"/>
          </a:xfrm>
          <a:prstGeom prst="rect">
            <a:avLst/>
          </a:prstGeom>
          <a:solidFill>
            <a:srgbClr val="E6E6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矩形 7"/>
          <p:cNvSpPr/>
          <p:nvPr/>
        </p:nvSpPr>
        <p:spPr>
          <a:xfrm>
            <a:off x="5887720" y="3523615"/>
            <a:ext cx="1550035" cy="681990"/>
          </a:xfrm>
          <a:prstGeom prst="rect">
            <a:avLst/>
          </a:prstGeom>
          <a:solidFill>
            <a:srgbClr val="E6E6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文本框 6"/>
          <p:cNvSpPr txBox="1"/>
          <p:nvPr/>
        </p:nvSpPr>
        <p:spPr>
          <a:xfrm>
            <a:off x="5970905" y="5411470"/>
            <a:ext cx="146748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go sender</a:t>
            </a:r>
            <a:endParaRPr lang="en-US" altLang="zh-CN" sz="2400" b="1" i="1" kern="1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0905" y="3634740"/>
            <a:ext cx="146621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go reader</a:t>
            </a:r>
            <a:endParaRPr lang="en-US" altLang="zh-CN" sz="2400" b="1" i="1" kern="1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5" name="直接箭头连接符 24"/>
          <p:cNvCxnSpPr>
            <a:stCxn id="11" idx="3"/>
            <a:endCxn id="3" idx="1"/>
          </p:cNvCxnSpPr>
          <p:nvPr/>
        </p:nvCxnSpPr>
        <p:spPr>
          <a:xfrm flipV="1">
            <a:off x="4179570" y="3864610"/>
            <a:ext cx="1708150" cy="109474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1" idx="3"/>
            <a:endCxn id="2" idx="1"/>
          </p:cNvCxnSpPr>
          <p:nvPr/>
        </p:nvCxnSpPr>
        <p:spPr>
          <a:xfrm>
            <a:off x="4179570" y="4959350"/>
            <a:ext cx="1708150" cy="6819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438390" y="5641340"/>
            <a:ext cx="1726565" cy="15240"/>
          </a:xfrm>
          <a:prstGeom prst="straightConnector1">
            <a:avLst/>
          </a:prstGeom>
          <a:ln w="571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438390" y="3864610"/>
            <a:ext cx="1711960" cy="8890"/>
          </a:xfrm>
          <a:prstGeom prst="straightConnector1">
            <a:avLst/>
          </a:prstGeom>
          <a:ln w="57150">
            <a:solidFill>
              <a:srgbClr val="4D4D4D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48930" y="3413125"/>
            <a:ext cx="98488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buffer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9565" y="5180965"/>
            <a:ext cx="98425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buffer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4690" y="4719955"/>
            <a:ext cx="1466215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000" b="1" i="1" kern="1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new conn</a:t>
            </a:r>
            <a:endParaRPr lang="en-US" altLang="zh-CN" sz="2000" b="1" i="1" kern="1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4" name="曲线连接符 13"/>
          <p:cNvCxnSpPr/>
          <p:nvPr/>
        </p:nvCxnSpPr>
        <p:spPr>
          <a:xfrm rot="5400000" flipH="1">
            <a:off x="2385695" y="4963795"/>
            <a:ext cx="570865" cy="83185"/>
          </a:xfrm>
          <a:prstGeom prst="curvedConnector5">
            <a:avLst>
              <a:gd name="adj1" fmla="val -115127"/>
              <a:gd name="adj2" fmla="val 2367175"/>
              <a:gd name="adj3" fmla="val 199555"/>
            </a:avLst>
          </a:prstGeom>
          <a:ln w="38100">
            <a:solidFill>
              <a:srgbClr val="3A3A3A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20190" y="5558155"/>
            <a:ext cx="551815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000" b="1" i="1" kern="1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for</a:t>
            </a:r>
            <a:endParaRPr lang="en-US" altLang="zh-CN" sz="2000" b="1" i="1" kern="1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网络模块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reader goroutine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5" y="2279015"/>
            <a:ext cx="6333490" cy="3171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网络模块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sender goroutine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5" y="2162175"/>
            <a:ext cx="9139555" cy="3877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协议模块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403350"/>
            <a:ext cx="10515600" cy="463740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</a:rPr>
              <a:t>序列化工具</a:t>
            </a:r>
            <a:r>
              <a:rPr lang="en-US" altLang="zh-CN" dirty="0">
                <a:solidFill>
                  <a:schemeClr val="tx2"/>
                </a:solidFill>
              </a:rPr>
              <a:t>msgpack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自定义的协议定义格式</a:t>
            </a:r>
            <a:r>
              <a:rPr lang="en-US" altLang="zh-CN" dirty="0">
                <a:solidFill>
                  <a:schemeClr val="tx2"/>
                </a:solidFill>
              </a:rPr>
              <a:t>IDL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根据协议定义生成服务端和客户端相应对象定义、解包发包代码</a:t>
            </a: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5500" y="4100195"/>
            <a:ext cx="2552700" cy="1620520"/>
          </a:xfrm>
          <a:prstGeom prst="rect">
            <a:avLst/>
          </a:prstGeom>
          <a:solidFill>
            <a:srgbClr val="CC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7"/>
          <p:cNvSpPr/>
          <p:nvPr/>
        </p:nvSpPr>
        <p:spPr>
          <a:xfrm>
            <a:off x="4816475" y="4396105"/>
            <a:ext cx="1682750" cy="57785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矩形 7"/>
          <p:cNvSpPr/>
          <p:nvPr/>
        </p:nvSpPr>
        <p:spPr>
          <a:xfrm>
            <a:off x="4943475" y="4523105"/>
            <a:ext cx="1682750" cy="57785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矩形 7"/>
          <p:cNvSpPr/>
          <p:nvPr/>
        </p:nvSpPr>
        <p:spPr>
          <a:xfrm>
            <a:off x="5070475" y="4650105"/>
            <a:ext cx="1682750" cy="57785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 7"/>
          <p:cNvSpPr/>
          <p:nvPr/>
        </p:nvSpPr>
        <p:spPr>
          <a:xfrm>
            <a:off x="5197475" y="4777105"/>
            <a:ext cx="1682750" cy="57785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5324475" y="4904105"/>
            <a:ext cx="1682750" cy="57785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文本框 6"/>
          <p:cNvSpPr txBox="1"/>
          <p:nvPr/>
        </p:nvSpPr>
        <p:spPr>
          <a:xfrm>
            <a:off x="5324475" y="4962525"/>
            <a:ext cx="168275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en-US" sz="24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协议定义</a:t>
            </a:r>
            <a:endParaRPr lang="zh-CN" altLang="en-US" sz="24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185" y="2962910"/>
            <a:ext cx="2552700" cy="3616960"/>
          </a:xfrm>
          <a:prstGeom prst="rect">
            <a:avLst/>
          </a:prstGeom>
          <a:solidFill>
            <a:srgbClr val="CC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81035" y="2962910"/>
            <a:ext cx="2552700" cy="3616960"/>
          </a:xfrm>
          <a:prstGeom prst="rect">
            <a:avLst/>
          </a:prstGeom>
          <a:solidFill>
            <a:srgbClr val="CC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524250" y="4542155"/>
            <a:ext cx="1054100" cy="485775"/>
          </a:xfrm>
          <a:prstGeom prst="leftArrow">
            <a:avLst/>
          </a:prstGeom>
          <a:solidFill>
            <a:srgbClr val="E6E6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6"/>
          <p:cNvSpPr txBox="1"/>
          <p:nvPr/>
        </p:nvSpPr>
        <p:spPr>
          <a:xfrm>
            <a:off x="972185" y="2962910"/>
            <a:ext cx="168275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golang</a:t>
            </a:r>
            <a:endParaRPr lang="en-US" altLang="zh-CN" sz="24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1188085" y="360870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文本框 6"/>
          <p:cNvSpPr txBox="1"/>
          <p:nvPr/>
        </p:nvSpPr>
        <p:spPr>
          <a:xfrm>
            <a:off x="1682115" y="3628390"/>
            <a:ext cx="1181735" cy="44513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3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协议号</a:t>
            </a:r>
            <a:endParaRPr lang="zh-CN" altLang="zh-CN" sz="23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矩形 7"/>
          <p:cNvSpPr/>
          <p:nvPr/>
        </p:nvSpPr>
        <p:spPr>
          <a:xfrm>
            <a:off x="1219835" y="437451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文本框 6"/>
          <p:cNvSpPr txBox="1"/>
          <p:nvPr/>
        </p:nvSpPr>
        <p:spPr>
          <a:xfrm>
            <a:off x="1187450" y="4381500"/>
            <a:ext cx="2120900" cy="42989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2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struct</a:t>
            </a:r>
            <a:r>
              <a:rPr lang="zh-CN" altLang="en-US" sz="22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结构定义</a:t>
            </a:r>
            <a:endParaRPr lang="zh-CN" altLang="en-US" sz="22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矩形 7"/>
          <p:cNvSpPr/>
          <p:nvPr/>
        </p:nvSpPr>
        <p:spPr>
          <a:xfrm>
            <a:off x="1251585" y="503872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文本框 6"/>
          <p:cNvSpPr txBox="1"/>
          <p:nvPr/>
        </p:nvSpPr>
        <p:spPr>
          <a:xfrm>
            <a:off x="1252220" y="5092700"/>
            <a:ext cx="2087880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0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序列化反序列化</a:t>
            </a:r>
            <a:endParaRPr lang="zh-CN" altLang="zh-CN" sz="20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矩形 7"/>
          <p:cNvSpPr/>
          <p:nvPr/>
        </p:nvSpPr>
        <p:spPr>
          <a:xfrm>
            <a:off x="1251585" y="578929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文本框 6"/>
          <p:cNvSpPr txBox="1"/>
          <p:nvPr/>
        </p:nvSpPr>
        <p:spPr>
          <a:xfrm>
            <a:off x="1251585" y="5796280"/>
            <a:ext cx="2214880" cy="42989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2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解包构造</a:t>
            </a:r>
            <a:r>
              <a:rPr lang="en-US" altLang="zh-CN" sz="22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struct</a:t>
            </a:r>
            <a:endParaRPr lang="en-US" altLang="zh-CN" sz="22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7226300" y="4650105"/>
            <a:ext cx="1054735" cy="485775"/>
          </a:xfrm>
          <a:prstGeom prst="rightArrow">
            <a:avLst/>
          </a:prstGeom>
          <a:solidFill>
            <a:srgbClr val="E6E6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7"/>
          <p:cNvSpPr/>
          <p:nvPr/>
        </p:nvSpPr>
        <p:spPr>
          <a:xfrm>
            <a:off x="8509635" y="360997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文本框 6"/>
          <p:cNvSpPr txBox="1"/>
          <p:nvPr/>
        </p:nvSpPr>
        <p:spPr>
          <a:xfrm>
            <a:off x="9003665" y="3629660"/>
            <a:ext cx="1181735" cy="44513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3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协议号</a:t>
            </a:r>
            <a:endParaRPr lang="zh-CN" altLang="zh-CN" sz="23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5" name="文本框 6"/>
          <p:cNvSpPr txBox="1"/>
          <p:nvPr/>
        </p:nvSpPr>
        <p:spPr>
          <a:xfrm>
            <a:off x="8372475" y="2962910"/>
            <a:ext cx="168275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unity</a:t>
            </a:r>
            <a:endParaRPr lang="en-US" altLang="zh-CN" sz="24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" name="矩形 7"/>
          <p:cNvSpPr/>
          <p:nvPr/>
        </p:nvSpPr>
        <p:spPr>
          <a:xfrm>
            <a:off x="8552815" y="430974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文本框 6"/>
          <p:cNvSpPr txBox="1"/>
          <p:nvPr/>
        </p:nvSpPr>
        <p:spPr>
          <a:xfrm>
            <a:off x="8861425" y="4331970"/>
            <a:ext cx="1503045" cy="44513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3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对象定义</a:t>
            </a:r>
            <a:endParaRPr lang="zh-CN" altLang="zh-CN" sz="23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矩形 7"/>
          <p:cNvSpPr/>
          <p:nvPr/>
        </p:nvSpPr>
        <p:spPr>
          <a:xfrm>
            <a:off x="8568055" y="506539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文本框 6"/>
          <p:cNvSpPr txBox="1"/>
          <p:nvPr/>
        </p:nvSpPr>
        <p:spPr>
          <a:xfrm>
            <a:off x="8550910" y="5117465"/>
            <a:ext cx="2087880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0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序列化反序列化</a:t>
            </a:r>
            <a:endParaRPr lang="zh-CN" altLang="zh-CN" sz="20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" name="矩形 7"/>
          <p:cNvSpPr/>
          <p:nvPr/>
        </p:nvSpPr>
        <p:spPr>
          <a:xfrm>
            <a:off x="8550910" y="5775325"/>
            <a:ext cx="2120265" cy="45085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文本框 6"/>
          <p:cNvSpPr txBox="1"/>
          <p:nvPr/>
        </p:nvSpPr>
        <p:spPr>
          <a:xfrm>
            <a:off x="8631555" y="5796280"/>
            <a:ext cx="2056765" cy="42989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200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Times New Roman" panose="02020603050405020304"/>
              </a:rPr>
              <a:t>解包构造对象</a:t>
            </a:r>
            <a:endParaRPr lang="en-US" altLang="zh-CN" sz="2200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协议模块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389380"/>
            <a:ext cx="10515600" cy="465137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1389380"/>
            <a:ext cx="10047605" cy="933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" y="3598545"/>
            <a:ext cx="4199890" cy="847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780" y="3233420"/>
            <a:ext cx="2761615" cy="1492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275" y="3408680"/>
            <a:ext cx="3282315" cy="10515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协议模块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389380"/>
            <a:ext cx="10515600" cy="465137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4507230"/>
            <a:ext cx="11094720" cy="21526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5" y="1389380"/>
            <a:ext cx="7836535" cy="2917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goroutine</a:t>
            </a:r>
            <a:r>
              <a:rPr lang="zh-CN" altLang="en-US" sz="3600" dirty="0">
                <a:solidFill>
                  <a:schemeClr val="accent1"/>
                </a:solidFill>
              </a:rPr>
              <a:t>分布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矩形 3"/>
          <p:cNvSpPr/>
          <p:nvPr/>
        </p:nvSpPr>
        <p:spPr>
          <a:xfrm>
            <a:off x="979805" y="1688465"/>
            <a:ext cx="9966325" cy="4527550"/>
          </a:xfrm>
          <a:prstGeom prst="rect">
            <a:avLst/>
          </a:prstGeom>
          <a:solidFill>
            <a:srgbClr val="FFE6BE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7" name="矩形 4"/>
          <p:cNvSpPr/>
          <p:nvPr/>
        </p:nvSpPr>
        <p:spPr>
          <a:xfrm>
            <a:off x="1235075" y="2440940"/>
            <a:ext cx="9435465" cy="350075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本框 6"/>
          <p:cNvSpPr txBox="1"/>
          <p:nvPr/>
        </p:nvSpPr>
        <p:spPr>
          <a:xfrm>
            <a:off x="1120775" y="1857375"/>
            <a:ext cx="3173730" cy="58356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US" altLang="zh-CN" sz="3200" b="1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world goroutine</a:t>
            </a:r>
            <a:endParaRPr lang="en-US" altLang="zh-CN" sz="3200" b="1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438275" y="2440940"/>
            <a:ext cx="3173730" cy="58356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3200" b="1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map goroutine</a:t>
            </a:r>
            <a:endParaRPr lang="en-US" altLang="zh-CN" sz="3200" b="1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2357120" y="3149600"/>
            <a:ext cx="3016250" cy="1015365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7"/>
          <p:cNvSpPr/>
          <p:nvPr/>
        </p:nvSpPr>
        <p:spPr>
          <a:xfrm>
            <a:off x="2198370" y="3502025"/>
            <a:ext cx="3016250" cy="1015365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7"/>
          <p:cNvSpPr/>
          <p:nvPr/>
        </p:nvSpPr>
        <p:spPr>
          <a:xfrm>
            <a:off x="1995805" y="3836035"/>
            <a:ext cx="3016250" cy="1015365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7"/>
          <p:cNvSpPr/>
          <p:nvPr/>
        </p:nvSpPr>
        <p:spPr>
          <a:xfrm>
            <a:off x="1783715" y="4260215"/>
            <a:ext cx="3016250" cy="1015365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矩形 7"/>
          <p:cNvSpPr/>
          <p:nvPr/>
        </p:nvSpPr>
        <p:spPr>
          <a:xfrm>
            <a:off x="1609725" y="4650740"/>
            <a:ext cx="3016250" cy="1015365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文本框 6"/>
          <p:cNvSpPr txBox="1"/>
          <p:nvPr/>
        </p:nvSpPr>
        <p:spPr>
          <a:xfrm>
            <a:off x="1783715" y="4866640"/>
            <a:ext cx="3173730" cy="58356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3200" b="1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user goroutine</a:t>
            </a:r>
            <a:endParaRPr lang="en-US" altLang="zh-CN" sz="3200" b="1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矩形 7"/>
          <p:cNvSpPr/>
          <p:nvPr/>
        </p:nvSpPr>
        <p:spPr>
          <a:xfrm>
            <a:off x="6463665" y="3215005"/>
            <a:ext cx="3016250" cy="681990"/>
          </a:xfrm>
          <a:prstGeom prst="rect">
            <a:avLst/>
          </a:prstGeom>
          <a:solidFill>
            <a:srgbClr val="E6E6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矩形 7"/>
          <p:cNvSpPr/>
          <p:nvPr/>
        </p:nvSpPr>
        <p:spPr>
          <a:xfrm>
            <a:off x="6463665" y="4431665"/>
            <a:ext cx="3016250" cy="681990"/>
          </a:xfrm>
          <a:prstGeom prst="rect">
            <a:avLst/>
          </a:prstGeom>
          <a:solidFill>
            <a:srgbClr val="E6E6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文本框 6"/>
          <p:cNvSpPr txBox="1"/>
          <p:nvPr/>
        </p:nvSpPr>
        <p:spPr>
          <a:xfrm>
            <a:off x="6654165" y="3264535"/>
            <a:ext cx="3173730" cy="58356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3200" b="1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read goroutine</a:t>
            </a:r>
            <a:endParaRPr lang="en-US" altLang="zh-CN" sz="3200" b="1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6654165" y="4476115"/>
            <a:ext cx="3173730" cy="58356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3200" b="1" i="1" kern="100">
                <a:solidFill>
                  <a:schemeClr val="tx2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send goroutine</a:t>
            </a:r>
            <a:endParaRPr lang="en-US" altLang="zh-CN" sz="3200" b="1" i="1" kern="100">
              <a:solidFill>
                <a:schemeClr val="tx2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曲线连接符 27"/>
          <p:cNvCxnSpPr>
            <a:stCxn id="21" idx="1"/>
          </p:cNvCxnSpPr>
          <p:nvPr/>
        </p:nvCxnSpPr>
        <p:spPr>
          <a:xfrm rot="10800000" flipV="1">
            <a:off x="4514215" y="3555365"/>
            <a:ext cx="1948815" cy="1692275"/>
          </a:xfrm>
          <a:prstGeom prst="curvedConnector3">
            <a:avLst>
              <a:gd name="adj1" fmla="val 499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endCxn id="22" idx="1"/>
          </p:cNvCxnSpPr>
          <p:nvPr/>
        </p:nvCxnSpPr>
        <p:spPr>
          <a:xfrm flipV="1">
            <a:off x="4610100" y="4772660"/>
            <a:ext cx="1853565" cy="570865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user goroutine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一个玩家登陆成功的时候启动一个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处理玩家个人相关的业务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;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客户端消息会首先发送给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goroutine;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</a:t>
            </a:r>
            <a:r>
              <a:rPr lang="zh-CN" altLang="zh-CN" dirty="0">
                <a:solidFill>
                  <a:schemeClr val="tx2"/>
                </a:solidFill>
                <a:sym typeface="+mn-ea"/>
              </a:rPr>
              <a:t>维护着一个用户信息相关的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struct UserState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user goroutine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矩形 3"/>
          <p:cNvSpPr/>
          <p:nvPr/>
        </p:nvSpPr>
        <p:spPr>
          <a:xfrm>
            <a:off x="2743200" y="1688465"/>
            <a:ext cx="7553960" cy="4527550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2" name="流程图: 资料带 1"/>
          <p:cNvSpPr/>
          <p:nvPr/>
        </p:nvSpPr>
        <p:spPr>
          <a:xfrm>
            <a:off x="3053080" y="1993265"/>
            <a:ext cx="6913880" cy="404749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6"/>
          <p:cNvSpPr txBox="1"/>
          <p:nvPr/>
        </p:nvSpPr>
        <p:spPr>
          <a:xfrm>
            <a:off x="1085215" y="3529330"/>
            <a:ext cx="1717040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Message</a:t>
            </a:r>
            <a:endParaRPr lang="en-US" altLang="zh-CN" sz="28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4201160" y="1928495"/>
            <a:ext cx="1450975" cy="490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9" name="文本框 6"/>
          <p:cNvSpPr txBox="1"/>
          <p:nvPr/>
        </p:nvSpPr>
        <p:spPr>
          <a:xfrm>
            <a:off x="4228465" y="1993265"/>
            <a:ext cx="1423670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000" b="1" i="1" kern="100">
                <a:solidFill>
                  <a:srgbClr val="5729F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*UserState</a:t>
            </a:r>
            <a:endParaRPr lang="en-US" altLang="zh-CN" sz="2000" b="1" i="1" kern="100">
              <a:solidFill>
                <a:srgbClr val="5729F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3378835" y="3809365"/>
            <a:ext cx="3344545" cy="518160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11" name="文本框 6"/>
          <p:cNvSpPr txBox="1"/>
          <p:nvPr/>
        </p:nvSpPr>
        <p:spPr>
          <a:xfrm>
            <a:off x="3378835" y="3887470"/>
            <a:ext cx="3345180" cy="3683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Message</a:t>
            </a: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.HandleMsg(*UserState)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954780" y="5429250"/>
            <a:ext cx="219265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Select ChUser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926330" y="2419985"/>
            <a:ext cx="0" cy="137604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</p:cNvCxnSpPr>
          <p:nvPr/>
        </p:nvCxnSpPr>
        <p:spPr>
          <a:xfrm>
            <a:off x="680085" y="4081780"/>
            <a:ext cx="2673350" cy="1905"/>
          </a:xfrm>
          <a:prstGeom prst="straightConnector1">
            <a:avLst/>
          </a:prstGeom>
          <a:ln w="57150">
            <a:solidFill>
              <a:srgbClr val="4D4D4D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单角的矩形 16"/>
          <p:cNvSpPr/>
          <p:nvPr/>
        </p:nvSpPr>
        <p:spPr>
          <a:xfrm rot="16200000">
            <a:off x="8096885" y="1857375"/>
            <a:ext cx="534035" cy="1910080"/>
          </a:xfrm>
          <a:prstGeom prst="snip1Rect">
            <a:avLst/>
          </a:prstGeom>
          <a:solidFill>
            <a:srgbClr val="CFE7F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6"/>
          <p:cNvSpPr txBox="1"/>
          <p:nvPr/>
        </p:nvSpPr>
        <p:spPr>
          <a:xfrm>
            <a:off x="7503160" y="2560320"/>
            <a:ext cx="1815465" cy="5334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>
              <a:lnSpc>
                <a:spcPct val="80000"/>
              </a:lnSpc>
            </a:pP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handle message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80000"/>
              </a:lnSpc>
            </a:pP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    (proto 1)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剪去单角的矩形 18"/>
          <p:cNvSpPr/>
          <p:nvPr/>
        </p:nvSpPr>
        <p:spPr>
          <a:xfrm rot="16200000">
            <a:off x="8096250" y="2573655"/>
            <a:ext cx="534035" cy="1910080"/>
          </a:xfrm>
          <a:prstGeom prst="snip1Rect">
            <a:avLst/>
          </a:prstGeom>
          <a:solidFill>
            <a:srgbClr val="CFE7F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6"/>
          <p:cNvSpPr txBox="1"/>
          <p:nvPr/>
        </p:nvSpPr>
        <p:spPr>
          <a:xfrm>
            <a:off x="7532370" y="3260090"/>
            <a:ext cx="1815465" cy="5334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>
              <a:lnSpc>
                <a:spcPct val="80000"/>
              </a:lnSpc>
            </a:pP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handle message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80000"/>
              </a:lnSpc>
            </a:pP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    (proto 2)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剪去单角的矩形 21"/>
          <p:cNvSpPr/>
          <p:nvPr/>
        </p:nvSpPr>
        <p:spPr>
          <a:xfrm rot="16200000">
            <a:off x="8153400" y="3832225"/>
            <a:ext cx="534035" cy="1910080"/>
          </a:xfrm>
          <a:prstGeom prst="snip1Rect">
            <a:avLst/>
          </a:prstGeom>
          <a:solidFill>
            <a:srgbClr val="CFE7F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6"/>
          <p:cNvSpPr txBox="1"/>
          <p:nvPr/>
        </p:nvSpPr>
        <p:spPr>
          <a:xfrm>
            <a:off x="7589520" y="4532630"/>
            <a:ext cx="1815465" cy="5334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>
              <a:lnSpc>
                <a:spcPct val="80000"/>
              </a:lnSpc>
            </a:pP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handle message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80000"/>
              </a:lnSpc>
            </a:pP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    (proto n)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332470" y="3855085"/>
            <a:ext cx="14605" cy="60579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7" idx="3"/>
          </p:cNvCxnSpPr>
          <p:nvPr/>
        </p:nvCxnSpPr>
        <p:spPr>
          <a:xfrm flipV="1">
            <a:off x="6724015" y="2812415"/>
            <a:ext cx="685165" cy="125920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9" idx="3"/>
          </p:cNvCxnSpPr>
          <p:nvPr/>
        </p:nvCxnSpPr>
        <p:spPr>
          <a:xfrm flipV="1">
            <a:off x="6724015" y="3528695"/>
            <a:ext cx="684530" cy="54292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22" idx="3"/>
          </p:cNvCxnSpPr>
          <p:nvPr/>
        </p:nvCxnSpPr>
        <p:spPr>
          <a:xfrm>
            <a:off x="6724015" y="4071620"/>
            <a:ext cx="741680" cy="71564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map goroutine </a:t>
            </a:r>
            <a:r>
              <a:rPr lang="zh-CN" altLang="en-US" sz="3600" dirty="0">
                <a:solidFill>
                  <a:schemeClr val="accent1"/>
                </a:solidFill>
              </a:rPr>
              <a:t>和 </a:t>
            </a:r>
            <a:r>
              <a:rPr lang="en-US" altLang="zh-CN" sz="3600" dirty="0">
                <a:solidFill>
                  <a:schemeClr val="accent1"/>
                </a:solidFill>
              </a:rPr>
              <a:t>world goroutine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一个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map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可以是一张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mmo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里的地图，一场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moba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里的战斗，一场卡牌游戏的对战。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+mn-ea"/>
              </a:rPr>
              <a:t>world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一个服务器只有一个，用来处理全局逻辑，比如公告等等。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golang</a:t>
            </a:r>
            <a:r>
              <a:rPr lang="zh-CN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服务器</a:t>
            </a:r>
            <a:endParaRPr lang="zh-CN" altLang="zh-CN" sz="4000" b="1" smtClean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32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3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6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46" name="组合 4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5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5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975361" y="2443461"/>
            <a:ext cx="4681727" cy="803692"/>
            <a:chOff x="680804" y="3350078"/>
            <a:chExt cx="2707353" cy="464758"/>
          </a:xfrm>
        </p:grpSpPr>
        <p:sp>
          <p:nvSpPr>
            <p:cNvPr id="58" name="MH_Entry_1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Go</a:t>
              </a:r>
              <a:r>
                <a:rPr lang="zh-CN" altLang="zh-CN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语言</a:t>
              </a:r>
              <a:r>
                <a:rPr lang="zh-CN" altLang="en-US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特性</a:t>
              </a:r>
              <a:endParaRPr lang="zh-CN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9" name="MH_Number_1">
              <a:hlinkClick r:id="" action="ppaction://noaction"/>
            </p:cNvPr>
            <p:cNvSpPr/>
            <p:nvPr>
              <p:custDataLst>
                <p:tags r:id="rId18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6534913" y="2443463"/>
            <a:ext cx="4681727" cy="803690"/>
            <a:chOff x="680804" y="4010138"/>
            <a:chExt cx="2707353" cy="464757"/>
          </a:xfrm>
        </p:grpSpPr>
        <p:sp>
          <p:nvSpPr>
            <p:cNvPr id="61" name="MH_Entry_2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服务器架构</a:t>
              </a:r>
              <a:endParaRPr lang="zh-CN" altLang="en-US" sz="3200" dirty="0">
                <a:latin typeface="+mn-lt"/>
                <a:ea typeface="+mn-ea"/>
              </a:endParaRPr>
            </a:p>
          </p:txBody>
        </p:sp>
        <p:sp>
          <p:nvSpPr>
            <p:cNvPr id="62" name="MH_Number_2">
              <a:hlinkClick r:id="" action="ppaction://noaction"/>
            </p:cNvPr>
            <p:cNvSpPr/>
            <p:nvPr>
              <p:custDataLst>
                <p:tags r:id="rId21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22"/>
            </p:custDataLst>
          </p:nvPr>
        </p:nvGrpSpPr>
        <p:grpSpPr>
          <a:xfrm>
            <a:off x="975361" y="4404195"/>
            <a:ext cx="4681727" cy="803687"/>
            <a:chOff x="680804" y="4670196"/>
            <a:chExt cx="2707353" cy="464758"/>
          </a:xfrm>
        </p:grpSpPr>
        <p:sp>
          <p:nvSpPr>
            <p:cNvPr id="64" name="MH_Entry_3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DEMO</a:t>
              </a: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演示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5" name="MH_Number_3">
              <a:hlinkClick r:id="" action="ppaction://noaction"/>
            </p:cNvPr>
            <p:cNvSpPr/>
            <p:nvPr>
              <p:custDataLst>
                <p:tags r:id="rId24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25"/>
            </p:custDataLst>
          </p:nvPr>
        </p:nvGrpSpPr>
        <p:grpSpPr>
          <a:xfrm>
            <a:off x="6534913" y="4404192"/>
            <a:ext cx="4681727" cy="822105"/>
            <a:chOff x="680804" y="5330255"/>
            <a:chExt cx="2707353" cy="475408"/>
          </a:xfrm>
        </p:grpSpPr>
        <p:sp>
          <p:nvSpPr>
            <p:cNvPr id="67" name="MH_Entry_4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36828" y="5354961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讨论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8" name="MH_Number_4">
              <a:hlinkClick r:id="" action="ppaction://noaction"/>
            </p:cNvPr>
            <p:cNvSpPr/>
            <p:nvPr>
              <p:custDataLst>
                <p:tags r:id="rId27"/>
              </p:custDataLst>
            </p:nvPr>
          </p:nvSpPr>
          <p:spPr>
            <a:xfrm rot="19752126">
              <a:off x="680804" y="5330255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消息路由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登陆之前，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reader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处理登录；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登陆后启动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，消息发到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goroutine;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所有协议中定义的消息都实现了一个消息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interface;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收到消息后会直接调用消息的处理函数。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+mn-ea"/>
              </a:rPr>
              <a:t>user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也可以发送消息到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map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world goroutine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发送消息给客户端直接调用协议生成的函数，消息会先经过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msgpack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打包成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[]byte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再发送到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sender goroutine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，再发送给客户端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  <a:sym typeface="+mn-ea"/>
              </a:rPr>
              <a:t>消息路由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69121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矩形 3"/>
          <p:cNvSpPr/>
          <p:nvPr/>
        </p:nvSpPr>
        <p:spPr>
          <a:xfrm>
            <a:off x="1158240" y="4386580"/>
            <a:ext cx="3616960" cy="1047750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20" name="文本框 6"/>
          <p:cNvSpPr txBox="1"/>
          <p:nvPr/>
        </p:nvSpPr>
        <p:spPr>
          <a:xfrm>
            <a:off x="2028190" y="3352800"/>
            <a:ext cx="1717040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0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*UserMsg</a:t>
            </a:r>
            <a:endParaRPr lang="en-US" altLang="zh-CN" sz="20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1303655" y="4777740"/>
            <a:ext cx="3344545" cy="518160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11" name="文本框 6"/>
          <p:cNvSpPr txBox="1"/>
          <p:nvPr/>
        </p:nvSpPr>
        <p:spPr>
          <a:xfrm>
            <a:off x="1303020" y="4864100"/>
            <a:ext cx="3345180" cy="3683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UserMsg</a:t>
            </a: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.HandleMsg(*UserState)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6" name="直接箭头连接符 15"/>
          <p:cNvCxnSpPr>
            <a:stCxn id="14" idx="2"/>
            <a:endCxn id="3" idx="0"/>
          </p:cNvCxnSpPr>
          <p:nvPr/>
        </p:nvCxnSpPr>
        <p:spPr>
          <a:xfrm flipH="1">
            <a:off x="2966720" y="2680335"/>
            <a:ext cx="603250" cy="1706245"/>
          </a:xfrm>
          <a:prstGeom prst="straightConnector1">
            <a:avLst/>
          </a:prstGeom>
          <a:ln w="571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1243330" y="4293870"/>
            <a:ext cx="1019175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user</a:t>
            </a:r>
            <a:endParaRPr lang="en-US" altLang="zh-CN" sz="28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1303655" y="1842770"/>
            <a:ext cx="105600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buffer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2533015" y="1635760"/>
            <a:ext cx="2073910" cy="1044575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cxnSp>
        <p:nvCxnSpPr>
          <p:cNvPr id="7" name="直接箭头连接符 6"/>
          <p:cNvCxnSpPr/>
          <p:nvPr/>
        </p:nvCxnSpPr>
        <p:spPr>
          <a:xfrm flipV="1">
            <a:off x="838835" y="2303145"/>
            <a:ext cx="1827530" cy="1905"/>
          </a:xfrm>
          <a:prstGeom prst="straightConnector1">
            <a:avLst/>
          </a:prstGeom>
          <a:ln w="57150">
            <a:solidFill>
              <a:srgbClr val="4D4D4D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/>
          <p:nvPr/>
        </p:nvSpPr>
        <p:spPr>
          <a:xfrm>
            <a:off x="139065" y="1783080"/>
            <a:ext cx="101917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Client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2631440" y="1563370"/>
            <a:ext cx="1282065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reader</a:t>
            </a:r>
            <a:endParaRPr lang="en-US" altLang="zh-CN" sz="28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矩形 3"/>
          <p:cNvSpPr/>
          <p:nvPr/>
        </p:nvSpPr>
        <p:spPr>
          <a:xfrm>
            <a:off x="2713355" y="2045335"/>
            <a:ext cx="1790065" cy="518160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31" name="文本框 6"/>
          <p:cNvSpPr txBox="1"/>
          <p:nvPr/>
        </p:nvSpPr>
        <p:spPr>
          <a:xfrm>
            <a:off x="2694305" y="2119630"/>
            <a:ext cx="1844040" cy="3683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Recv(*ConnState)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矩形 3"/>
          <p:cNvSpPr/>
          <p:nvPr/>
        </p:nvSpPr>
        <p:spPr>
          <a:xfrm>
            <a:off x="7224395" y="3338830"/>
            <a:ext cx="3921760" cy="1047750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35" name="文本框 6"/>
          <p:cNvSpPr txBox="1"/>
          <p:nvPr/>
        </p:nvSpPr>
        <p:spPr>
          <a:xfrm>
            <a:off x="7324090" y="3237230"/>
            <a:ext cx="1019175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map</a:t>
            </a:r>
            <a:endParaRPr lang="en-US" altLang="zh-CN" sz="28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7412355" y="3707765"/>
            <a:ext cx="3344545" cy="518160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36" name="文本框 6"/>
          <p:cNvSpPr txBox="1"/>
          <p:nvPr/>
        </p:nvSpPr>
        <p:spPr>
          <a:xfrm>
            <a:off x="7424420" y="3771900"/>
            <a:ext cx="3345180" cy="3683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MapMsg</a:t>
            </a: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.HandleMsg(*MapState)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矩形 3"/>
          <p:cNvSpPr/>
          <p:nvPr/>
        </p:nvSpPr>
        <p:spPr>
          <a:xfrm>
            <a:off x="7224395" y="4939665"/>
            <a:ext cx="3921760" cy="1047750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38" name="矩形 3"/>
          <p:cNvSpPr/>
          <p:nvPr/>
        </p:nvSpPr>
        <p:spPr>
          <a:xfrm>
            <a:off x="7399655" y="5344160"/>
            <a:ext cx="3597910" cy="518160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40" name="文本框 6"/>
          <p:cNvSpPr txBox="1"/>
          <p:nvPr/>
        </p:nvSpPr>
        <p:spPr>
          <a:xfrm>
            <a:off x="7372350" y="5457190"/>
            <a:ext cx="3710305" cy="3683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WorldMsg</a:t>
            </a:r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.HandleMsg(*WorldState)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2" name="直接箭头连接符 41"/>
          <p:cNvCxnSpPr>
            <a:stCxn id="3" idx="3"/>
            <a:endCxn id="34" idx="1"/>
          </p:cNvCxnSpPr>
          <p:nvPr/>
        </p:nvCxnSpPr>
        <p:spPr>
          <a:xfrm flipV="1">
            <a:off x="4775200" y="3862705"/>
            <a:ext cx="2449195" cy="1047750"/>
          </a:xfrm>
          <a:prstGeom prst="straightConnector1">
            <a:avLst/>
          </a:prstGeom>
          <a:ln w="571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" idx="3"/>
            <a:endCxn id="39" idx="1"/>
          </p:cNvCxnSpPr>
          <p:nvPr/>
        </p:nvCxnSpPr>
        <p:spPr>
          <a:xfrm>
            <a:off x="4775200" y="4910455"/>
            <a:ext cx="2449195" cy="553085"/>
          </a:xfrm>
          <a:prstGeom prst="straightConnector1">
            <a:avLst/>
          </a:prstGeom>
          <a:ln w="571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6"/>
          <p:cNvSpPr txBox="1"/>
          <p:nvPr/>
        </p:nvSpPr>
        <p:spPr>
          <a:xfrm>
            <a:off x="5045710" y="5207000"/>
            <a:ext cx="1717040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0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*WorldMsg</a:t>
            </a:r>
            <a:endParaRPr lang="en-US" altLang="zh-CN" sz="20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" name="文本框 6"/>
          <p:cNvSpPr txBox="1"/>
          <p:nvPr/>
        </p:nvSpPr>
        <p:spPr>
          <a:xfrm>
            <a:off x="4948555" y="3933190"/>
            <a:ext cx="1717040" cy="39878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0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*MapMsg</a:t>
            </a:r>
            <a:endParaRPr lang="en-US" altLang="zh-CN" sz="20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" name="文本框 6"/>
          <p:cNvSpPr txBox="1"/>
          <p:nvPr/>
        </p:nvSpPr>
        <p:spPr>
          <a:xfrm>
            <a:off x="7348855" y="4862830"/>
            <a:ext cx="1298575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world</a:t>
            </a:r>
            <a:endParaRPr lang="en-US" altLang="zh-CN" sz="28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7" name="直接箭头连接符 46"/>
          <p:cNvCxnSpPr>
            <a:stCxn id="39" idx="0"/>
            <a:endCxn id="34" idx="2"/>
          </p:cNvCxnSpPr>
          <p:nvPr/>
        </p:nvCxnSpPr>
        <p:spPr>
          <a:xfrm flipV="1">
            <a:off x="9185275" y="4386580"/>
            <a:ext cx="0" cy="553085"/>
          </a:xfrm>
          <a:prstGeom prst="straightConnector1">
            <a:avLst/>
          </a:prstGeom>
          <a:ln w="57150">
            <a:solidFill>
              <a:srgbClr val="4D4D4D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3"/>
          <p:cNvSpPr/>
          <p:nvPr/>
        </p:nvSpPr>
        <p:spPr>
          <a:xfrm>
            <a:off x="7060565" y="1258570"/>
            <a:ext cx="2035810" cy="1044575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51" name="矩形 3"/>
          <p:cNvSpPr/>
          <p:nvPr/>
        </p:nvSpPr>
        <p:spPr>
          <a:xfrm>
            <a:off x="7198995" y="1628775"/>
            <a:ext cx="1790065" cy="518160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49" name="文本框 6"/>
          <p:cNvSpPr txBox="1"/>
          <p:nvPr/>
        </p:nvSpPr>
        <p:spPr>
          <a:xfrm>
            <a:off x="7213600" y="1691005"/>
            <a:ext cx="1775460" cy="36830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conn.Write(buf)</a:t>
            </a:r>
            <a:endParaRPr lang="en-US" altLang="zh-CN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2" name="文本框 6"/>
          <p:cNvSpPr txBox="1"/>
          <p:nvPr/>
        </p:nvSpPr>
        <p:spPr>
          <a:xfrm>
            <a:off x="7192645" y="1169035"/>
            <a:ext cx="1282065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sender</a:t>
            </a:r>
            <a:endParaRPr lang="en-US" altLang="zh-CN" sz="28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3" name="曲线连接符 52"/>
          <p:cNvCxnSpPr/>
          <p:nvPr/>
        </p:nvCxnSpPr>
        <p:spPr>
          <a:xfrm flipV="1">
            <a:off x="3968750" y="1783715"/>
            <a:ext cx="3091815" cy="2597785"/>
          </a:xfrm>
          <a:prstGeom prst="curvedConnector3">
            <a:avLst>
              <a:gd name="adj1" fmla="val 50010"/>
            </a:avLst>
          </a:prstGeom>
          <a:ln w="28575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4" idx="0"/>
            <a:endCxn id="48" idx="2"/>
          </p:cNvCxnSpPr>
          <p:nvPr/>
        </p:nvCxnSpPr>
        <p:spPr>
          <a:xfrm rot="16200000" flipV="1">
            <a:off x="8113395" y="2267585"/>
            <a:ext cx="1035685" cy="1106805"/>
          </a:xfrm>
          <a:prstGeom prst="curvedConnector3">
            <a:avLst>
              <a:gd name="adj1" fmla="val 49969"/>
            </a:avLst>
          </a:prstGeom>
          <a:ln w="28575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9" idx="3"/>
            <a:endCxn id="48" idx="3"/>
          </p:cNvCxnSpPr>
          <p:nvPr/>
        </p:nvCxnSpPr>
        <p:spPr>
          <a:xfrm flipH="1" flipV="1">
            <a:off x="9096375" y="1781175"/>
            <a:ext cx="2049780" cy="3682365"/>
          </a:xfrm>
          <a:prstGeom prst="curvedConnector3">
            <a:avLst>
              <a:gd name="adj1" fmla="val -11617"/>
            </a:avLst>
          </a:prstGeom>
          <a:ln w="28575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/>
          <p:nvPr/>
        </p:nvCxnSpPr>
        <p:spPr>
          <a:xfrm rot="16200000" flipH="1" flipV="1">
            <a:off x="3984625" y="-2026920"/>
            <a:ext cx="614045" cy="7185025"/>
          </a:xfrm>
          <a:prstGeom prst="curvedConnector3">
            <a:avLst>
              <a:gd name="adj1" fmla="val -22233"/>
            </a:avLst>
          </a:prstGeom>
          <a:ln w="3810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消息路由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212215"/>
            <a:ext cx="10515600" cy="482854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抽象玩家消息接口类型：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消息实现接口：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消息处理：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15" y="1618615"/>
            <a:ext cx="5049520" cy="1148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80" y="3209925"/>
            <a:ext cx="9162415" cy="450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415" y="4177665"/>
            <a:ext cx="5608955" cy="25152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GC</a:t>
            </a:r>
            <a:r>
              <a:rPr lang="zh-CN" altLang="en-US" sz="3600" dirty="0">
                <a:solidFill>
                  <a:schemeClr val="accent1"/>
                </a:solidFill>
              </a:rPr>
              <a:t>问题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协议产生的对象；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逃逸分析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;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标记清除法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;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1326515" y="3364230"/>
            <a:ext cx="66484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buf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2210435" y="3514090"/>
            <a:ext cx="1343025" cy="622935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11" name="文本框 6"/>
          <p:cNvSpPr txBox="1"/>
          <p:nvPr/>
        </p:nvSpPr>
        <p:spPr>
          <a:xfrm>
            <a:off x="2235835" y="3606165"/>
            <a:ext cx="131826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unpack()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18540" y="3825875"/>
            <a:ext cx="1171575" cy="12700"/>
          </a:xfrm>
          <a:prstGeom prst="straightConnector1">
            <a:avLst/>
          </a:prstGeom>
          <a:ln w="57150">
            <a:solidFill>
              <a:srgbClr val="4D4D4D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</p:cNvCxnSpPr>
          <p:nvPr/>
        </p:nvCxnSpPr>
        <p:spPr>
          <a:xfrm flipV="1">
            <a:off x="3554095" y="3829685"/>
            <a:ext cx="2350770" cy="69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单角的矩形 16"/>
          <p:cNvSpPr/>
          <p:nvPr/>
        </p:nvSpPr>
        <p:spPr>
          <a:xfrm rot="16200000">
            <a:off x="6490970" y="3035300"/>
            <a:ext cx="534035" cy="1593850"/>
          </a:xfrm>
          <a:prstGeom prst="snip1Rect">
            <a:avLst/>
          </a:prstGeom>
          <a:solidFill>
            <a:srgbClr val="CFE7F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6"/>
          <p:cNvSpPr txBox="1"/>
          <p:nvPr/>
        </p:nvSpPr>
        <p:spPr>
          <a:xfrm>
            <a:off x="6078220" y="3602355"/>
            <a:ext cx="163385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goroutine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654935" y="4966335"/>
            <a:ext cx="1463675" cy="55499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2781935" y="5093335"/>
            <a:ext cx="1463675" cy="55499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7"/>
          <p:cNvSpPr/>
          <p:nvPr/>
        </p:nvSpPr>
        <p:spPr>
          <a:xfrm>
            <a:off x="2908935" y="5220335"/>
            <a:ext cx="1463675" cy="55499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7"/>
          <p:cNvSpPr/>
          <p:nvPr/>
        </p:nvSpPr>
        <p:spPr>
          <a:xfrm>
            <a:off x="3035935" y="5347335"/>
            <a:ext cx="1463675" cy="554990"/>
          </a:xfrm>
          <a:prstGeom prst="rect">
            <a:avLst/>
          </a:prstGeom>
          <a:solidFill>
            <a:srgbClr val="FFB4B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文本框 6"/>
          <p:cNvSpPr txBox="1"/>
          <p:nvPr/>
        </p:nvSpPr>
        <p:spPr>
          <a:xfrm>
            <a:off x="3280410" y="5394325"/>
            <a:ext cx="97726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zh-CN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" name="直接箭头连接符 20"/>
          <p:cNvCxnSpPr>
            <a:stCxn id="10" idx="2"/>
            <a:endCxn id="7" idx="0"/>
          </p:cNvCxnSpPr>
          <p:nvPr/>
        </p:nvCxnSpPr>
        <p:spPr>
          <a:xfrm>
            <a:off x="2882265" y="4137025"/>
            <a:ext cx="504825" cy="82931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499610" y="5648325"/>
            <a:ext cx="2350770" cy="69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6"/>
          <p:cNvSpPr txBox="1"/>
          <p:nvPr/>
        </p:nvSpPr>
        <p:spPr>
          <a:xfrm>
            <a:off x="5100955" y="5220335"/>
            <a:ext cx="109601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escape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850380" y="516763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6"/>
          <p:cNvSpPr txBox="1"/>
          <p:nvPr/>
        </p:nvSpPr>
        <p:spPr>
          <a:xfrm>
            <a:off x="6918960" y="5398135"/>
            <a:ext cx="109601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heap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3" name="曲线连接符 52"/>
          <p:cNvCxnSpPr/>
          <p:nvPr/>
        </p:nvCxnSpPr>
        <p:spPr>
          <a:xfrm rot="5400000" flipH="1" flipV="1">
            <a:off x="6833235" y="5539105"/>
            <a:ext cx="948690" cy="137160"/>
          </a:xfrm>
          <a:prstGeom prst="curvedConnector5">
            <a:avLst>
              <a:gd name="adj1" fmla="val -25100"/>
              <a:gd name="adj2" fmla="val 765740"/>
              <a:gd name="adj3" fmla="val 139759"/>
            </a:avLst>
          </a:prstGeom>
          <a:ln w="28575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6"/>
          <p:cNvSpPr txBox="1"/>
          <p:nvPr/>
        </p:nvSpPr>
        <p:spPr>
          <a:xfrm>
            <a:off x="8286115" y="5347335"/>
            <a:ext cx="74295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GC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对象池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>
                <a:solidFill>
                  <a:schemeClr val="tx2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golang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内置的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sync.Pool</a:t>
            </a:r>
            <a:r>
              <a:rPr lang="zh-CN" altLang="zh-CN" dirty="0">
                <a:solidFill>
                  <a:schemeClr val="tx2"/>
                </a:solidFill>
                <a:sym typeface="+mn-ea"/>
              </a:rPr>
              <a:t>；</a:t>
            </a:r>
            <a:endParaRPr lang="zh-CN" altLang="zh-CN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对象池处理代码根据协议生成；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自动获取和放回，不需要额外处理；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endParaRPr lang="en-US" altLang="zh-CN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1326515" y="3364230"/>
            <a:ext cx="66484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buf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3"/>
          <p:cNvSpPr/>
          <p:nvPr/>
        </p:nvSpPr>
        <p:spPr>
          <a:xfrm>
            <a:off x="2210435" y="3514090"/>
            <a:ext cx="1343025" cy="622935"/>
          </a:xfrm>
          <a:prstGeom prst="rect">
            <a:avLst/>
          </a:prstGeom>
          <a:solidFill>
            <a:srgbClr val="CFE7F5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11" name="文本框 6"/>
          <p:cNvSpPr txBox="1"/>
          <p:nvPr/>
        </p:nvSpPr>
        <p:spPr>
          <a:xfrm>
            <a:off x="2235835" y="3606165"/>
            <a:ext cx="1318260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unpack()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18540" y="3825875"/>
            <a:ext cx="1171575" cy="12700"/>
          </a:xfrm>
          <a:prstGeom prst="straightConnector1">
            <a:avLst/>
          </a:prstGeom>
          <a:ln w="57150">
            <a:solidFill>
              <a:srgbClr val="4D4D4D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</p:cNvCxnSpPr>
          <p:nvPr/>
        </p:nvCxnSpPr>
        <p:spPr>
          <a:xfrm flipV="1">
            <a:off x="3554095" y="3829685"/>
            <a:ext cx="2350770" cy="69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单角的矩形 16"/>
          <p:cNvSpPr/>
          <p:nvPr/>
        </p:nvSpPr>
        <p:spPr>
          <a:xfrm rot="16200000">
            <a:off x="6490970" y="3035300"/>
            <a:ext cx="534035" cy="1593850"/>
          </a:xfrm>
          <a:prstGeom prst="snip1Rect">
            <a:avLst/>
          </a:prstGeom>
          <a:solidFill>
            <a:srgbClr val="CFE7F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6"/>
          <p:cNvSpPr txBox="1"/>
          <p:nvPr/>
        </p:nvSpPr>
        <p:spPr>
          <a:xfrm>
            <a:off x="6078220" y="3602355"/>
            <a:ext cx="163385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goroutine</a:t>
            </a:r>
            <a:endParaRPr lang="en-US" altLang="zh-CN" sz="24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" name="直接箭头连接符 20"/>
          <p:cNvCxnSpPr>
            <a:stCxn id="27" idx="1"/>
          </p:cNvCxnSpPr>
          <p:nvPr/>
        </p:nvCxnSpPr>
        <p:spPr>
          <a:xfrm flipH="1" flipV="1">
            <a:off x="2969260" y="4185285"/>
            <a:ext cx="1361440" cy="10826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138930" y="5076190"/>
            <a:ext cx="1308735" cy="1308735"/>
          </a:xfrm>
          <a:prstGeom prst="ellipse">
            <a:avLst/>
          </a:prstGeom>
          <a:solidFill>
            <a:srgbClr val="FFB4B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6"/>
          <p:cNvSpPr txBox="1"/>
          <p:nvPr/>
        </p:nvSpPr>
        <p:spPr>
          <a:xfrm>
            <a:off x="4369435" y="5410835"/>
            <a:ext cx="898525" cy="52197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800" b="1" i="1" kern="1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pool</a:t>
            </a:r>
            <a:endParaRPr lang="en-US" altLang="zh-CN" sz="2800" b="1" i="1" kern="10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" name="直接箭头连接符 2"/>
          <p:cNvCxnSpPr>
            <a:endCxn id="27" idx="7"/>
          </p:cNvCxnSpPr>
          <p:nvPr/>
        </p:nvCxnSpPr>
        <p:spPr>
          <a:xfrm flipH="1">
            <a:off x="5255895" y="4106545"/>
            <a:ext cx="1517650" cy="116141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3074035" y="4615815"/>
            <a:ext cx="63436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Get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6078220" y="4616450"/>
            <a:ext cx="634365" cy="460375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just"/>
            <a:r>
              <a:rPr lang="en-US" altLang="zh-CN" sz="2400" b="1" i="1" kern="1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Put</a:t>
            </a:r>
            <a:endParaRPr lang="en-US" altLang="zh-CN" sz="2400" b="1" i="1" kern="1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accent1"/>
                </a:solidFill>
              </a:rPr>
              <a:t>其他</a:t>
            </a:r>
            <a:endParaRPr lang="zh-CN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简单地使用了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mongodb</a:t>
            </a:r>
            <a:r>
              <a:rPr lang="zh-CN" altLang="zh-CN" dirty="0">
                <a:solidFill>
                  <a:schemeClr val="tx2"/>
                </a:solidFill>
                <a:sym typeface="+mn-ea"/>
              </a:rPr>
              <a:t>，支持持久化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实现了断线重连和顶号；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实现了一套场景同步机制；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golang</a:t>
            </a:r>
            <a:r>
              <a:rPr lang="zh-CN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服务器</a:t>
            </a:r>
            <a:endParaRPr lang="zh-CN" altLang="zh-CN" sz="4000" b="1" smtClean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32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3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6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46" name="组合 4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5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5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975361" y="2443461"/>
            <a:ext cx="4681727" cy="803692"/>
            <a:chOff x="680804" y="3350078"/>
            <a:chExt cx="2707353" cy="464758"/>
          </a:xfrm>
        </p:grpSpPr>
        <p:sp>
          <p:nvSpPr>
            <p:cNvPr id="58" name="MH_Entry_1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Go</a:t>
              </a:r>
              <a:r>
                <a:rPr lang="zh-CN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语言</a:t>
              </a: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特性</a:t>
              </a:r>
              <a:endParaRPr lang="zh-CN" altLang="en-US" sz="3200" dirty="0">
                <a:effectLst/>
                <a:latin typeface="+mn-lt"/>
                <a:ea typeface="+mn-ea"/>
              </a:endParaRPr>
            </a:p>
          </p:txBody>
        </p:sp>
        <p:sp>
          <p:nvSpPr>
            <p:cNvPr id="59" name="MH_Number_1">
              <a:hlinkClick r:id="" action="ppaction://noaction"/>
            </p:cNvPr>
            <p:cNvSpPr/>
            <p:nvPr>
              <p:custDataLst>
                <p:tags r:id="rId18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6534913" y="2443463"/>
            <a:ext cx="4681727" cy="803690"/>
            <a:chOff x="680804" y="4010138"/>
            <a:chExt cx="2707353" cy="464757"/>
          </a:xfrm>
        </p:grpSpPr>
        <p:sp>
          <p:nvSpPr>
            <p:cNvPr id="61" name="MH_Entry_2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服务器架构</a:t>
              </a:r>
              <a:endParaRPr lang="zh-CN" altLang="en-US" sz="3200" dirty="0">
                <a:effectLst/>
                <a:latin typeface="+mn-lt"/>
                <a:ea typeface="+mn-ea"/>
              </a:endParaRPr>
            </a:p>
          </p:txBody>
        </p:sp>
        <p:sp>
          <p:nvSpPr>
            <p:cNvPr id="62" name="MH_Number_2">
              <a:hlinkClick r:id="" action="ppaction://noaction"/>
            </p:cNvPr>
            <p:cNvSpPr/>
            <p:nvPr>
              <p:custDataLst>
                <p:tags r:id="rId21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22"/>
            </p:custDataLst>
          </p:nvPr>
        </p:nvGrpSpPr>
        <p:grpSpPr>
          <a:xfrm>
            <a:off x="975361" y="4404195"/>
            <a:ext cx="4681727" cy="803687"/>
            <a:chOff x="680804" y="4670196"/>
            <a:chExt cx="2707353" cy="464758"/>
          </a:xfrm>
        </p:grpSpPr>
        <p:sp>
          <p:nvSpPr>
            <p:cNvPr id="64" name="MH_Entry_3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DEMO</a:t>
              </a:r>
              <a:r>
                <a:rPr lang="zh-CN" altLang="en-US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演示</a:t>
              </a:r>
              <a:endParaRPr lang="zh-CN" alt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5" name="MH_Number_3">
              <a:hlinkClick r:id="" action="ppaction://noaction"/>
            </p:cNvPr>
            <p:cNvSpPr/>
            <p:nvPr>
              <p:custDataLst>
                <p:tags r:id="rId24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25"/>
            </p:custDataLst>
          </p:nvPr>
        </p:nvGrpSpPr>
        <p:grpSpPr>
          <a:xfrm>
            <a:off x="6534913" y="4404192"/>
            <a:ext cx="4681727" cy="822105"/>
            <a:chOff x="680804" y="5330255"/>
            <a:chExt cx="2707353" cy="475408"/>
          </a:xfrm>
        </p:grpSpPr>
        <p:sp>
          <p:nvSpPr>
            <p:cNvPr id="67" name="MH_Entry_4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36828" y="5354961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讨论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8" name="MH_Number_4">
              <a:hlinkClick r:id="" action="ppaction://noaction"/>
            </p:cNvPr>
            <p:cNvSpPr/>
            <p:nvPr>
              <p:custDataLst>
                <p:tags r:id="rId27"/>
              </p:custDataLst>
            </p:nvPr>
          </p:nvSpPr>
          <p:spPr>
            <a:xfrm rot="19752126">
              <a:off x="680804" y="5330255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golang</a:t>
            </a:r>
            <a:r>
              <a:rPr lang="zh-CN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服务器</a:t>
            </a:r>
            <a:endParaRPr lang="zh-CN" altLang="zh-CN" sz="4000" b="1" smtClean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32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3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6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46" name="组合 4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5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5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975361" y="2443461"/>
            <a:ext cx="4681727" cy="803692"/>
            <a:chOff x="680804" y="3350078"/>
            <a:chExt cx="2707353" cy="464758"/>
          </a:xfrm>
        </p:grpSpPr>
        <p:sp>
          <p:nvSpPr>
            <p:cNvPr id="58" name="MH_Entry_1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Go</a:t>
              </a:r>
              <a:r>
                <a:rPr lang="zh-CN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语言</a:t>
              </a: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特性</a:t>
              </a:r>
              <a:endParaRPr lang="zh-CN" altLang="en-US" sz="3200" dirty="0">
                <a:effectLst/>
                <a:latin typeface="+mn-lt"/>
                <a:ea typeface="+mn-ea"/>
              </a:endParaRPr>
            </a:p>
          </p:txBody>
        </p:sp>
        <p:sp>
          <p:nvSpPr>
            <p:cNvPr id="59" name="MH_Number_1">
              <a:hlinkClick r:id="" action="ppaction://noaction"/>
            </p:cNvPr>
            <p:cNvSpPr/>
            <p:nvPr>
              <p:custDataLst>
                <p:tags r:id="rId18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6534913" y="2443463"/>
            <a:ext cx="4681727" cy="803690"/>
            <a:chOff x="680804" y="4010138"/>
            <a:chExt cx="2707353" cy="464757"/>
          </a:xfrm>
        </p:grpSpPr>
        <p:sp>
          <p:nvSpPr>
            <p:cNvPr id="61" name="MH_Entry_2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服务器架构</a:t>
              </a:r>
              <a:endParaRPr lang="zh-CN" altLang="en-US" sz="3200" dirty="0">
                <a:effectLst/>
                <a:latin typeface="+mn-lt"/>
                <a:ea typeface="+mn-ea"/>
              </a:endParaRPr>
            </a:p>
          </p:txBody>
        </p:sp>
        <p:sp>
          <p:nvSpPr>
            <p:cNvPr id="62" name="MH_Number_2">
              <a:hlinkClick r:id="" action="ppaction://noaction"/>
            </p:cNvPr>
            <p:cNvSpPr/>
            <p:nvPr>
              <p:custDataLst>
                <p:tags r:id="rId21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22"/>
            </p:custDataLst>
          </p:nvPr>
        </p:nvGrpSpPr>
        <p:grpSpPr>
          <a:xfrm>
            <a:off x="975361" y="4404195"/>
            <a:ext cx="4681727" cy="803687"/>
            <a:chOff x="680804" y="4670196"/>
            <a:chExt cx="2707353" cy="464758"/>
          </a:xfrm>
        </p:grpSpPr>
        <p:sp>
          <p:nvSpPr>
            <p:cNvPr id="64" name="MH_Entry_3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DEMO</a:t>
              </a: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演示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5" name="MH_Number_3">
              <a:hlinkClick r:id="" action="ppaction://noaction"/>
            </p:cNvPr>
            <p:cNvSpPr/>
            <p:nvPr>
              <p:custDataLst>
                <p:tags r:id="rId24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25"/>
            </p:custDataLst>
          </p:nvPr>
        </p:nvGrpSpPr>
        <p:grpSpPr>
          <a:xfrm>
            <a:off x="6534913" y="4404192"/>
            <a:ext cx="4681727" cy="822105"/>
            <a:chOff x="680804" y="5330255"/>
            <a:chExt cx="2707353" cy="475408"/>
          </a:xfrm>
        </p:grpSpPr>
        <p:sp>
          <p:nvSpPr>
            <p:cNvPr id="67" name="MH_Entry_4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36828" y="5354961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讨论</a:t>
              </a:r>
              <a:endParaRPr lang="zh-CN" altLang="en-US" sz="32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8" name="MH_Number_4">
              <a:hlinkClick r:id="" action="ppaction://noaction"/>
            </p:cNvPr>
            <p:cNvSpPr/>
            <p:nvPr>
              <p:custDataLst>
                <p:tags r:id="rId27"/>
              </p:custDataLst>
            </p:nvPr>
          </p:nvSpPr>
          <p:spPr>
            <a:xfrm rot="19752126">
              <a:off x="680804" y="5330255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accent1"/>
                </a:solidFill>
              </a:rPr>
              <a:t>讨论</a:t>
            </a:r>
            <a:endParaRPr lang="zh-CN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  <a:sym typeface="+mn-ea"/>
              </a:rPr>
              <a:t>msgpack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protobuf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单服架构和大世界；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2"/>
                </a:solidFill>
                <a:sym typeface="+mn-ea"/>
              </a:rPr>
              <a:t>脚本、热更新和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BUG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；</a:t>
            </a: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550273" y="2782814"/>
            <a:ext cx="5091455" cy="1484386"/>
            <a:chOff x="1452993" y="2977752"/>
            <a:chExt cx="2350225" cy="902494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452993" y="2977752"/>
              <a:ext cx="2073484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7045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576956" y="3423373"/>
              <a:ext cx="1960813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7500" lnSpcReduction="20000"/>
            </a:bodyPr>
            <a:lstStyle/>
            <a:p>
              <a:pPr algn="ctr"/>
              <a:endParaRPr lang="zh-CN" altLang="en-US" sz="7045" dirty="0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3710824" y="2977753"/>
              <a:ext cx="92394" cy="442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3710824" y="3420665"/>
              <a:ext cx="92394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3710824" y="3739602"/>
              <a:ext cx="92394" cy="14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92500" lnSpcReduction="20000"/>
            </a:bodyPr>
            <a:lstStyle/>
            <a:p>
              <a:pPr algn="ctr"/>
              <a:endParaRPr lang="zh-CN" altLang="en-US" sz="1320"/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Go</a:t>
            </a:r>
            <a:r>
              <a:rPr lang="zh-CN" altLang="zh-CN" sz="3600" dirty="0">
                <a:solidFill>
                  <a:schemeClr val="accent1"/>
                </a:solidFill>
              </a:rPr>
              <a:t>语言</a:t>
            </a:r>
            <a:r>
              <a:rPr lang="zh-CN" altLang="en-US" sz="3600" dirty="0">
                <a:solidFill>
                  <a:schemeClr val="accent1"/>
                </a:solidFill>
              </a:rPr>
              <a:t>特性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method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method</a:t>
            </a:r>
            <a:r>
              <a:rPr lang="zh-CN" altLang="en-US" dirty="0">
                <a:solidFill>
                  <a:schemeClr val="tx2"/>
                </a:solidFill>
              </a:rPr>
              <a:t>也是函数，带有接收者的函数，称为method。</a:t>
            </a: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881630"/>
            <a:ext cx="5161915" cy="3152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  <a:sym typeface="+mn-ea"/>
              </a:rPr>
              <a:t>Go</a:t>
            </a:r>
            <a:r>
              <a:rPr lang="zh-CN" altLang="zh-CN" sz="3600" dirty="0">
                <a:solidFill>
                  <a:schemeClr val="accent1"/>
                </a:solidFill>
                <a:sym typeface="+mn-ea"/>
              </a:rPr>
              <a:t>语言</a:t>
            </a:r>
            <a:r>
              <a:rPr lang="zh-CN" altLang="en-US" sz="3600" dirty="0">
                <a:solidFill>
                  <a:schemeClr val="accent1"/>
                </a:solidFill>
                <a:sym typeface="+mn-ea"/>
              </a:rPr>
              <a:t>特性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goroutine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goroutine是Go</a:t>
            </a:r>
            <a:r>
              <a:rPr lang="zh-CN" altLang="zh-CN" dirty="0">
                <a:solidFill>
                  <a:schemeClr val="tx2"/>
                </a:solidFill>
              </a:rPr>
              <a:t>语言</a:t>
            </a:r>
            <a:r>
              <a:rPr lang="zh-CN" altLang="en-US" dirty="0">
                <a:solidFill>
                  <a:schemeClr val="tx2"/>
                </a:solidFill>
              </a:rPr>
              <a:t>里的</a:t>
            </a:r>
            <a:r>
              <a:rPr lang="en-US" altLang="zh-CN" dirty="0">
                <a:solidFill>
                  <a:schemeClr val="tx2"/>
                </a:solidFill>
              </a:rPr>
              <a:t>轻量级线程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015615"/>
            <a:ext cx="3105150" cy="25507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  <a:sym typeface="+mn-ea"/>
              </a:rPr>
              <a:t>Go</a:t>
            </a:r>
            <a:r>
              <a:rPr lang="zh-CN" altLang="zh-CN" sz="3600" dirty="0">
                <a:solidFill>
                  <a:schemeClr val="accent1"/>
                </a:solidFill>
                <a:sym typeface="+mn-ea"/>
              </a:rPr>
              <a:t>语言</a:t>
            </a:r>
            <a:r>
              <a:rPr lang="zh-CN" altLang="en-US" sz="3600" dirty="0">
                <a:solidFill>
                  <a:schemeClr val="accent1"/>
                </a:solidFill>
                <a:sym typeface="+mn-ea"/>
              </a:rPr>
              <a:t>特性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channel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channel</a:t>
            </a:r>
            <a:r>
              <a:rPr lang="zh-CN" altLang="en-US" dirty="0">
                <a:solidFill>
                  <a:schemeClr val="tx2"/>
                </a:solidFill>
              </a:rPr>
              <a:t>是</a:t>
            </a:r>
            <a:r>
              <a:rPr lang="en-US" altLang="zh-CN" dirty="0">
                <a:solidFill>
                  <a:schemeClr val="tx2"/>
                </a:solidFill>
              </a:rPr>
              <a:t>Go</a:t>
            </a:r>
            <a:r>
              <a:rPr lang="zh-CN" altLang="en-US" dirty="0">
                <a:solidFill>
                  <a:schemeClr val="tx2"/>
                </a:solidFill>
              </a:rPr>
              <a:t>语言提供的</a:t>
            </a:r>
            <a:r>
              <a:rPr lang="en-US" altLang="zh-CN" dirty="0">
                <a:solidFill>
                  <a:schemeClr val="tx2"/>
                </a:solidFill>
              </a:rPr>
              <a:t>goroutine</a:t>
            </a:r>
            <a:r>
              <a:rPr lang="zh-CN" altLang="en-US" dirty="0">
                <a:solidFill>
                  <a:schemeClr val="tx2"/>
                </a:solidFill>
              </a:rPr>
              <a:t>间的通信方式，</a:t>
            </a:r>
            <a:r>
              <a:rPr lang="en-US" altLang="zh-CN" dirty="0">
                <a:solidFill>
                  <a:schemeClr val="tx2"/>
                </a:solidFill>
              </a:rPr>
              <a:t>chennel</a:t>
            </a:r>
            <a:r>
              <a:rPr lang="zh-CN" altLang="en-US" dirty="0">
                <a:solidFill>
                  <a:schemeClr val="tx2"/>
                </a:solidFill>
              </a:rPr>
              <a:t>是类型相关的。</a:t>
            </a: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" y="3347720"/>
            <a:ext cx="6269355" cy="2313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  <a:sym typeface="+mn-ea"/>
              </a:rPr>
              <a:t>Go</a:t>
            </a:r>
            <a:r>
              <a:rPr lang="zh-CN" altLang="zh-CN" sz="3600" dirty="0">
                <a:solidFill>
                  <a:schemeClr val="accent1"/>
                </a:solidFill>
                <a:sym typeface="+mn-ea"/>
              </a:rPr>
              <a:t>语言</a:t>
            </a:r>
            <a:r>
              <a:rPr lang="zh-CN" altLang="en-US" sz="3600" dirty="0">
                <a:solidFill>
                  <a:schemeClr val="accent1"/>
                </a:solidFill>
                <a:sym typeface="+mn-ea"/>
              </a:rPr>
              <a:t>特性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select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tx2"/>
                </a:solidFill>
              </a:rPr>
              <a:t>监听 IO 操作，当 IO 操作发生时，触发相应的动作。</a:t>
            </a: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" y="2695575"/>
            <a:ext cx="6320790" cy="34683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  <a:sym typeface="+mn-ea"/>
              </a:rPr>
              <a:t>Go</a:t>
            </a:r>
            <a:r>
              <a:rPr lang="zh-CN" altLang="zh-CN" sz="3600" dirty="0">
                <a:solidFill>
                  <a:schemeClr val="accent1"/>
                </a:solidFill>
                <a:sym typeface="+mn-ea"/>
              </a:rPr>
              <a:t>语言</a:t>
            </a:r>
            <a:r>
              <a:rPr lang="zh-CN" altLang="en-US" sz="3600" dirty="0">
                <a:solidFill>
                  <a:schemeClr val="accent1"/>
                </a:solidFill>
                <a:sym typeface="+mn-ea"/>
              </a:rPr>
              <a:t>特性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interface{}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Go</a:t>
            </a:r>
            <a:r>
              <a:rPr lang="zh-CN" altLang="en-US" dirty="0">
                <a:solidFill>
                  <a:schemeClr val="tx2"/>
                </a:solidFill>
              </a:rPr>
              <a:t>中的</a:t>
            </a:r>
            <a:r>
              <a:rPr lang="zh-CN" dirty="0">
                <a:solidFill>
                  <a:schemeClr val="tx2"/>
                </a:solidFill>
              </a:rPr>
              <a:t>抽象数据类型，可以代表任意的数据类型。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5" y="2823845"/>
            <a:ext cx="6002655" cy="2600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  <a:sym typeface="+mn-ea"/>
              </a:rPr>
              <a:t>Go</a:t>
            </a:r>
            <a:r>
              <a:rPr lang="zh-CN" altLang="zh-CN" sz="3600" dirty="0">
                <a:solidFill>
                  <a:schemeClr val="accent1"/>
                </a:solidFill>
                <a:sym typeface="+mn-ea"/>
              </a:rPr>
              <a:t>语言</a:t>
            </a:r>
            <a:r>
              <a:rPr lang="zh-CN" altLang="en-US" sz="3600" dirty="0">
                <a:solidFill>
                  <a:schemeClr val="accent1"/>
                </a:solidFill>
                <a:sym typeface="+mn-ea"/>
              </a:rPr>
              <a:t>特性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chemeClr val="tx2"/>
                </a:solidFill>
              </a:rPr>
              <a:t>interface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Go</a:t>
            </a:r>
            <a:r>
              <a:rPr lang="zh-CN" altLang="en-US" dirty="0">
                <a:solidFill>
                  <a:schemeClr val="tx2"/>
                </a:solidFill>
              </a:rPr>
              <a:t>中的</a:t>
            </a:r>
            <a:r>
              <a:rPr lang="zh-CN" dirty="0">
                <a:solidFill>
                  <a:schemeClr val="tx2"/>
                </a:solidFill>
              </a:rPr>
              <a:t>抽象类型接口。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659890"/>
            <a:ext cx="3580765" cy="44094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golang</a:t>
            </a:r>
            <a:r>
              <a:rPr lang="zh-CN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服务器</a:t>
            </a:r>
            <a:endParaRPr lang="zh-CN" altLang="zh-CN" sz="4000" b="1" smtClean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32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3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6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46" name="组合 4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5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2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53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4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5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975361" y="2443461"/>
            <a:ext cx="4681727" cy="803692"/>
            <a:chOff x="680804" y="3350078"/>
            <a:chExt cx="2707353" cy="464758"/>
          </a:xfrm>
        </p:grpSpPr>
        <p:sp>
          <p:nvSpPr>
            <p:cNvPr id="58" name="MH_Entry_1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Go</a:t>
              </a:r>
              <a:r>
                <a:rPr lang="zh-CN" altLang="zh-CN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语言</a:t>
              </a: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sym typeface="+mn-ea"/>
                </a:rPr>
                <a:t>特性</a:t>
              </a:r>
              <a:endParaRPr lang="zh-CN" altLang="en-US" sz="3200" dirty="0">
                <a:effectLst/>
                <a:latin typeface="+mn-lt"/>
                <a:ea typeface="+mn-ea"/>
              </a:endParaRPr>
            </a:p>
          </p:txBody>
        </p:sp>
        <p:sp>
          <p:nvSpPr>
            <p:cNvPr id="59" name="MH_Number_1">
              <a:hlinkClick r:id="" action="ppaction://noaction"/>
            </p:cNvPr>
            <p:cNvSpPr/>
            <p:nvPr>
              <p:custDataLst>
                <p:tags r:id="rId18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6534913" y="2443463"/>
            <a:ext cx="4681727" cy="803690"/>
            <a:chOff x="680804" y="4010138"/>
            <a:chExt cx="2707353" cy="464757"/>
          </a:xfrm>
        </p:grpSpPr>
        <p:sp>
          <p:nvSpPr>
            <p:cNvPr id="61" name="MH_Entry_2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u="sng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sym typeface="+mn-ea"/>
                </a:rPr>
                <a:t>服务器架构</a:t>
              </a:r>
              <a:endPara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2" name="MH_Number_2">
              <a:hlinkClick r:id="" action="ppaction://noaction"/>
            </p:cNvPr>
            <p:cNvSpPr/>
            <p:nvPr>
              <p:custDataLst>
                <p:tags r:id="rId21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22"/>
            </p:custDataLst>
          </p:nvPr>
        </p:nvGrpSpPr>
        <p:grpSpPr>
          <a:xfrm>
            <a:off x="975361" y="4404195"/>
            <a:ext cx="4681727" cy="803687"/>
            <a:chOff x="680804" y="4670196"/>
            <a:chExt cx="2707353" cy="464758"/>
          </a:xfrm>
        </p:grpSpPr>
        <p:sp>
          <p:nvSpPr>
            <p:cNvPr id="64" name="MH_Entry_3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DEMO</a:t>
              </a:r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演示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5" name="MH_Number_3">
              <a:hlinkClick r:id="" action="ppaction://noaction"/>
            </p:cNvPr>
            <p:cNvSpPr/>
            <p:nvPr>
              <p:custDataLst>
                <p:tags r:id="rId24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25"/>
            </p:custDataLst>
          </p:nvPr>
        </p:nvGrpSpPr>
        <p:grpSpPr>
          <a:xfrm>
            <a:off x="6534913" y="4404192"/>
            <a:ext cx="4681727" cy="822105"/>
            <a:chOff x="680804" y="5330255"/>
            <a:chExt cx="2707353" cy="475408"/>
          </a:xfrm>
        </p:grpSpPr>
        <p:sp>
          <p:nvSpPr>
            <p:cNvPr id="67" name="MH_Entry_4">
              <a:hlinkClick r:id="" action="ppaction://noaction"/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36828" y="5354961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sym typeface="+mn-ea"/>
                </a:rPr>
                <a:t>讨论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68" name="MH_Number_4">
              <a:hlinkClick r:id="" action="ppaction://noaction"/>
            </p:cNvPr>
            <p:cNvSpPr/>
            <p:nvPr>
              <p:custDataLst>
                <p:tags r:id="rId27"/>
              </p:custDataLst>
            </p:nvPr>
          </p:nvSpPr>
          <p:spPr>
            <a:xfrm rot="19752126">
              <a:off x="680804" y="5330255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0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0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0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1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1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12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2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2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7"/>
  <p:tag name="KSO_WM_TEMPLATE_CATEGORY" val="custom"/>
  <p:tag name="KSO_WM_TEMPLATE_INDEX" val="160570"/>
  <p:tag name="KSO_WM_UNIT_INDEX" val="27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2"/>
  <p:tag name="KSO_WM_TEMPLATE_CATEGORY" val="custom"/>
  <p:tag name="KSO_WM_TEMPLATE_INDEX" val="160570"/>
  <p:tag name="KSO_WM_UNIT_INDEX" val="32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7"/>
  <p:tag name="KSO_WM_TEMPLATE_CATEGORY" val="custom"/>
  <p:tag name="KSO_WM_TEMPLATE_INDEX" val="160570"/>
  <p:tag name="KSO_WM_UNIT_INDEX" val="3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42"/>
  <p:tag name="KSO_WM_TEMPLATE_CATEGORY" val="custom"/>
  <p:tag name="KSO_WM_TEMPLATE_INDEX" val="160570"/>
  <p:tag name="KSO_WM_UNIT_INDEX" val="42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4"/>
  <p:tag name="KSO_WM_UNIT_TYPE" val="l_h_f"/>
  <p:tag name="KSO_WM_UNIT_INDEX" val="1_4_1"/>
  <p:tag name="KSO_WM_UNIT_ID" val="custom160570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4"/>
  <p:tag name="KSO_WM_UNIT_TYPE" val="l_i"/>
  <p:tag name="KSO_WM_UNIT_INDEX" val="1_4"/>
  <p:tag name="KSO_WM_UNIT_ID" val="custom160570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7"/>
  <p:tag name="KSO_WM_TEMPLATE_CATEGORY" val="custom"/>
  <p:tag name="KSO_WM_TEMPLATE_INDEX" val="160570"/>
  <p:tag name="KSO_WM_UNIT_INDEX" val="27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2"/>
  <p:tag name="KSO_WM_TEMPLATE_CATEGORY" val="custom"/>
  <p:tag name="KSO_WM_TEMPLATE_INDEX" val="160570"/>
  <p:tag name="KSO_WM_UNIT_INDEX" val="32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7"/>
  <p:tag name="KSO_WM_TEMPLATE_CATEGORY" val="custom"/>
  <p:tag name="KSO_WM_TEMPLATE_INDEX" val="160570"/>
  <p:tag name="KSO_WM_UNIT_INDEX" val="37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42"/>
  <p:tag name="KSO_WM_TEMPLATE_CATEGORY" val="custom"/>
  <p:tag name="KSO_WM_TEMPLATE_INDEX" val="160570"/>
  <p:tag name="KSO_WM_UNIT_INDEX" val="4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4"/>
  <p:tag name="KSO_WM_UNIT_TYPE" val="l_h_f"/>
  <p:tag name="KSO_WM_UNIT_INDEX" val="1_4_1"/>
  <p:tag name="KSO_WM_UNIT_ID" val="custom160570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4"/>
  <p:tag name="KSO_WM_UNIT_TYPE" val="l_i"/>
  <p:tag name="KSO_WM_UNIT_INDEX" val="1_4"/>
  <p:tag name="KSO_WM_UNIT_ID" val="custom160570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8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0"/>
  <p:tag name="KSO_WM_TEMPLATE_CATEGORY" val="custom"/>
  <p:tag name="KSO_WM_TEMPLATE_INDEX" val="160570"/>
  <p:tag name="KSO_WM_UNIT_INDEX" val="0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6"/>
  <p:tag name="KSO_WM_TEMPLATE_CATEGORY" val="custom"/>
  <p:tag name="KSO_WM_TEMPLATE_INDEX" val="160570"/>
  <p:tag name="KSO_WM_UNIT_INDEX" val="6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7"/>
  <p:tag name="KSO_WM_TEMPLATE_CATEGORY" val="custom"/>
  <p:tag name="KSO_WM_TEMPLATE_INDEX" val="160570"/>
  <p:tag name="KSO_WM_UNIT_INDEX" val="7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8"/>
  <p:tag name="KSO_WM_TEMPLATE_CATEGORY" val="custom"/>
  <p:tag name="KSO_WM_TEMPLATE_INDEX" val="160570"/>
  <p:tag name="KSO_WM_UNIT_INDEX" val="8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9"/>
  <p:tag name="KSO_WM_TEMPLATE_CATEGORY" val="custom"/>
  <p:tag name="KSO_WM_TEMPLATE_INDEX" val="160570"/>
  <p:tag name="KSO_WM_UNIT_INDEX" val="9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10"/>
  <p:tag name="KSO_WM_TEMPLATE_CATEGORY" val="custom"/>
  <p:tag name="KSO_WM_TEMPLATE_INDEX" val="160570"/>
  <p:tag name="KSO_WM_UNIT_INDEX" val="10"/>
</p:tagLst>
</file>

<file path=ppt/tags/tag192.xml><?xml version="1.0" encoding="utf-8"?>
<p:tagLst xmlns:p="http://schemas.openxmlformats.org/presentationml/2006/main">
  <p:tag name="MH" val="20151014143730"/>
  <p:tag name="MH_LIBRARY" val="GRAPHIC"/>
  <p:tag name="KSO_WM_TEMPLATE_CATEGORY" val="custom"/>
  <p:tag name="KSO_WM_TEMPLATE_INDEX" val="160570"/>
  <p:tag name="KSO_WM_TAG_VERSION" val="1.0"/>
  <p:tag name="KSO_WM_SLIDE_ID" val="custom160570_37"/>
  <p:tag name="KSO_WM_SLIDE_INDEX" val="37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7"/>
  <p:tag name="KSO_WM_TEMPLATE_CATEGORY" val="custom"/>
  <p:tag name="KSO_WM_TEMPLATE_INDEX" val="160570"/>
  <p:tag name="KSO_WM_UNIT_INDEX" val="2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2"/>
  <p:tag name="KSO_WM_TEMPLATE_CATEGORY" val="custom"/>
  <p:tag name="KSO_WM_TEMPLATE_INDEX" val="160570"/>
  <p:tag name="KSO_WM_UNIT_INDEX" val="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7"/>
  <p:tag name="KSO_WM_TEMPLATE_CATEGORY" val="custom"/>
  <p:tag name="KSO_WM_TEMPLATE_INDEX" val="160570"/>
  <p:tag name="KSO_WM_UNIT_INDEX" val="3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42"/>
  <p:tag name="KSO_WM_TEMPLATE_CATEGORY" val="custom"/>
  <p:tag name="KSO_WM_TEMPLATE_INDEX" val="160570"/>
  <p:tag name="KSO_WM_UNIT_INDEX" val="4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4"/>
  <p:tag name="KSO_WM_UNIT_TYPE" val="l_h_f"/>
  <p:tag name="KSO_WM_UNIT_INDEX" val="1_4_1"/>
  <p:tag name="KSO_WM_UNIT_ID" val="custom160570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4"/>
  <p:tag name="KSO_WM_UNIT_TYPE" val="l_i"/>
  <p:tag name="KSO_WM_UNIT_INDEX" val="1_4"/>
  <p:tag name="KSO_WM_UNIT_ID" val="custom160570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7、25、27、29、30、31、32、34、35、36、37"/>
  <p:tag name="KSO_WM_TEMPLATE_CATEGORY" val="custom"/>
  <p:tag name="KSO_WM_TEMPLATE_INDEX" val="160570"/>
  <p:tag name="KSO_WM_TAG_VERSION" val="1.0"/>
  <p:tag name="KSO_WM_SLIDE_ID" val="custom1605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27"/>
  <p:tag name="KSO_WM_TEMPLATE_CATEGORY" val="custom"/>
  <p:tag name="KSO_WM_TEMPLATE_INDEX" val="160570"/>
  <p:tag name="KSO_WM_UNIT_INDEX" val="2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2"/>
  <p:tag name="KSO_WM_TEMPLATE_CATEGORY" val="custom"/>
  <p:tag name="KSO_WM_TEMPLATE_INDEX" val="160570"/>
  <p:tag name="KSO_WM_UNIT_INDEX" val="3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37"/>
  <p:tag name="KSO_WM_TEMPLATE_CATEGORY" val="custom"/>
  <p:tag name="KSO_WM_TEMPLATE_INDEX" val="160570"/>
  <p:tag name="KSO_WM_UNIT_INDEX" val="3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42"/>
  <p:tag name="KSO_WM_TEMPLATE_CATEGORY" val="custom"/>
  <p:tag name="KSO_WM_TEMPLATE_INDEX" val="160570"/>
  <p:tag name="KSO_WM_UNIT_INDEX" val="4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4"/>
  <p:tag name="KSO_WM_UNIT_TYPE" val="l_h_f"/>
  <p:tag name="KSO_WM_UNIT_INDEX" val="1_4_1"/>
  <p:tag name="KSO_WM_UNIT_ID" val="custom160570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4"/>
  <p:tag name="KSO_WM_UNIT_TYPE" val="l_i"/>
  <p:tag name="KSO_WM_UNIT_INDEX" val="1_4"/>
  <p:tag name="KSO_WM_UNIT_ID" val="custom160570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heme/theme1.xml><?xml version="1.0" encoding="utf-8"?>
<a:theme xmlns:a="http://schemas.openxmlformats.org/drawingml/2006/main" name="1_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宽屏</PresentationFormat>
  <Paragraphs>358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华文细黑</vt:lpstr>
      <vt:lpstr>Arial Narrow</vt:lpstr>
      <vt:lpstr>Calibri</vt:lpstr>
      <vt:lpstr>Times New Roman</vt:lpstr>
      <vt:lpstr>黑体</vt:lpstr>
      <vt:lpstr>微软雅黑</vt:lpstr>
      <vt:lpstr>Arial Unicode MS</vt:lpstr>
      <vt:lpstr>1_Office 主题</vt:lpstr>
      <vt:lpstr>golang服务器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gzmojiawen</dc:creator>
  <cp:lastModifiedBy>gzmojiawen</cp:lastModifiedBy>
  <cp:revision>339</cp:revision>
  <dcterms:created xsi:type="dcterms:W3CDTF">2017-08-16T06:49:00Z</dcterms:created>
  <dcterms:modified xsi:type="dcterms:W3CDTF">2017-08-24T03:14:23Z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