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88825" cy="6858000"/>
  <p:notesSz cx="70770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63">
          <p15:clr>
            <a:srgbClr val="A4A3A4"/>
          </p15:clr>
        </p15:guide>
        <p15:guide id="2" orient="horz" pos="490">
          <p15:clr>
            <a:srgbClr val="A4A3A4"/>
          </p15:clr>
        </p15:guide>
        <p15:guide id="3" pos="3839">
          <p15:clr>
            <a:srgbClr val="A4A3A4"/>
          </p15:clr>
        </p15:guide>
        <p15:guide id="4" orient="horz" pos="4319">
          <p15:clr>
            <a:srgbClr val="A4A3A4"/>
          </p15:clr>
        </p15:guide>
        <p15:guide id="5">
          <p15:clr>
            <a:srgbClr val="A4A3A4"/>
          </p15:clr>
        </p15:guide>
      </p15:sldGuideLst>
    </p:ext>
    <p:ext uri="{2D200454-40CA-4A62-9FC3-DE9A4176ACB9}">
      <p15:notesGuideLst xmlns:p15="http://schemas.microsoft.com/office/powerpoint/2012/main">
        <p15:guide id="1" orient="horz" pos="2951">
          <p15:clr>
            <a:srgbClr val="A4A3A4"/>
          </p15:clr>
        </p15:guide>
        <p15:guide id="2" pos="2229">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dFWlbArgKtjzuMfcvDZMe1O5n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721"/>
  </p:normalViewPr>
  <p:slideViewPr>
    <p:cSldViewPr snapToGrid="0">
      <p:cViewPr varScale="1">
        <p:scale>
          <a:sx n="118" d="100"/>
          <a:sy n="118" d="100"/>
        </p:scale>
        <p:origin x="904" y="200"/>
      </p:cViewPr>
      <p:guideLst>
        <p:guide orient="horz" pos="4063"/>
        <p:guide orient="horz" pos="490"/>
        <p:guide pos="3839"/>
        <p:guide orient="horz" pos="4319"/>
        <p:guide/>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66733" cy="468471"/>
          </a:xfrm>
          <a:prstGeom prst="rect">
            <a:avLst/>
          </a:prstGeom>
          <a:noFill/>
          <a:ln>
            <a:noFill/>
          </a:ln>
        </p:spPr>
        <p:txBody>
          <a:bodyPr spcFirstLastPara="1" wrap="square" lIns="93950" tIns="46975" rIns="93950" bIns="469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08705" y="0"/>
            <a:ext cx="3066733" cy="468471"/>
          </a:xfrm>
          <a:prstGeom prst="rect">
            <a:avLst/>
          </a:prstGeom>
          <a:noFill/>
          <a:ln>
            <a:noFill/>
          </a:ln>
        </p:spPr>
        <p:txBody>
          <a:bodyPr spcFirstLastPara="1" wrap="square" lIns="93950" tIns="46975" rIns="93950" bIns="469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7708" y="4450477"/>
            <a:ext cx="5661660" cy="4216241"/>
          </a:xfrm>
          <a:prstGeom prst="rect">
            <a:avLst/>
          </a:prstGeom>
          <a:noFill/>
          <a:ln>
            <a:noFill/>
          </a:ln>
        </p:spPr>
        <p:txBody>
          <a:bodyPr spcFirstLastPara="1" wrap="square" lIns="93950" tIns="46975" rIns="93950" bIns="469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99328"/>
            <a:ext cx="3066733" cy="468471"/>
          </a:xfrm>
          <a:prstGeom prst="rect">
            <a:avLst/>
          </a:prstGeom>
          <a:noFill/>
          <a:ln>
            <a:noFill/>
          </a:ln>
        </p:spPr>
        <p:txBody>
          <a:bodyPr spcFirstLastPara="1" wrap="square" lIns="93950" tIns="46975" rIns="93950" bIns="469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08705" y="8899328"/>
            <a:ext cx="3066733" cy="468471"/>
          </a:xfrm>
          <a:prstGeom prst="rect">
            <a:avLst/>
          </a:prstGeom>
          <a:noFill/>
          <a:ln>
            <a:noFill/>
          </a:ln>
        </p:spPr>
        <p:txBody>
          <a:bodyPr spcFirstLastPara="1" wrap="square" lIns="93950" tIns="46975" rIns="93950" bIns="469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707708" y="4450477"/>
            <a:ext cx="5661660" cy="4216241"/>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59269cfbf_0_96: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59269cfbf_0_96: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These customers account for 17.6% of Q4 2020 Revenue. Average order value 758% higher when using Save for Later and 451% when using the Wishlist</a:t>
            </a:r>
            <a:endParaRPr/>
          </a:p>
        </p:txBody>
      </p:sp>
      <p:sp>
        <p:nvSpPr>
          <p:cNvPr id="133" name="Google Shape;133;gf59269cfbf_0_96: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707708" y="4450477"/>
            <a:ext cx="5661660" cy="4216241"/>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59440bc54_0_27: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59440bc54_0_27: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Clr>
                <a:schemeClr val="dk1"/>
              </a:buClr>
              <a:buSzPts val="1100"/>
              <a:buFont typeface="Arial"/>
              <a:buNone/>
            </a:pPr>
            <a:r>
              <a:rPr lang="en-US"/>
              <a:t>Save for Later and Wishlist features are an inexpensive ways to encourage return visits. As visitors become more familiar with functionality, there will be increased adoption. </a:t>
            </a:r>
            <a:endParaRPr sz="1000"/>
          </a:p>
        </p:txBody>
      </p:sp>
      <p:sp>
        <p:nvSpPr>
          <p:cNvPr id="151" name="Google Shape;151;gf59440bc54_0_27: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6094d80bb_0_0: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6094d80bb_0_0: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(This assumes an average price per product of $185, which was calculated from all orders)</a:t>
            </a:r>
            <a:endParaRPr/>
          </a:p>
        </p:txBody>
      </p:sp>
      <p:sp>
        <p:nvSpPr>
          <p:cNvPr id="160" name="Google Shape;160;gf6094d80bb_0_0: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6ae34d690_2_2: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6ae34d690_2_2: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Typically used for abandoned carts, email remarketing can be expanded to saved products and wishlists. Users may have forgotten they even created them! Nudging customers who are price sensitive with discounts and more generous return policies will encourage purchases of saved products and from the wishlist, thereby reinforcing their value to customers.</a:t>
            </a:r>
            <a:endParaRPr/>
          </a:p>
        </p:txBody>
      </p:sp>
      <p:sp>
        <p:nvSpPr>
          <p:cNvPr id="168" name="Google Shape;168;gf6ae34d690_2_2: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707708" y="4450477"/>
            <a:ext cx="5661660" cy="4216241"/>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We really appreciate the opportunity to participate in this competition!</a:t>
            </a:r>
            <a:endParaRPr/>
          </a:p>
        </p:txBody>
      </p:sp>
      <p:sp>
        <p:nvSpPr>
          <p:cNvPr id="175" name="Google Shape;175;p10: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707708" y="4450477"/>
            <a:ext cx="5661660" cy="4216241"/>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ae34d690_0_10: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ae34d690_0_10: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endParaRPr/>
          </a:p>
        </p:txBody>
      </p:sp>
      <p:sp>
        <p:nvSpPr>
          <p:cNvPr id="74" name="Google Shape;74;gf6ae34d690_0_10: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59440bc54_0_0: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endParaRPr dirty="0"/>
          </a:p>
        </p:txBody>
      </p:sp>
      <p:sp>
        <p:nvSpPr>
          <p:cNvPr id="81" name="Google Shape;81;gf59440bc54_0_0:notes"/>
          <p:cNvSpPr>
            <a:spLocks noGrp="1" noRot="1" noChangeAspect="1"/>
          </p:cNvSpPr>
          <p:nvPr>
            <p:ph type="sldImg" idx="2"/>
          </p:nvPr>
        </p:nvSpPr>
        <p:spPr>
          <a:xfrm>
            <a:off x="415925" y="703263"/>
            <a:ext cx="6245100" cy="3513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59440bc54_0_55: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59440bc54_0_55: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Selected periods because of the seasonality of Disney web data. Periods of high revenue that occurred in both years for which there is data.</a:t>
            </a:r>
            <a:endParaRPr/>
          </a:p>
        </p:txBody>
      </p:sp>
      <p:sp>
        <p:nvSpPr>
          <p:cNvPr id="88" name="Google Shape;88;gf59440bc54_0_55: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59269cfbf_0_7:notes"/>
          <p:cNvSpPr>
            <a:spLocks noGrp="1" noRot="1" noChangeAspect="1"/>
          </p:cNvSpPr>
          <p:nvPr>
            <p:ph type="sldImg" idx="2"/>
          </p:nvPr>
        </p:nvSpPr>
        <p:spPr>
          <a:xfrm>
            <a:off x="415925" y="703263"/>
            <a:ext cx="6245100" cy="3513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59269cfbf_0_7: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Through segment comparisons between one-time purchasers and repeat purchasers, we found use of these features resulted in the largest difference scores</a:t>
            </a:r>
            <a:endParaRPr/>
          </a:p>
        </p:txBody>
      </p:sp>
      <p:sp>
        <p:nvSpPr>
          <p:cNvPr id="98" name="Google Shape;98;gf59269cfbf_0_7: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6094d80bb_0_6:notes"/>
          <p:cNvSpPr>
            <a:spLocks noGrp="1" noRot="1" noChangeAspect="1"/>
          </p:cNvSpPr>
          <p:nvPr>
            <p:ph type="sldImg" idx="2"/>
          </p:nvPr>
        </p:nvSpPr>
        <p:spPr>
          <a:xfrm>
            <a:off x="415925" y="703263"/>
            <a:ext cx="6245100" cy="3513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6094d80bb_0_6: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Once we identified which metrics we were going to analyze, we decided to use the Customer Loyalty dimension for further behavior analysis (non-customers excluded because they didn’t make purchases).</a:t>
            </a:r>
            <a:endParaRPr/>
          </a:p>
        </p:txBody>
      </p:sp>
      <p:sp>
        <p:nvSpPr>
          <p:cNvPr id="107" name="Google Shape;107;gf6094d80bb_0_6: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59269cfbf_0_71:notes"/>
          <p:cNvSpPr>
            <a:spLocks noGrp="1" noRot="1" noChangeAspect="1"/>
          </p:cNvSpPr>
          <p:nvPr>
            <p:ph type="sldImg" idx="2"/>
          </p:nvPr>
        </p:nvSpPr>
        <p:spPr>
          <a:xfrm>
            <a:off x="415925" y="703263"/>
            <a:ext cx="6245100" cy="3513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59269cfbf_0_71: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a:t>Customers who use the save for later feature add nearly half their total products saved to their bags</a:t>
            </a:r>
            <a:endParaRPr/>
          </a:p>
        </p:txBody>
      </p:sp>
      <p:sp>
        <p:nvSpPr>
          <p:cNvPr id="115" name="Google Shape;115;gf59269cfbf_0_71: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59440bc54_0_66:notes"/>
          <p:cNvSpPr>
            <a:spLocks noGrp="1" noRot="1" noChangeAspect="1"/>
          </p:cNvSpPr>
          <p:nvPr>
            <p:ph type="sldImg" idx="2"/>
          </p:nvPr>
        </p:nvSpPr>
        <p:spPr>
          <a:xfrm>
            <a:off x="415925" y="703263"/>
            <a:ext cx="6245225" cy="35131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59440bc54_0_66:notes"/>
          <p:cNvSpPr txBox="1">
            <a:spLocks noGrp="1"/>
          </p:cNvSpPr>
          <p:nvPr>
            <p:ph type="body" idx="1"/>
          </p:nvPr>
        </p:nvSpPr>
        <p:spPr>
          <a:xfrm>
            <a:off x="707708" y="4450477"/>
            <a:ext cx="5661600" cy="4216200"/>
          </a:xfrm>
          <a:prstGeom prst="rect">
            <a:avLst/>
          </a:prstGeom>
        </p:spPr>
        <p:txBody>
          <a:bodyPr spcFirstLastPara="1" wrap="square" lIns="93950" tIns="46975" rIns="93950" bIns="46975" anchor="t" anchorCtr="0">
            <a:noAutofit/>
          </a:bodyPr>
          <a:lstStyle/>
          <a:p>
            <a:pPr marL="0" lvl="0" indent="0" algn="l" rtl="0">
              <a:spcBef>
                <a:spcPts val="0"/>
              </a:spcBef>
              <a:spcAft>
                <a:spcPts val="0"/>
              </a:spcAft>
              <a:buNone/>
            </a:pPr>
            <a:r>
              <a:rPr lang="en-US" dirty="0"/>
              <a:t>Customers who used the Wishlist added more products on average, but moved fewer over to the bag when compared to customers who use the Save for Later feature. In total, over 95K purchasers used either feature.</a:t>
            </a:r>
            <a:endParaRPr dirty="0"/>
          </a:p>
        </p:txBody>
      </p:sp>
      <p:sp>
        <p:nvSpPr>
          <p:cNvPr id="125" name="Google Shape;125;gf59440bc54_0_66:notes"/>
          <p:cNvSpPr txBox="1">
            <a:spLocks noGrp="1"/>
          </p:cNvSpPr>
          <p:nvPr>
            <p:ph type="sldNum" idx="12"/>
          </p:nvPr>
        </p:nvSpPr>
        <p:spPr>
          <a:xfrm>
            <a:off x="4008705" y="8899328"/>
            <a:ext cx="3066600" cy="468600"/>
          </a:xfrm>
          <a:prstGeom prst="rect">
            <a:avLst/>
          </a:prstGeom>
        </p:spPr>
        <p:txBody>
          <a:bodyPr spcFirstLastPara="1" wrap="square" lIns="93950" tIns="46975" rIns="93950" bIns="46975"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0815" y="312662"/>
            <a:ext cx="11491015" cy="646189"/>
          </a:xfrm>
          <a:prstGeom prst="rect">
            <a:avLst/>
          </a:prstGeom>
          <a:noFill/>
          <a:ln>
            <a:noFill/>
          </a:ln>
        </p:spPr>
        <p:txBody>
          <a:bodyPr spcFirstLastPara="1" wrap="square" lIns="45700" tIns="45700" rIns="45700" bIns="45700" anchor="t" anchorCtr="0">
            <a:noAutofit/>
          </a:bodyPr>
          <a:lstStyle>
            <a:lvl1pPr lvl="0" algn="l">
              <a:lnSpc>
                <a:spcPct val="90000"/>
              </a:lnSpc>
              <a:spcBef>
                <a:spcPts val="0"/>
              </a:spcBef>
              <a:spcAft>
                <a:spcPts val="0"/>
              </a:spcAft>
              <a:buClr>
                <a:srgbClr val="FA0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dt" idx="10"/>
          </p:nvPr>
        </p:nvSpPr>
        <p:spPr>
          <a:xfrm>
            <a:off x="11556231" y="6921699"/>
            <a:ext cx="632594" cy="2676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1344149" y="6560363"/>
            <a:ext cx="4347246" cy="2676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5893872" y="6560363"/>
            <a:ext cx="401082" cy="26766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12"/>
          <p:cNvSpPr txBox="1">
            <a:spLocks noGrp="1"/>
          </p:cNvSpPr>
          <p:nvPr>
            <p:ph type="body" idx="1"/>
          </p:nvPr>
        </p:nvSpPr>
        <p:spPr>
          <a:xfrm>
            <a:off x="290984" y="1394086"/>
            <a:ext cx="11518440" cy="4636008"/>
          </a:xfrm>
          <a:prstGeom prst="rect">
            <a:avLst/>
          </a:prstGeom>
          <a:noFill/>
          <a:ln>
            <a:noFill/>
          </a:ln>
        </p:spPr>
        <p:txBody>
          <a:bodyPr spcFirstLastPara="1" wrap="square" lIns="45700" tIns="45700" rIns="45700" bIns="45700" anchor="t" anchorCtr="0">
            <a:noAutofit/>
          </a:bodyPr>
          <a:lstStyle>
            <a:lvl1pPr marL="457200" lvl="0" indent="-326345" algn="l">
              <a:lnSpc>
                <a:spcPct val="100000"/>
              </a:lnSpc>
              <a:spcBef>
                <a:spcPts val="1799"/>
              </a:spcBef>
              <a:spcAft>
                <a:spcPts val="0"/>
              </a:spcAft>
              <a:buClr>
                <a:schemeClr val="dk1"/>
              </a:buClr>
              <a:buSzPts val="1539"/>
              <a:buFont typeface="Arial"/>
              <a:buChar char="•"/>
              <a:defRPr/>
            </a:lvl1pPr>
            <a:lvl2pPr marL="914400" lvl="1" indent="-317455" algn="l">
              <a:lnSpc>
                <a:spcPct val="100000"/>
              </a:lnSpc>
              <a:spcBef>
                <a:spcPts val="1799"/>
              </a:spcBef>
              <a:spcAft>
                <a:spcPts val="0"/>
              </a:spcAft>
              <a:buClr>
                <a:schemeClr val="dk1"/>
              </a:buClr>
              <a:buSzPts val="1399"/>
              <a:buFont typeface="Arial"/>
              <a:buChar char="•"/>
              <a:defRPr/>
            </a:lvl2pPr>
            <a:lvl3pPr marL="1371600" lvl="2" indent="-308565" algn="l">
              <a:lnSpc>
                <a:spcPct val="100000"/>
              </a:lnSpc>
              <a:spcBef>
                <a:spcPts val="1799"/>
              </a:spcBef>
              <a:spcAft>
                <a:spcPts val="0"/>
              </a:spcAft>
              <a:buClr>
                <a:schemeClr val="dk1"/>
              </a:buClr>
              <a:buSzPts val="1259"/>
              <a:buFont typeface="Arial"/>
              <a:buChar char="•"/>
              <a:defRPr/>
            </a:lvl3pPr>
            <a:lvl4pPr marL="1828800" lvl="3" indent="-299719" algn="l">
              <a:lnSpc>
                <a:spcPct val="100000"/>
              </a:lnSpc>
              <a:spcBef>
                <a:spcPts val="1799"/>
              </a:spcBef>
              <a:spcAft>
                <a:spcPts val="0"/>
              </a:spcAft>
              <a:buClr>
                <a:schemeClr val="dk1"/>
              </a:buClr>
              <a:buSzPts val="1120"/>
              <a:buFont typeface="Arial"/>
              <a:buChar char="•"/>
              <a:defRPr/>
            </a:lvl4pPr>
            <a:lvl5pPr marL="2286000" lvl="4" indent="-290829" algn="l">
              <a:lnSpc>
                <a:spcPct val="100000"/>
              </a:lnSpc>
              <a:spcBef>
                <a:spcPts val="1799"/>
              </a:spcBef>
              <a:spcAft>
                <a:spcPts val="0"/>
              </a:spcAft>
              <a:buClr>
                <a:schemeClr val="dk1"/>
              </a:buClr>
              <a:buSzPts val="98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3"/>
        <p:cNvGrpSpPr/>
        <p:nvPr/>
      </p:nvGrpSpPr>
      <p:grpSpPr>
        <a:xfrm>
          <a:off x="0" y="0"/>
          <a:ext cx="0" cy="0"/>
          <a:chOff x="0" y="0"/>
          <a:chExt cx="0" cy="0"/>
        </a:xfrm>
      </p:grpSpPr>
      <p:pic>
        <p:nvPicPr>
          <p:cNvPr id="24" name="Google Shape;24;p13" descr="A picture containing drawing&#10;&#10;Description automatically generated"/>
          <p:cNvPicPr preferRelativeResize="0"/>
          <p:nvPr/>
        </p:nvPicPr>
        <p:blipFill rotWithShape="1">
          <a:blip r:embed="rId2">
            <a:alphaModFix/>
          </a:blip>
          <a:srcRect/>
          <a:stretch/>
        </p:blipFill>
        <p:spPr>
          <a:xfrm>
            <a:off x="0" y="0"/>
            <a:ext cx="12188825" cy="6858000"/>
          </a:xfrm>
          <a:prstGeom prst="rect">
            <a:avLst/>
          </a:prstGeom>
          <a:noFill/>
          <a:ln>
            <a:noFill/>
          </a:ln>
        </p:spPr>
      </p:pic>
      <p:sp>
        <p:nvSpPr>
          <p:cNvPr id="25" name="Google Shape;25;p13"/>
          <p:cNvSpPr txBox="1">
            <a:spLocks noGrp="1"/>
          </p:cNvSpPr>
          <p:nvPr>
            <p:ph type="title"/>
          </p:nvPr>
        </p:nvSpPr>
        <p:spPr>
          <a:xfrm>
            <a:off x="2202726" y="2796819"/>
            <a:ext cx="5917839" cy="1213050"/>
          </a:xfrm>
          <a:prstGeom prst="rect">
            <a:avLst/>
          </a:prstGeom>
          <a:noFill/>
          <a:ln>
            <a:noFill/>
          </a:ln>
        </p:spPr>
        <p:txBody>
          <a:bodyPr spcFirstLastPara="1" wrap="square" lIns="45700" tIns="45700" rIns="45700" bIns="45700" anchor="t" anchorCtr="0">
            <a:noAutofit/>
          </a:bodyPr>
          <a:lstStyle>
            <a:lvl1pPr lvl="0" algn="l">
              <a:lnSpc>
                <a:spcPct val="90000"/>
              </a:lnSpc>
              <a:spcBef>
                <a:spcPts val="0"/>
              </a:spcBef>
              <a:spcAft>
                <a:spcPts val="0"/>
              </a:spcAft>
              <a:buClr>
                <a:schemeClr val="lt1"/>
              </a:buClr>
              <a:buSzPts val="3599"/>
              <a:buFont typeface="Arial"/>
              <a:buNone/>
              <a:defRPr sz="35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
          <p:cNvSpPr txBox="1">
            <a:spLocks noGrp="1"/>
          </p:cNvSpPr>
          <p:nvPr>
            <p:ph type="body" idx="1"/>
          </p:nvPr>
        </p:nvSpPr>
        <p:spPr>
          <a:xfrm>
            <a:off x="2202725" y="4123740"/>
            <a:ext cx="5908415" cy="1078057"/>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chemeClr val="lt1"/>
              </a:buClr>
              <a:buSzPts val="1399"/>
              <a:buFont typeface="Arial"/>
              <a:buNone/>
              <a:defRPr sz="1999" b="1" i="0">
                <a:solidFill>
                  <a:schemeClr val="lt1"/>
                </a:solidFill>
                <a:latin typeface="Arial"/>
                <a:ea typeface="Arial"/>
                <a:cs typeface="Arial"/>
                <a:sym typeface="Arial"/>
              </a:defRPr>
            </a:lvl1pPr>
            <a:lvl2pPr marL="914400" lvl="1" indent="-308610" algn="l">
              <a:lnSpc>
                <a:spcPct val="100000"/>
              </a:lnSpc>
              <a:spcBef>
                <a:spcPts val="1799"/>
              </a:spcBef>
              <a:spcAft>
                <a:spcPts val="0"/>
              </a:spcAft>
              <a:buClr>
                <a:schemeClr val="dk1"/>
              </a:buClr>
              <a:buSzPts val="1260"/>
              <a:buChar char="•"/>
              <a:defRPr/>
            </a:lvl2pPr>
            <a:lvl3pPr marL="1371600" lvl="2" indent="-308610" algn="l">
              <a:lnSpc>
                <a:spcPct val="100000"/>
              </a:lnSpc>
              <a:spcBef>
                <a:spcPts val="1799"/>
              </a:spcBef>
              <a:spcAft>
                <a:spcPts val="0"/>
              </a:spcAft>
              <a:buClr>
                <a:schemeClr val="dk1"/>
              </a:buClr>
              <a:buSzPts val="1260"/>
              <a:buChar char="•"/>
              <a:defRPr/>
            </a:lvl3pPr>
            <a:lvl4pPr marL="1828800" lvl="3" indent="-308610" algn="l">
              <a:lnSpc>
                <a:spcPct val="100000"/>
              </a:lnSpc>
              <a:spcBef>
                <a:spcPts val="1799"/>
              </a:spcBef>
              <a:spcAft>
                <a:spcPts val="0"/>
              </a:spcAft>
              <a:buClr>
                <a:schemeClr val="dk1"/>
              </a:buClr>
              <a:buSzPts val="1260"/>
              <a:buChar char="•"/>
              <a:defRPr/>
            </a:lvl4pPr>
            <a:lvl5pPr marL="2286000" lvl="4" indent="-308610" algn="l">
              <a:lnSpc>
                <a:spcPct val="100000"/>
              </a:lnSpc>
              <a:spcBef>
                <a:spcPts val="1799"/>
              </a:spcBef>
              <a:spcAft>
                <a:spcPts val="0"/>
              </a:spcAft>
              <a:buClr>
                <a:schemeClr val="dk1"/>
              </a:buClr>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7" name="Google Shape;27;p13"/>
          <p:cNvPicPr preferRelativeResize="0"/>
          <p:nvPr/>
        </p:nvPicPr>
        <p:blipFill rotWithShape="1">
          <a:blip r:embed="rId3">
            <a:alphaModFix/>
          </a:blip>
          <a:srcRect/>
          <a:stretch/>
        </p:blipFill>
        <p:spPr>
          <a:xfrm>
            <a:off x="872372" y="2904990"/>
            <a:ext cx="703769" cy="96149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Dark]">
  <p:cSld name="Content Slide [Dark]">
    <p:bg>
      <p:bgPr>
        <a:solidFill>
          <a:schemeClr val="dk2"/>
        </a:solidFill>
        <a:effectLst/>
      </p:bgPr>
    </p:bg>
    <p:spTree>
      <p:nvGrpSpPr>
        <p:cNvPr id="1" name="Shape 28"/>
        <p:cNvGrpSpPr/>
        <p:nvPr/>
      </p:nvGrpSpPr>
      <p:grpSpPr>
        <a:xfrm>
          <a:off x="0" y="0"/>
          <a:ext cx="0" cy="0"/>
          <a:chOff x="0" y="0"/>
          <a:chExt cx="0" cy="0"/>
        </a:xfrm>
      </p:grpSpPr>
      <p:sp>
        <p:nvSpPr>
          <p:cNvPr id="29" name="Google Shape;29;p14"/>
          <p:cNvSpPr/>
          <p:nvPr/>
        </p:nvSpPr>
        <p:spPr>
          <a:xfrm>
            <a:off x="0" y="0"/>
            <a:ext cx="12188825" cy="6858000"/>
          </a:xfrm>
          <a:prstGeom prst="rect">
            <a:avLst/>
          </a:prstGeom>
          <a:solidFill>
            <a:srgbClr val="2C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a:solidFill>
                <a:schemeClr val="lt1"/>
              </a:solidFill>
              <a:latin typeface="Arial"/>
              <a:ea typeface="Arial"/>
              <a:cs typeface="Arial"/>
              <a:sym typeface="Arial"/>
            </a:endParaRPr>
          </a:p>
        </p:txBody>
      </p:sp>
      <p:sp>
        <p:nvSpPr>
          <p:cNvPr id="30" name="Google Shape;30;p14"/>
          <p:cNvSpPr/>
          <p:nvPr/>
        </p:nvSpPr>
        <p:spPr>
          <a:xfrm>
            <a:off x="0" y="6446520"/>
            <a:ext cx="12188825" cy="41148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a:solidFill>
                <a:schemeClr val="lt1"/>
              </a:solidFill>
              <a:latin typeface="Arial"/>
              <a:ea typeface="Arial"/>
              <a:cs typeface="Arial"/>
              <a:sym typeface="Arial"/>
            </a:endParaRPr>
          </a:p>
        </p:txBody>
      </p:sp>
      <p:pic>
        <p:nvPicPr>
          <p:cNvPr id="31" name="Google Shape;31;p14"/>
          <p:cNvPicPr preferRelativeResize="0"/>
          <p:nvPr/>
        </p:nvPicPr>
        <p:blipFill rotWithShape="1">
          <a:blip r:embed="rId2">
            <a:alphaModFix/>
          </a:blip>
          <a:srcRect/>
          <a:stretch/>
        </p:blipFill>
        <p:spPr>
          <a:xfrm>
            <a:off x="379514" y="6578696"/>
            <a:ext cx="565932" cy="147131"/>
          </a:xfrm>
          <a:prstGeom prst="rect">
            <a:avLst/>
          </a:prstGeom>
          <a:noFill/>
          <a:ln>
            <a:noFill/>
          </a:ln>
        </p:spPr>
      </p:pic>
      <p:sp>
        <p:nvSpPr>
          <p:cNvPr id="32" name="Google Shape;32;p14"/>
          <p:cNvSpPr txBox="1">
            <a:spLocks noGrp="1"/>
          </p:cNvSpPr>
          <p:nvPr>
            <p:ph type="title"/>
          </p:nvPr>
        </p:nvSpPr>
        <p:spPr>
          <a:xfrm>
            <a:off x="290984" y="312661"/>
            <a:ext cx="11495710" cy="646710"/>
          </a:xfrm>
          <a:prstGeom prst="rect">
            <a:avLst/>
          </a:prstGeom>
          <a:noFill/>
          <a:ln>
            <a:noFill/>
          </a:ln>
        </p:spPr>
        <p:txBody>
          <a:bodyPr spcFirstLastPara="1" wrap="square" lIns="45700" tIns="45700" rIns="45700" bIns="45700" anchor="t" anchorCtr="0">
            <a:noAutofit/>
          </a:bodyPr>
          <a:lstStyle>
            <a:lvl1pPr lvl="0" algn="l">
              <a:lnSpc>
                <a:spcPct val="90000"/>
              </a:lnSpc>
              <a:spcBef>
                <a:spcPts val="0"/>
              </a:spcBef>
              <a:spcAft>
                <a:spcPts val="0"/>
              </a:spcAft>
              <a:buClr>
                <a:schemeClr val="lt1"/>
              </a:buClr>
              <a:buSzPts val="2799"/>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dt" idx="10"/>
          </p:nvPr>
        </p:nvSpPr>
        <p:spPr>
          <a:xfrm>
            <a:off x="11556231" y="6921698"/>
            <a:ext cx="632594" cy="2676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1344149" y="6560363"/>
            <a:ext cx="4347246" cy="2676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5893872" y="6560363"/>
            <a:ext cx="401082" cy="26766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6" name="Google Shape;36;p14"/>
          <p:cNvSpPr txBox="1">
            <a:spLocks noGrp="1"/>
          </p:cNvSpPr>
          <p:nvPr>
            <p:ph type="body" idx="1"/>
          </p:nvPr>
        </p:nvSpPr>
        <p:spPr>
          <a:xfrm>
            <a:off x="290984" y="1394086"/>
            <a:ext cx="11495710" cy="4646950"/>
          </a:xfrm>
          <a:prstGeom prst="rect">
            <a:avLst/>
          </a:prstGeom>
          <a:noFill/>
          <a:ln>
            <a:noFill/>
          </a:ln>
        </p:spPr>
        <p:txBody>
          <a:bodyPr spcFirstLastPara="1" wrap="square" lIns="45700" tIns="45700" rIns="45700" bIns="45700" anchor="t" anchorCtr="0">
            <a:noAutofit/>
          </a:bodyPr>
          <a:lstStyle>
            <a:lvl1pPr marL="457200" lvl="0" indent="-326345" algn="l">
              <a:lnSpc>
                <a:spcPct val="100000"/>
              </a:lnSpc>
              <a:spcBef>
                <a:spcPts val="1799"/>
              </a:spcBef>
              <a:spcAft>
                <a:spcPts val="0"/>
              </a:spcAft>
              <a:buClr>
                <a:schemeClr val="lt1"/>
              </a:buClr>
              <a:buSzPts val="1539"/>
              <a:buFont typeface="Arial"/>
              <a:buChar char="•"/>
              <a:defRPr>
                <a:solidFill>
                  <a:schemeClr val="lt1"/>
                </a:solidFill>
              </a:defRPr>
            </a:lvl1pPr>
            <a:lvl2pPr marL="914400" lvl="1" indent="-317455" algn="l">
              <a:lnSpc>
                <a:spcPct val="100000"/>
              </a:lnSpc>
              <a:spcBef>
                <a:spcPts val="1799"/>
              </a:spcBef>
              <a:spcAft>
                <a:spcPts val="0"/>
              </a:spcAft>
              <a:buClr>
                <a:schemeClr val="lt1"/>
              </a:buClr>
              <a:buSzPts val="1399"/>
              <a:buFont typeface="Arial"/>
              <a:buChar char="•"/>
              <a:defRPr>
                <a:solidFill>
                  <a:schemeClr val="lt1"/>
                </a:solidFill>
              </a:defRPr>
            </a:lvl2pPr>
            <a:lvl3pPr marL="1371600" lvl="2" indent="-308565" algn="l">
              <a:lnSpc>
                <a:spcPct val="100000"/>
              </a:lnSpc>
              <a:spcBef>
                <a:spcPts val="1799"/>
              </a:spcBef>
              <a:spcAft>
                <a:spcPts val="0"/>
              </a:spcAft>
              <a:buClr>
                <a:schemeClr val="lt1"/>
              </a:buClr>
              <a:buSzPts val="1259"/>
              <a:buFont typeface="Arial"/>
              <a:buChar char="•"/>
              <a:defRPr>
                <a:solidFill>
                  <a:schemeClr val="lt1"/>
                </a:solidFill>
              </a:defRPr>
            </a:lvl3pPr>
            <a:lvl4pPr marL="1828800" lvl="3" indent="-299719" algn="l">
              <a:lnSpc>
                <a:spcPct val="100000"/>
              </a:lnSpc>
              <a:spcBef>
                <a:spcPts val="1799"/>
              </a:spcBef>
              <a:spcAft>
                <a:spcPts val="0"/>
              </a:spcAft>
              <a:buClr>
                <a:schemeClr val="lt1"/>
              </a:buClr>
              <a:buSzPts val="1120"/>
              <a:buFont typeface="Arial"/>
              <a:buChar char="•"/>
              <a:defRPr>
                <a:solidFill>
                  <a:schemeClr val="lt1"/>
                </a:solidFill>
              </a:defRPr>
            </a:lvl4pPr>
            <a:lvl5pPr marL="2286000" lvl="4" indent="-290829" algn="l">
              <a:lnSpc>
                <a:spcPct val="100000"/>
              </a:lnSpc>
              <a:spcBef>
                <a:spcPts val="1799"/>
              </a:spcBef>
              <a:spcAft>
                <a:spcPts val="0"/>
              </a:spcAft>
              <a:buClr>
                <a:schemeClr val="lt1"/>
              </a:buClr>
              <a:buSzPts val="980"/>
              <a:buFont typeface="Arial"/>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p:nvPr/>
        </p:nvSpPr>
        <p:spPr>
          <a:xfrm>
            <a:off x="9300425" y="6560363"/>
            <a:ext cx="2598928" cy="27432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6E6E6E"/>
              </a:buClr>
              <a:buSzPts val="800"/>
              <a:buFont typeface="Arial"/>
              <a:buNone/>
            </a:pPr>
            <a:r>
              <a:rPr lang="en-US" sz="800" b="0" i="0" u="none" strike="noStrike" cap="none">
                <a:solidFill>
                  <a:srgbClr val="6E6E6E"/>
                </a:solidFill>
                <a:latin typeface="Arial"/>
                <a:ea typeface="Arial"/>
                <a:cs typeface="Arial"/>
                <a:sym typeface="Arial"/>
              </a:rPr>
              <a:t>©2020 Adobe. All Rights Reserved. Adobe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_Section Divider [EC]">
  <p:cSld name="2_Section Divider [EC]">
    <p:bg>
      <p:bgPr>
        <a:solidFill>
          <a:srgbClr val="FA0F00"/>
        </a:solidFill>
        <a:effectLst/>
      </p:bgPr>
    </p:bg>
    <p:spTree>
      <p:nvGrpSpPr>
        <p:cNvPr id="1" name="Shape 38"/>
        <p:cNvGrpSpPr/>
        <p:nvPr/>
      </p:nvGrpSpPr>
      <p:grpSpPr>
        <a:xfrm>
          <a:off x="0" y="0"/>
          <a:ext cx="0" cy="0"/>
          <a:chOff x="0" y="0"/>
          <a:chExt cx="0" cy="0"/>
        </a:xfrm>
      </p:grpSpPr>
      <p:sp>
        <p:nvSpPr>
          <p:cNvPr id="39" name="Google Shape;39;p15"/>
          <p:cNvSpPr txBox="1">
            <a:spLocks noGrp="1"/>
          </p:cNvSpPr>
          <p:nvPr>
            <p:ph type="body" idx="1"/>
          </p:nvPr>
        </p:nvSpPr>
        <p:spPr>
          <a:xfrm>
            <a:off x="2184607" y="2866398"/>
            <a:ext cx="8854891" cy="1394267"/>
          </a:xfrm>
          <a:prstGeom prst="rect">
            <a:avLst/>
          </a:prstGeom>
          <a:noFill/>
          <a:ln>
            <a:noFill/>
          </a:ln>
        </p:spPr>
        <p:txBody>
          <a:bodyPr spcFirstLastPara="1" wrap="square" lIns="45700" tIns="45700" rIns="45700" bIns="45700" anchor="t" anchorCtr="0">
            <a:noAutofit/>
          </a:bodyPr>
          <a:lstStyle>
            <a:lvl1pPr marL="457200" lvl="0" indent="-228600" algn="l">
              <a:lnSpc>
                <a:spcPct val="75000"/>
              </a:lnSpc>
              <a:spcBef>
                <a:spcPts val="1799"/>
              </a:spcBef>
              <a:spcAft>
                <a:spcPts val="0"/>
              </a:spcAft>
              <a:buClr>
                <a:schemeClr val="lt1"/>
              </a:buClr>
              <a:buSzPts val="2519"/>
              <a:buNone/>
              <a:defRPr sz="3599" b="1" i="0">
                <a:solidFill>
                  <a:schemeClr val="lt1"/>
                </a:solidFill>
                <a:latin typeface="Arial"/>
                <a:ea typeface="Arial"/>
                <a:cs typeface="Arial"/>
                <a:sym typeface="Arial"/>
              </a:defRPr>
            </a:lvl1pPr>
            <a:lvl2pPr marL="914400" lvl="1" indent="-308610" algn="l">
              <a:lnSpc>
                <a:spcPct val="100000"/>
              </a:lnSpc>
              <a:spcBef>
                <a:spcPts val="1799"/>
              </a:spcBef>
              <a:spcAft>
                <a:spcPts val="0"/>
              </a:spcAft>
              <a:buClr>
                <a:schemeClr val="dk1"/>
              </a:buClr>
              <a:buSzPts val="1260"/>
              <a:buChar char="•"/>
              <a:defRPr/>
            </a:lvl2pPr>
            <a:lvl3pPr marL="1371600" lvl="2" indent="-308610" algn="l">
              <a:lnSpc>
                <a:spcPct val="100000"/>
              </a:lnSpc>
              <a:spcBef>
                <a:spcPts val="1799"/>
              </a:spcBef>
              <a:spcAft>
                <a:spcPts val="0"/>
              </a:spcAft>
              <a:buClr>
                <a:schemeClr val="dk1"/>
              </a:buClr>
              <a:buSzPts val="1260"/>
              <a:buChar char="•"/>
              <a:defRPr/>
            </a:lvl3pPr>
            <a:lvl4pPr marL="1828800" lvl="3" indent="-308610" algn="l">
              <a:lnSpc>
                <a:spcPct val="100000"/>
              </a:lnSpc>
              <a:spcBef>
                <a:spcPts val="1799"/>
              </a:spcBef>
              <a:spcAft>
                <a:spcPts val="0"/>
              </a:spcAft>
              <a:buClr>
                <a:schemeClr val="dk1"/>
              </a:buClr>
              <a:buSzPts val="1260"/>
              <a:buChar char="•"/>
              <a:defRPr/>
            </a:lvl4pPr>
            <a:lvl5pPr marL="2286000" lvl="4" indent="-308610" algn="l">
              <a:lnSpc>
                <a:spcPct val="100000"/>
              </a:lnSpc>
              <a:spcBef>
                <a:spcPts val="1799"/>
              </a:spcBef>
              <a:spcAft>
                <a:spcPts val="0"/>
              </a:spcAft>
              <a:buClr>
                <a:schemeClr val="dk1"/>
              </a:buClr>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 name="Google Shape;40;p15"/>
          <p:cNvPicPr preferRelativeResize="0"/>
          <p:nvPr/>
        </p:nvPicPr>
        <p:blipFill rotWithShape="1">
          <a:blip r:embed="rId2">
            <a:alphaModFix/>
          </a:blip>
          <a:srcRect/>
          <a:stretch/>
        </p:blipFill>
        <p:spPr>
          <a:xfrm>
            <a:off x="916297" y="2825115"/>
            <a:ext cx="615919" cy="55447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Divider [White-A]">
  <p:cSld name="Section Divider [White-A]">
    <p:bg>
      <p:bgPr>
        <a:solidFill>
          <a:schemeClr val="lt1"/>
        </a:solidFill>
        <a:effectLst/>
      </p:bgPr>
    </p:bg>
    <p:spTree>
      <p:nvGrpSpPr>
        <p:cNvPr id="1" name="Shape 41"/>
        <p:cNvGrpSpPr/>
        <p:nvPr/>
      </p:nvGrpSpPr>
      <p:grpSpPr>
        <a:xfrm>
          <a:off x="0" y="0"/>
          <a:ext cx="0" cy="0"/>
          <a:chOff x="0" y="0"/>
          <a:chExt cx="0" cy="0"/>
        </a:xfrm>
      </p:grpSpPr>
      <p:pic>
        <p:nvPicPr>
          <p:cNvPr id="42" name="Google Shape;42;p16" descr="A close up of a logo&#10;&#10;Description automatically generated"/>
          <p:cNvPicPr preferRelativeResize="0"/>
          <p:nvPr/>
        </p:nvPicPr>
        <p:blipFill rotWithShape="1">
          <a:blip r:embed="rId2">
            <a:alphaModFix/>
          </a:blip>
          <a:srcRect/>
          <a:stretch/>
        </p:blipFill>
        <p:spPr>
          <a:xfrm>
            <a:off x="0" y="0"/>
            <a:ext cx="12188825" cy="6858000"/>
          </a:xfrm>
          <a:prstGeom prst="rect">
            <a:avLst/>
          </a:prstGeom>
          <a:noFill/>
          <a:ln>
            <a:noFill/>
          </a:ln>
        </p:spPr>
      </p:pic>
      <p:sp>
        <p:nvSpPr>
          <p:cNvPr id="43" name="Google Shape;43;p16"/>
          <p:cNvSpPr txBox="1">
            <a:spLocks noGrp="1"/>
          </p:cNvSpPr>
          <p:nvPr>
            <p:ph type="body" idx="1"/>
          </p:nvPr>
        </p:nvSpPr>
        <p:spPr>
          <a:xfrm>
            <a:off x="794581" y="2796820"/>
            <a:ext cx="5908415" cy="1394267"/>
          </a:xfrm>
          <a:prstGeom prst="rect">
            <a:avLst/>
          </a:prstGeom>
          <a:noFill/>
          <a:ln>
            <a:noFill/>
          </a:ln>
        </p:spPr>
        <p:txBody>
          <a:bodyPr spcFirstLastPara="1" wrap="square" lIns="45700" tIns="45700" rIns="45700" bIns="45700" anchor="t" anchorCtr="0">
            <a:noAutofit/>
          </a:bodyPr>
          <a:lstStyle>
            <a:lvl1pPr marL="457200" lvl="0" indent="-228600" algn="l">
              <a:lnSpc>
                <a:spcPct val="75000"/>
              </a:lnSpc>
              <a:spcBef>
                <a:spcPts val="1799"/>
              </a:spcBef>
              <a:spcAft>
                <a:spcPts val="0"/>
              </a:spcAft>
              <a:buClr>
                <a:schemeClr val="accent6"/>
              </a:buClr>
              <a:buSzPts val="2519"/>
              <a:buNone/>
              <a:defRPr sz="3599" b="1" i="0">
                <a:solidFill>
                  <a:schemeClr val="accent6"/>
                </a:solidFill>
                <a:latin typeface="Arial"/>
                <a:ea typeface="Arial"/>
                <a:cs typeface="Arial"/>
                <a:sym typeface="Arial"/>
              </a:defRPr>
            </a:lvl1pPr>
            <a:lvl2pPr marL="914400" lvl="1" indent="-308610" algn="l">
              <a:lnSpc>
                <a:spcPct val="100000"/>
              </a:lnSpc>
              <a:spcBef>
                <a:spcPts val="1799"/>
              </a:spcBef>
              <a:spcAft>
                <a:spcPts val="0"/>
              </a:spcAft>
              <a:buClr>
                <a:schemeClr val="dk1"/>
              </a:buClr>
              <a:buSzPts val="1260"/>
              <a:buChar char="•"/>
              <a:defRPr/>
            </a:lvl2pPr>
            <a:lvl3pPr marL="1371600" lvl="2" indent="-308610" algn="l">
              <a:lnSpc>
                <a:spcPct val="100000"/>
              </a:lnSpc>
              <a:spcBef>
                <a:spcPts val="1799"/>
              </a:spcBef>
              <a:spcAft>
                <a:spcPts val="0"/>
              </a:spcAft>
              <a:buClr>
                <a:schemeClr val="dk1"/>
              </a:buClr>
              <a:buSzPts val="1260"/>
              <a:buChar char="•"/>
              <a:defRPr/>
            </a:lvl3pPr>
            <a:lvl4pPr marL="1828800" lvl="3" indent="-308610" algn="l">
              <a:lnSpc>
                <a:spcPct val="100000"/>
              </a:lnSpc>
              <a:spcBef>
                <a:spcPts val="1799"/>
              </a:spcBef>
              <a:spcAft>
                <a:spcPts val="0"/>
              </a:spcAft>
              <a:buClr>
                <a:schemeClr val="dk1"/>
              </a:buClr>
              <a:buSzPts val="1260"/>
              <a:buChar char="•"/>
              <a:defRPr/>
            </a:lvl4pPr>
            <a:lvl5pPr marL="2286000" lvl="4" indent="-308610" algn="l">
              <a:lnSpc>
                <a:spcPct val="100000"/>
              </a:lnSpc>
              <a:spcBef>
                <a:spcPts val="1799"/>
              </a:spcBef>
              <a:spcAft>
                <a:spcPts val="0"/>
              </a:spcAft>
              <a:buClr>
                <a:schemeClr val="dk1"/>
              </a:buClr>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Section Divider [White-B]">
  <p:cSld name="1_Section Divider [White-B]">
    <p:bg>
      <p:bgPr>
        <a:solidFill>
          <a:schemeClr val="lt1"/>
        </a:solidFill>
        <a:effectLst/>
      </p:bgPr>
    </p:bg>
    <p:spTree>
      <p:nvGrpSpPr>
        <p:cNvPr id="1" name="Shape 44"/>
        <p:cNvGrpSpPr/>
        <p:nvPr/>
      </p:nvGrpSpPr>
      <p:grpSpPr>
        <a:xfrm>
          <a:off x="0" y="0"/>
          <a:ext cx="0" cy="0"/>
          <a:chOff x="0" y="0"/>
          <a:chExt cx="0" cy="0"/>
        </a:xfrm>
      </p:grpSpPr>
      <p:pic>
        <p:nvPicPr>
          <p:cNvPr id="45" name="Google Shape;45;p17" descr="A close up of a logo&#10;&#10;Description automatically generated"/>
          <p:cNvPicPr preferRelativeResize="0"/>
          <p:nvPr/>
        </p:nvPicPr>
        <p:blipFill rotWithShape="1">
          <a:blip r:embed="rId2">
            <a:alphaModFix/>
          </a:blip>
          <a:srcRect/>
          <a:stretch/>
        </p:blipFill>
        <p:spPr>
          <a:xfrm>
            <a:off x="0" y="0"/>
            <a:ext cx="12188825" cy="6858000"/>
          </a:xfrm>
          <a:prstGeom prst="rect">
            <a:avLst/>
          </a:prstGeom>
          <a:noFill/>
          <a:ln>
            <a:noFill/>
          </a:ln>
        </p:spPr>
      </p:pic>
      <p:sp>
        <p:nvSpPr>
          <p:cNvPr id="46" name="Google Shape;46;p17"/>
          <p:cNvSpPr txBox="1">
            <a:spLocks noGrp="1"/>
          </p:cNvSpPr>
          <p:nvPr>
            <p:ph type="body" idx="1"/>
          </p:nvPr>
        </p:nvSpPr>
        <p:spPr>
          <a:xfrm>
            <a:off x="794581" y="2796820"/>
            <a:ext cx="5908415" cy="1394267"/>
          </a:xfrm>
          <a:prstGeom prst="rect">
            <a:avLst/>
          </a:prstGeom>
          <a:noFill/>
          <a:ln>
            <a:noFill/>
          </a:ln>
        </p:spPr>
        <p:txBody>
          <a:bodyPr spcFirstLastPara="1" wrap="square" lIns="45700" tIns="45700" rIns="45700" bIns="45700" anchor="t" anchorCtr="0">
            <a:noAutofit/>
          </a:bodyPr>
          <a:lstStyle>
            <a:lvl1pPr marL="457200" lvl="0" indent="-228600" algn="l">
              <a:lnSpc>
                <a:spcPct val="75000"/>
              </a:lnSpc>
              <a:spcBef>
                <a:spcPts val="1799"/>
              </a:spcBef>
              <a:spcAft>
                <a:spcPts val="0"/>
              </a:spcAft>
              <a:buClr>
                <a:schemeClr val="accent6"/>
              </a:buClr>
              <a:buSzPts val="2519"/>
              <a:buNone/>
              <a:defRPr sz="3599" b="1" i="0">
                <a:solidFill>
                  <a:schemeClr val="accent6"/>
                </a:solidFill>
                <a:latin typeface="Arial"/>
                <a:ea typeface="Arial"/>
                <a:cs typeface="Arial"/>
                <a:sym typeface="Arial"/>
              </a:defRPr>
            </a:lvl1pPr>
            <a:lvl2pPr marL="914400" lvl="1" indent="-308610" algn="l">
              <a:lnSpc>
                <a:spcPct val="100000"/>
              </a:lnSpc>
              <a:spcBef>
                <a:spcPts val="1799"/>
              </a:spcBef>
              <a:spcAft>
                <a:spcPts val="0"/>
              </a:spcAft>
              <a:buClr>
                <a:schemeClr val="dk1"/>
              </a:buClr>
              <a:buSzPts val="1260"/>
              <a:buChar char="•"/>
              <a:defRPr/>
            </a:lvl2pPr>
            <a:lvl3pPr marL="1371600" lvl="2" indent="-308610" algn="l">
              <a:lnSpc>
                <a:spcPct val="100000"/>
              </a:lnSpc>
              <a:spcBef>
                <a:spcPts val="1799"/>
              </a:spcBef>
              <a:spcAft>
                <a:spcPts val="0"/>
              </a:spcAft>
              <a:buClr>
                <a:schemeClr val="dk1"/>
              </a:buClr>
              <a:buSzPts val="1260"/>
              <a:buChar char="•"/>
              <a:defRPr/>
            </a:lvl3pPr>
            <a:lvl4pPr marL="1828800" lvl="3" indent="-308610" algn="l">
              <a:lnSpc>
                <a:spcPct val="100000"/>
              </a:lnSpc>
              <a:spcBef>
                <a:spcPts val="1799"/>
              </a:spcBef>
              <a:spcAft>
                <a:spcPts val="0"/>
              </a:spcAft>
              <a:buClr>
                <a:schemeClr val="dk1"/>
              </a:buClr>
              <a:buSzPts val="1260"/>
              <a:buChar char="•"/>
              <a:defRPr/>
            </a:lvl4pPr>
            <a:lvl5pPr marL="2286000" lvl="4" indent="-308610" algn="l">
              <a:lnSpc>
                <a:spcPct val="100000"/>
              </a:lnSpc>
              <a:spcBef>
                <a:spcPts val="1799"/>
              </a:spcBef>
              <a:spcAft>
                <a:spcPts val="0"/>
              </a:spcAft>
              <a:buClr>
                <a:schemeClr val="dk1"/>
              </a:buClr>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Divider [Dark-A]">
  <p:cSld name="Section Divider [Dark-A]">
    <p:bg>
      <p:bgPr>
        <a:solidFill>
          <a:schemeClr val="lt1"/>
        </a:solidFill>
        <a:effectLst/>
      </p:bgPr>
    </p:bg>
    <p:spTree>
      <p:nvGrpSpPr>
        <p:cNvPr id="1" name="Shape 47"/>
        <p:cNvGrpSpPr/>
        <p:nvPr/>
      </p:nvGrpSpPr>
      <p:grpSpPr>
        <a:xfrm>
          <a:off x="0" y="0"/>
          <a:ext cx="0" cy="0"/>
          <a:chOff x="0" y="0"/>
          <a:chExt cx="0" cy="0"/>
        </a:xfrm>
      </p:grpSpPr>
      <p:pic>
        <p:nvPicPr>
          <p:cNvPr id="48" name="Google Shape;48;p18" descr="A picture containing computer&#10;&#10;Description automatically generated"/>
          <p:cNvPicPr preferRelativeResize="0"/>
          <p:nvPr/>
        </p:nvPicPr>
        <p:blipFill rotWithShape="1">
          <a:blip r:embed="rId2">
            <a:alphaModFix/>
          </a:blip>
          <a:srcRect/>
          <a:stretch/>
        </p:blipFill>
        <p:spPr>
          <a:xfrm>
            <a:off x="0" y="0"/>
            <a:ext cx="12188825" cy="6858000"/>
          </a:xfrm>
          <a:prstGeom prst="rect">
            <a:avLst/>
          </a:prstGeom>
          <a:noFill/>
          <a:ln>
            <a:noFill/>
          </a:ln>
        </p:spPr>
      </p:pic>
      <p:sp>
        <p:nvSpPr>
          <p:cNvPr id="49" name="Google Shape;49;p18"/>
          <p:cNvSpPr txBox="1">
            <a:spLocks noGrp="1"/>
          </p:cNvSpPr>
          <p:nvPr>
            <p:ph type="body" idx="1"/>
          </p:nvPr>
        </p:nvSpPr>
        <p:spPr>
          <a:xfrm>
            <a:off x="794581" y="2796820"/>
            <a:ext cx="5908415" cy="1394267"/>
          </a:xfrm>
          <a:prstGeom prst="rect">
            <a:avLst/>
          </a:prstGeom>
          <a:noFill/>
          <a:ln>
            <a:noFill/>
          </a:ln>
        </p:spPr>
        <p:txBody>
          <a:bodyPr spcFirstLastPara="1" wrap="square" lIns="45700" tIns="45700" rIns="45700" bIns="45700" anchor="t" anchorCtr="0">
            <a:noAutofit/>
          </a:bodyPr>
          <a:lstStyle>
            <a:lvl1pPr marL="457200" lvl="0" indent="-228600" algn="l">
              <a:lnSpc>
                <a:spcPct val="75000"/>
              </a:lnSpc>
              <a:spcBef>
                <a:spcPts val="1799"/>
              </a:spcBef>
              <a:spcAft>
                <a:spcPts val="0"/>
              </a:spcAft>
              <a:buClr>
                <a:schemeClr val="lt1"/>
              </a:buClr>
              <a:buSzPts val="2519"/>
              <a:buNone/>
              <a:defRPr sz="3599" b="1" i="0">
                <a:solidFill>
                  <a:schemeClr val="lt1"/>
                </a:solidFill>
                <a:latin typeface="Arial"/>
                <a:ea typeface="Arial"/>
                <a:cs typeface="Arial"/>
                <a:sym typeface="Arial"/>
              </a:defRPr>
            </a:lvl1pPr>
            <a:lvl2pPr marL="914400" lvl="1" indent="-308610" algn="l">
              <a:lnSpc>
                <a:spcPct val="100000"/>
              </a:lnSpc>
              <a:spcBef>
                <a:spcPts val="1799"/>
              </a:spcBef>
              <a:spcAft>
                <a:spcPts val="0"/>
              </a:spcAft>
              <a:buClr>
                <a:schemeClr val="dk1"/>
              </a:buClr>
              <a:buSzPts val="1260"/>
              <a:buChar char="•"/>
              <a:defRPr/>
            </a:lvl2pPr>
            <a:lvl3pPr marL="1371600" lvl="2" indent="-308610" algn="l">
              <a:lnSpc>
                <a:spcPct val="100000"/>
              </a:lnSpc>
              <a:spcBef>
                <a:spcPts val="1799"/>
              </a:spcBef>
              <a:spcAft>
                <a:spcPts val="0"/>
              </a:spcAft>
              <a:buClr>
                <a:schemeClr val="dk1"/>
              </a:buClr>
              <a:buSzPts val="1260"/>
              <a:buChar char="•"/>
              <a:defRPr/>
            </a:lvl3pPr>
            <a:lvl4pPr marL="1828800" lvl="3" indent="-308610" algn="l">
              <a:lnSpc>
                <a:spcPct val="100000"/>
              </a:lnSpc>
              <a:spcBef>
                <a:spcPts val="1799"/>
              </a:spcBef>
              <a:spcAft>
                <a:spcPts val="0"/>
              </a:spcAft>
              <a:buClr>
                <a:schemeClr val="dk1"/>
              </a:buClr>
              <a:buSzPts val="1260"/>
              <a:buChar char="•"/>
              <a:defRPr/>
            </a:lvl4pPr>
            <a:lvl5pPr marL="2286000" lvl="4" indent="-308610" algn="l">
              <a:lnSpc>
                <a:spcPct val="100000"/>
              </a:lnSpc>
              <a:spcBef>
                <a:spcPts val="1799"/>
              </a:spcBef>
              <a:spcAft>
                <a:spcPts val="0"/>
              </a:spcAft>
              <a:buClr>
                <a:schemeClr val="dk1"/>
              </a:buClr>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1_Section Divider [Dark-B]">
  <p:cSld name="1_Section Divider [Dark-B]">
    <p:bg>
      <p:bgPr>
        <a:solidFill>
          <a:schemeClr val="lt1"/>
        </a:solidFill>
        <a:effectLst/>
      </p:bgPr>
    </p:bg>
    <p:spTree>
      <p:nvGrpSpPr>
        <p:cNvPr id="1" name="Shape 50"/>
        <p:cNvGrpSpPr/>
        <p:nvPr/>
      </p:nvGrpSpPr>
      <p:grpSpPr>
        <a:xfrm>
          <a:off x="0" y="0"/>
          <a:ext cx="0" cy="0"/>
          <a:chOff x="0" y="0"/>
          <a:chExt cx="0" cy="0"/>
        </a:xfrm>
      </p:grpSpPr>
      <p:pic>
        <p:nvPicPr>
          <p:cNvPr id="51" name="Google Shape;51;p19" descr="A close up of a logo&#10;&#10;Description automatically generated"/>
          <p:cNvPicPr preferRelativeResize="0"/>
          <p:nvPr/>
        </p:nvPicPr>
        <p:blipFill rotWithShape="1">
          <a:blip r:embed="rId2">
            <a:alphaModFix/>
          </a:blip>
          <a:srcRect/>
          <a:stretch/>
        </p:blipFill>
        <p:spPr>
          <a:xfrm>
            <a:off x="0" y="0"/>
            <a:ext cx="12188825" cy="6858000"/>
          </a:xfrm>
          <a:prstGeom prst="rect">
            <a:avLst/>
          </a:prstGeom>
          <a:noFill/>
          <a:ln>
            <a:noFill/>
          </a:ln>
        </p:spPr>
      </p:pic>
      <p:sp>
        <p:nvSpPr>
          <p:cNvPr id="52" name="Google Shape;52;p19"/>
          <p:cNvSpPr txBox="1">
            <a:spLocks noGrp="1"/>
          </p:cNvSpPr>
          <p:nvPr>
            <p:ph type="body" idx="1"/>
          </p:nvPr>
        </p:nvSpPr>
        <p:spPr>
          <a:xfrm>
            <a:off x="794581" y="2796820"/>
            <a:ext cx="5908415" cy="1394267"/>
          </a:xfrm>
          <a:prstGeom prst="rect">
            <a:avLst/>
          </a:prstGeom>
          <a:noFill/>
          <a:ln>
            <a:noFill/>
          </a:ln>
        </p:spPr>
        <p:txBody>
          <a:bodyPr spcFirstLastPara="1" wrap="square" lIns="45700" tIns="45700" rIns="45700" bIns="45700" anchor="t" anchorCtr="0">
            <a:noAutofit/>
          </a:bodyPr>
          <a:lstStyle>
            <a:lvl1pPr marL="457200" lvl="0" indent="-228600" algn="l">
              <a:lnSpc>
                <a:spcPct val="75000"/>
              </a:lnSpc>
              <a:spcBef>
                <a:spcPts val="1799"/>
              </a:spcBef>
              <a:spcAft>
                <a:spcPts val="0"/>
              </a:spcAft>
              <a:buClr>
                <a:schemeClr val="lt1"/>
              </a:buClr>
              <a:buSzPts val="2519"/>
              <a:buNone/>
              <a:defRPr sz="3599" b="1" i="0">
                <a:solidFill>
                  <a:schemeClr val="lt1"/>
                </a:solidFill>
                <a:latin typeface="Arial"/>
                <a:ea typeface="Arial"/>
                <a:cs typeface="Arial"/>
                <a:sym typeface="Arial"/>
              </a:defRPr>
            </a:lvl1pPr>
            <a:lvl2pPr marL="914400" lvl="1" indent="-308610" algn="l">
              <a:lnSpc>
                <a:spcPct val="100000"/>
              </a:lnSpc>
              <a:spcBef>
                <a:spcPts val="1799"/>
              </a:spcBef>
              <a:spcAft>
                <a:spcPts val="0"/>
              </a:spcAft>
              <a:buClr>
                <a:schemeClr val="dk1"/>
              </a:buClr>
              <a:buSzPts val="1260"/>
              <a:buChar char="•"/>
              <a:defRPr/>
            </a:lvl2pPr>
            <a:lvl3pPr marL="1371600" lvl="2" indent="-308610" algn="l">
              <a:lnSpc>
                <a:spcPct val="100000"/>
              </a:lnSpc>
              <a:spcBef>
                <a:spcPts val="1799"/>
              </a:spcBef>
              <a:spcAft>
                <a:spcPts val="0"/>
              </a:spcAft>
              <a:buClr>
                <a:schemeClr val="dk1"/>
              </a:buClr>
              <a:buSzPts val="1260"/>
              <a:buChar char="•"/>
              <a:defRPr/>
            </a:lvl3pPr>
            <a:lvl4pPr marL="1828800" lvl="3" indent="-308610" algn="l">
              <a:lnSpc>
                <a:spcPct val="100000"/>
              </a:lnSpc>
              <a:spcBef>
                <a:spcPts val="1799"/>
              </a:spcBef>
              <a:spcAft>
                <a:spcPts val="0"/>
              </a:spcAft>
              <a:buClr>
                <a:schemeClr val="dk1"/>
              </a:buClr>
              <a:buSzPts val="1260"/>
              <a:buChar char="•"/>
              <a:defRPr/>
            </a:lvl4pPr>
            <a:lvl5pPr marL="2286000" lvl="4" indent="-308610" algn="l">
              <a:lnSpc>
                <a:spcPct val="100000"/>
              </a:lnSpc>
              <a:spcBef>
                <a:spcPts val="1799"/>
              </a:spcBef>
              <a:spcAft>
                <a:spcPts val="0"/>
              </a:spcAft>
              <a:buClr>
                <a:schemeClr val="dk1"/>
              </a:buClr>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rgbClr val="FA0F00"/>
        </a:solidFill>
        <a:effectLst/>
      </p:bgPr>
    </p:bg>
    <p:spTree>
      <p:nvGrpSpPr>
        <p:cNvPr id="1" name="Shape 53"/>
        <p:cNvGrpSpPr/>
        <p:nvPr/>
      </p:nvGrpSpPr>
      <p:grpSpPr>
        <a:xfrm>
          <a:off x="0" y="0"/>
          <a:ext cx="0" cy="0"/>
          <a:chOff x="0" y="0"/>
          <a:chExt cx="0" cy="0"/>
        </a:xfrm>
      </p:grpSpPr>
      <p:pic>
        <p:nvPicPr>
          <p:cNvPr id="54" name="Google Shape;54;p20"/>
          <p:cNvPicPr preferRelativeResize="0"/>
          <p:nvPr/>
        </p:nvPicPr>
        <p:blipFill rotWithShape="1">
          <a:blip r:embed="rId2">
            <a:alphaModFix/>
          </a:blip>
          <a:srcRect/>
          <a:stretch/>
        </p:blipFill>
        <p:spPr>
          <a:xfrm>
            <a:off x="5604373" y="2759988"/>
            <a:ext cx="980080" cy="13380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dt" idx="10"/>
          </p:nvPr>
        </p:nvSpPr>
        <p:spPr>
          <a:xfrm>
            <a:off x="11556231" y="6921698"/>
            <a:ext cx="632594" cy="2676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800" b="0" i="0" u="none" strike="noStrike" cap="none">
                <a:solidFill>
                  <a:srgbClr val="6E6E6E"/>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1"/>
          <p:cNvSpPr txBox="1">
            <a:spLocks noGrp="1"/>
          </p:cNvSpPr>
          <p:nvPr>
            <p:ph type="ftr" idx="11"/>
          </p:nvPr>
        </p:nvSpPr>
        <p:spPr>
          <a:xfrm>
            <a:off x="1344149" y="6560363"/>
            <a:ext cx="4347246" cy="2676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800" b="0" i="0" u="none" strike="noStrike" cap="none">
                <a:solidFill>
                  <a:srgbClr val="6E6E6E"/>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sldNum" idx="12"/>
          </p:nvPr>
        </p:nvSpPr>
        <p:spPr>
          <a:xfrm>
            <a:off x="5893872" y="6560363"/>
            <a:ext cx="401082" cy="26766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800" b="0" i="0" u="none" strike="noStrike" cap="none">
                <a:solidFill>
                  <a:srgbClr val="888888"/>
                </a:solidFill>
                <a:latin typeface="Arial"/>
                <a:ea typeface="Arial"/>
                <a:cs typeface="Arial"/>
                <a:sym typeface="Arial"/>
              </a:defRPr>
            </a:lvl1pPr>
            <a:lvl2pPr marL="0" marR="0" lvl="1" indent="0" algn="ctr" rtl="0">
              <a:spcBef>
                <a:spcPts val="0"/>
              </a:spcBef>
              <a:buNone/>
              <a:defRPr sz="800" b="0" i="0" u="none" strike="noStrike" cap="none">
                <a:solidFill>
                  <a:srgbClr val="888888"/>
                </a:solidFill>
                <a:latin typeface="Arial"/>
                <a:ea typeface="Arial"/>
                <a:cs typeface="Arial"/>
                <a:sym typeface="Arial"/>
              </a:defRPr>
            </a:lvl2pPr>
            <a:lvl3pPr marL="0" marR="0" lvl="2" indent="0" algn="ctr" rtl="0">
              <a:spcBef>
                <a:spcPts val="0"/>
              </a:spcBef>
              <a:buNone/>
              <a:defRPr sz="800" b="0" i="0" u="none" strike="noStrike" cap="none">
                <a:solidFill>
                  <a:srgbClr val="888888"/>
                </a:solidFill>
                <a:latin typeface="Arial"/>
                <a:ea typeface="Arial"/>
                <a:cs typeface="Arial"/>
                <a:sym typeface="Arial"/>
              </a:defRPr>
            </a:lvl3pPr>
            <a:lvl4pPr marL="0" marR="0" lvl="3" indent="0" algn="ctr" rtl="0">
              <a:spcBef>
                <a:spcPts val="0"/>
              </a:spcBef>
              <a:buNone/>
              <a:defRPr sz="800" b="0" i="0" u="none" strike="noStrike" cap="none">
                <a:solidFill>
                  <a:srgbClr val="888888"/>
                </a:solidFill>
                <a:latin typeface="Arial"/>
                <a:ea typeface="Arial"/>
                <a:cs typeface="Arial"/>
                <a:sym typeface="Arial"/>
              </a:defRPr>
            </a:lvl4pPr>
            <a:lvl5pPr marL="0" marR="0" lvl="4" indent="0" algn="ctr" rtl="0">
              <a:spcBef>
                <a:spcPts val="0"/>
              </a:spcBef>
              <a:buNone/>
              <a:defRPr sz="800" b="0" i="0" u="none" strike="noStrike" cap="none">
                <a:solidFill>
                  <a:srgbClr val="888888"/>
                </a:solidFill>
                <a:latin typeface="Arial"/>
                <a:ea typeface="Arial"/>
                <a:cs typeface="Arial"/>
                <a:sym typeface="Arial"/>
              </a:defRPr>
            </a:lvl5pPr>
            <a:lvl6pPr marL="0" marR="0" lvl="5" indent="0" algn="ctr" rtl="0">
              <a:spcBef>
                <a:spcPts val="0"/>
              </a:spcBef>
              <a:buNone/>
              <a:defRPr sz="800" b="0" i="0" u="none" strike="noStrike" cap="none">
                <a:solidFill>
                  <a:srgbClr val="888888"/>
                </a:solidFill>
                <a:latin typeface="Arial"/>
                <a:ea typeface="Arial"/>
                <a:cs typeface="Arial"/>
                <a:sym typeface="Arial"/>
              </a:defRPr>
            </a:lvl6pPr>
            <a:lvl7pPr marL="0" marR="0" lvl="6" indent="0" algn="ctr" rtl="0">
              <a:spcBef>
                <a:spcPts val="0"/>
              </a:spcBef>
              <a:buNone/>
              <a:defRPr sz="800" b="0" i="0" u="none" strike="noStrike" cap="none">
                <a:solidFill>
                  <a:srgbClr val="888888"/>
                </a:solidFill>
                <a:latin typeface="Arial"/>
                <a:ea typeface="Arial"/>
                <a:cs typeface="Arial"/>
                <a:sym typeface="Arial"/>
              </a:defRPr>
            </a:lvl7pPr>
            <a:lvl8pPr marL="0" marR="0" lvl="7" indent="0" algn="ctr" rtl="0">
              <a:spcBef>
                <a:spcPts val="0"/>
              </a:spcBef>
              <a:buNone/>
              <a:defRPr sz="800" b="0" i="0" u="none" strike="noStrike" cap="none">
                <a:solidFill>
                  <a:srgbClr val="888888"/>
                </a:solidFill>
                <a:latin typeface="Arial"/>
                <a:ea typeface="Arial"/>
                <a:cs typeface="Arial"/>
                <a:sym typeface="Arial"/>
              </a:defRPr>
            </a:lvl8pPr>
            <a:lvl9pPr marL="0" marR="0" lvl="8" indent="0" algn="ctr" rtl="0">
              <a:spcBef>
                <a:spcPts val="0"/>
              </a:spcBef>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3" name="Google Shape;13;p11"/>
          <p:cNvSpPr txBox="1">
            <a:spLocks noGrp="1"/>
          </p:cNvSpPr>
          <p:nvPr>
            <p:ph type="title"/>
          </p:nvPr>
        </p:nvSpPr>
        <p:spPr>
          <a:xfrm>
            <a:off x="305970" y="312660"/>
            <a:ext cx="11491015" cy="647458"/>
          </a:xfrm>
          <a:prstGeom prst="rect">
            <a:avLst/>
          </a:prstGeom>
          <a:noFill/>
          <a:ln>
            <a:noFill/>
          </a:ln>
        </p:spPr>
        <p:txBody>
          <a:bodyPr spcFirstLastPara="1" wrap="square" lIns="45700" tIns="45700" rIns="45700" bIns="45700" anchor="t" anchorCtr="0">
            <a:noAutofit/>
          </a:bodyPr>
          <a:lstStyle>
            <a:lvl1pPr marR="0" lvl="0" algn="l" rtl="0">
              <a:lnSpc>
                <a:spcPct val="90000"/>
              </a:lnSpc>
              <a:spcBef>
                <a:spcPts val="0"/>
              </a:spcBef>
              <a:spcAft>
                <a:spcPts val="0"/>
              </a:spcAft>
              <a:buClr>
                <a:srgbClr val="FA0F00"/>
              </a:buClr>
              <a:buSzPts val="2799"/>
              <a:buFont typeface="Arial"/>
              <a:buNone/>
              <a:defRPr sz="2799" b="0" i="0" u="none" strike="noStrike" cap="none">
                <a:solidFill>
                  <a:srgbClr val="FA0F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1"/>
          <p:cNvSpPr txBox="1">
            <a:spLocks noGrp="1"/>
          </p:cNvSpPr>
          <p:nvPr>
            <p:ph type="body" idx="1"/>
          </p:nvPr>
        </p:nvSpPr>
        <p:spPr>
          <a:xfrm>
            <a:off x="292537" y="1401699"/>
            <a:ext cx="11515083" cy="4632976"/>
          </a:xfrm>
          <a:prstGeom prst="rect">
            <a:avLst/>
          </a:prstGeom>
          <a:noFill/>
          <a:ln>
            <a:noFill/>
          </a:ln>
        </p:spPr>
        <p:txBody>
          <a:bodyPr spcFirstLastPara="1" wrap="square" lIns="45700" tIns="45700" rIns="45700" bIns="45700" anchor="t" anchorCtr="0">
            <a:noAutofit/>
          </a:bodyPr>
          <a:lstStyle>
            <a:lvl1pPr marL="457200" marR="0" lvl="0" indent="-326345" algn="l" rtl="0">
              <a:lnSpc>
                <a:spcPct val="100000"/>
              </a:lnSpc>
              <a:spcBef>
                <a:spcPts val="1799"/>
              </a:spcBef>
              <a:spcAft>
                <a:spcPts val="0"/>
              </a:spcAft>
              <a:buClr>
                <a:schemeClr val="dk1"/>
              </a:buClr>
              <a:buSzPts val="1539"/>
              <a:buFont typeface="Arial"/>
              <a:buChar char="•"/>
              <a:defRPr sz="2199" b="0" i="0" u="none" strike="noStrike" cap="none">
                <a:solidFill>
                  <a:schemeClr val="dk1"/>
                </a:solidFill>
                <a:latin typeface="Arial"/>
                <a:ea typeface="Arial"/>
                <a:cs typeface="Arial"/>
                <a:sym typeface="Arial"/>
              </a:defRPr>
            </a:lvl1pPr>
            <a:lvl2pPr marL="914400" marR="0" lvl="1" indent="-317455" algn="l" rtl="0">
              <a:lnSpc>
                <a:spcPct val="100000"/>
              </a:lnSpc>
              <a:spcBef>
                <a:spcPts val="1799"/>
              </a:spcBef>
              <a:spcAft>
                <a:spcPts val="0"/>
              </a:spcAft>
              <a:buClr>
                <a:schemeClr val="dk1"/>
              </a:buClr>
              <a:buSzPts val="1399"/>
              <a:buFont typeface="Arial"/>
              <a:buChar char="•"/>
              <a:defRPr sz="1999" b="0" i="0" u="none" strike="noStrike" cap="none">
                <a:solidFill>
                  <a:schemeClr val="dk1"/>
                </a:solidFill>
                <a:latin typeface="Arial"/>
                <a:ea typeface="Arial"/>
                <a:cs typeface="Arial"/>
                <a:sym typeface="Arial"/>
              </a:defRPr>
            </a:lvl2pPr>
            <a:lvl3pPr marL="1371600" marR="0" lvl="2" indent="-308565" algn="l" rtl="0">
              <a:lnSpc>
                <a:spcPct val="100000"/>
              </a:lnSpc>
              <a:spcBef>
                <a:spcPts val="1799"/>
              </a:spcBef>
              <a:spcAft>
                <a:spcPts val="0"/>
              </a:spcAft>
              <a:buClr>
                <a:schemeClr val="dk1"/>
              </a:buClr>
              <a:buSzPts val="1259"/>
              <a:buFont typeface="Arial"/>
              <a:buChar char="•"/>
              <a:defRPr sz="1799" b="0" i="0" u="none" strike="noStrike" cap="none">
                <a:solidFill>
                  <a:schemeClr val="dk1"/>
                </a:solidFill>
                <a:latin typeface="Arial"/>
                <a:ea typeface="Arial"/>
                <a:cs typeface="Arial"/>
                <a:sym typeface="Arial"/>
              </a:defRPr>
            </a:lvl3pPr>
            <a:lvl4pPr marL="1828800" marR="0" lvl="3" indent="-299719" algn="l" rtl="0">
              <a:lnSpc>
                <a:spcPct val="100000"/>
              </a:lnSpc>
              <a:spcBef>
                <a:spcPts val="1799"/>
              </a:spcBef>
              <a:spcAft>
                <a:spcPts val="0"/>
              </a:spcAft>
              <a:buClr>
                <a:schemeClr val="dk1"/>
              </a:buClr>
              <a:buSzPts val="1120"/>
              <a:buFont typeface="Arial"/>
              <a:buChar char="•"/>
              <a:defRPr sz="1600" b="0" i="0" u="none" strike="noStrike" cap="none">
                <a:solidFill>
                  <a:schemeClr val="dk1"/>
                </a:solidFill>
                <a:latin typeface="Arial"/>
                <a:ea typeface="Arial"/>
                <a:cs typeface="Arial"/>
                <a:sym typeface="Arial"/>
              </a:defRPr>
            </a:lvl4pPr>
            <a:lvl5pPr marL="2286000" marR="0" lvl="4" indent="-290829" algn="l" rtl="0">
              <a:lnSpc>
                <a:spcPct val="100000"/>
              </a:lnSpc>
              <a:spcBef>
                <a:spcPts val="1799"/>
              </a:spcBef>
              <a:spcAft>
                <a:spcPts val="0"/>
              </a:spcAft>
              <a:buClr>
                <a:schemeClr val="dk1"/>
              </a:buClr>
              <a:buSzPts val="980"/>
              <a:buFont typeface="Arial"/>
              <a:buChar char="•"/>
              <a:defRPr sz="14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pic>
        <p:nvPicPr>
          <p:cNvPr id="15" name="Google Shape;15;p11"/>
          <p:cNvPicPr preferRelativeResize="0"/>
          <p:nvPr/>
        </p:nvPicPr>
        <p:blipFill rotWithShape="1">
          <a:blip r:embed="rId11">
            <a:alphaModFix/>
          </a:blip>
          <a:srcRect/>
          <a:stretch/>
        </p:blipFill>
        <p:spPr>
          <a:xfrm>
            <a:off x="378824" y="6578696"/>
            <a:ext cx="565931" cy="147131"/>
          </a:xfrm>
          <a:prstGeom prst="rect">
            <a:avLst/>
          </a:prstGeom>
          <a:noFill/>
          <a:ln>
            <a:noFill/>
          </a:ln>
        </p:spPr>
      </p:pic>
      <p:sp>
        <p:nvSpPr>
          <p:cNvPr id="16" name="Google Shape;16;p11"/>
          <p:cNvSpPr txBox="1"/>
          <p:nvPr/>
        </p:nvSpPr>
        <p:spPr>
          <a:xfrm>
            <a:off x="9300425" y="6560363"/>
            <a:ext cx="2598928" cy="27432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6E6E6E"/>
              </a:buClr>
              <a:buSzPts val="800"/>
              <a:buFont typeface="Arial"/>
              <a:buNone/>
            </a:pPr>
            <a:r>
              <a:rPr lang="en-US" sz="800" b="0" i="0" u="none" strike="noStrike" cap="none">
                <a:solidFill>
                  <a:srgbClr val="6E6E6E"/>
                </a:solidFill>
                <a:latin typeface="Arial"/>
                <a:ea typeface="Arial"/>
                <a:cs typeface="Arial"/>
                <a:sym typeface="Arial"/>
              </a:rPr>
              <a:t>©2020 Adobe. All Rights Reserved. Adobe Confidential.</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04">
          <p15:clr>
            <a:srgbClr val="F26B43"/>
          </p15:clr>
        </p15:guide>
        <p15:guide id="2" orient="horz" pos="4055">
          <p15:clr>
            <a:srgbClr val="F26B43"/>
          </p15:clr>
        </p15:guide>
        <p15:guide id="3"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2202725" y="2796825"/>
            <a:ext cx="7269300" cy="1213200"/>
          </a:xfrm>
          <a:prstGeom prst="rect">
            <a:avLst/>
          </a:prstGeom>
          <a:noFill/>
          <a:ln>
            <a:noFill/>
          </a:ln>
        </p:spPr>
        <p:txBody>
          <a:bodyPr spcFirstLastPara="1" wrap="square" lIns="45700" tIns="45700" rIns="45700" bIns="45700" anchor="t" anchorCtr="0">
            <a:noAutofit/>
          </a:bodyPr>
          <a:lstStyle/>
          <a:p>
            <a:pPr marL="0" lvl="0" indent="0" algn="l" rtl="0">
              <a:lnSpc>
                <a:spcPct val="90000"/>
              </a:lnSpc>
              <a:spcBef>
                <a:spcPts val="0"/>
              </a:spcBef>
              <a:spcAft>
                <a:spcPts val="0"/>
              </a:spcAft>
              <a:buClr>
                <a:schemeClr val="lt1"/>
              </a:buClr>
              <a:buSzPts val="3500"/>
              <a:buFont typeface="Arial"/>
              <a:buNone/>
            </a:pPr>
            <a:r>
              <a:rPr lang="en-US" b="1"/>
              <a:t>Adobe Analytics Challenge 2021</a:t>
            </a:r>
            <a:endParaRPr b="1"/>
          </a:p>
        </p:txBody>
      </p:sp>
      <p:sp>
        <p:nvSpPr>
          <p:cNvPr id="60" name="Google Shape;60;p2"/>
          <p:cNvSpPr txBox="1">
            <a:spLocks noGrp="1"/>
          </p:cNvSpPr>
          <p:nvPr>
            <p:ph type="body" idx="1"/>
          </p:nvPr>
        </p:nvSpPr>
        <p:spPr>
          <a:xfrm>
            <a:off x="2261250" y="3538800"/>
            <a:ext cx="4276184" cy="1078200"/>
          </a:xfrm>
          <a:prstGeom prst="rect">
            <a:avLst/>
          </a:prstGeom>
          <a:noFill/>
          <a:ln>
            <a:noFill/>
          </a:ln>
        </p:spPr>
        <p:txBody>
          <a:bodyPr spcFirstLastPara="1" wrap="square" lIns="45700" tIns="45700" rIns="45700" bIns="45700" anchor="t" anchorCtr="0">
            <a:noAutofit/>
          </a:bodyPr>
          <a:lstStyle/>
          <a:p>
            <a:pPr marL="0" lvl="0" indent="0" algn="r" rtl="0">
              <a:lnSpc>
                <a:spcPct val="100000"/>
              </a:lnSpc>
              <a:spcBef>
                <a:spcPts val="0"/>
              </a:spcBef>
              <a:spcAft>
                <a:spcPts val="0"/>
              </a:spcAft>
              <a:buClr>
                <a:schemeClr val="lt1"/>
              </a:buClr>
              <a:buSzPts val="1330"/>
              <a:buFont typeface="Arial"/>
              <a:buNone/>
            </a:pPr>
            <a:r>
              <a:rPr lang="en-US" dirty="0"/>
              <a:t>Team </a:t>
            </a:r>
            <a:r>
              <a:rPr lang="en-US" dirty="0" err="1"/>
              <a:t>Adobee</a:t>
            </a:r>
            <a:endParaRPr dirty="0"/>
          </a:p>
          <a:p>
            <a:pPr marL="0" lvl="0" indent="0" algn="l" rtl="0">
              <a:lnSpc>
                <a:spcPct val="100000"/>
              </a:lnSpc>
              <a:spcBef>
                <a:spcPts val="1000"/>
              </a:spcBef>
              <a:spcAft>
                <a:spcPts val="0"/>
              </a:spcAft>
              <a:buClr>
                <a:schemeClr val="lt1"/>
              </a:buClr>
              <a:buSzPts val="1330"/>
              <a:buFont typeface="Arial"/>
              <a:buNone/>
            </a:pPr>
            <a:r>
              <a:rPr lang="en-US" dirty="0"/>
              <a:t>Yu Zhang, Sam </a:t>
            </a:r>
            <a:r>
              <a:rPr lang="en-US" dirty="0" err="1"/>
              <a:t>Probber</a:t>
            </a:r>
            <a:r>
              <a:rPr lang="en-US" dirty="0"/>
              <a:t>, </a:t>
            </a:r>
            <a:r>
              <a:rPr lang="en-US" dirty="0" err="1"/>
              <a:t>Hojin</a:t>
            </a:r>
            <a:r>
              <a:rPr lang="en-US" dirty="0"/>
              <a:t> Lee</a:t>
            </a:r>
            <a:endParaRPr dirty="0"/>
          </a:p>
        </p:txBody>
      </p:sp>
      <p:pic>
        <p:nvPicPr>
          <p:cNvPr id="61" name="Google Shape;61;p2"/>
          <p:cNvPicPr preferRelativeResize="0"/>
          <p:nvPr/>
        </p:nvPicPr>
        <p:blipFill>
          <a:blip r:embed="rId3">
            <a:alphaModFix/>
          </a:blip>
          <a:stretch>
            <a:fillRect/>
          </a:stretch>
        </p:blipFill>
        <p:spPr>
          <a:xfrm flipH="1">
            <a:off x="6757450" y="3462600"/>
            <a:ext cx="2062450" cy="299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f59269cfbf_0_96"/>
          <p:cNvSpPr txBox="1">
            <a:spLocks noGrp="1"/>
          </p:cNvSpPr>
          <p:nvPr>
            <p:ph type="title"/>
          </p:nvPr>
        </p:nvSpPr>
        <p:spPr>
          <a:xfrm>
            <a:off x="310817" y="312650"/>
            <a:ext cx="22572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solidFill>
                  <a:schemeClr val="accent6"/>
                </a:solidFill>
              </a:rPr>
              <a:t>In Q4 2019...</a:t>
            </a:r>
            <a:endParaRPr/>
          </a:p>
        </p:txBody>
      </p:sp>
      <p:sp>
        <p:nvSpPr>
          <p:cNvPr id="136" name="Google Shape;136;gf59269cfbf_0_96"/>
          <p:cNvSpPr txBox="1">
            <a:spLocks noGrp="1"/>
          </p:cNvSpPr>
          <p:nvPr>
            <p:ph type="body" idx="1"/>
          </p:nvPr>
        </p:nvSpPr>
        <p:spPr>
          <a:xfrm>
            <a:off x="415525" y="789575"/>
            <a:ext cx="4845900" cy="2919300"/>
          </a:xfrm>
          <a:prstGeom prst="rect">
            <a:avLst/>
          </a:prstGeom>
        </p:spPr>
        <p:txBody>
          <a:bodyPr spcFirstLastPara="1" wrap="square" lIns="45700" tIns="45700" rIns="45700" bIns="45700" anchor="t" anchorCtr="0">
            <a:noAutofit/>
          </a:bodyPr>
          <a:lstStyle/>
          <a:p>
            <a:pPr marL="0" lvl="0" indent="0" algn="l" rtl="0">
              <a:spcBef>
                <a:spcPts val="1799"/>
              </a:spcBef>
              <a:spcAft>
                <a:spcPts val="0"/>
              </a:spcAft>
              <a:buNone/>
            </a:pPr>
            <a:r>
              <a:rPr lang="en-US"/>
              <a:t>Customers who moved products from Save for Later to their bags:</a:t>
            </a:r>
            <a:endParaRPr/>
          </a:p>
          <a:p>
            <a:pPr marL="457200" lvl="0" indent="-326345" algn="l" rtl="0">
              <a:spcBef>
                <a:spcPts val="1799"/>
              </a:spcBef>
              <a:spcAft>
                <a:spcPts val="0"/>
              </a:spcAft>
              <a:buSzPts val="1539"/>
              <a:buChar char="•"/>
            </a:pPr>
            <a:r>
              <a:rPr lang="en-US"/>
              <a:t>Revenue: $58,299,274</a:t>
            </a:r>
            <a:endParaRPr/>
          </a:p>
          <a:p>
            <a:pPr marL="457200" lvl="0" indent="-326345" algn="l" rtl="0">
              <a:spcBef>
                <a:spcPts val="0"/>
              </a:spcBef>
              <a:spcAft>
                <a:spcPts val="0"/>
              </a:spcAft>
              <a:buSzPts val="1539"/>
              <a:buChar char="•"/>
            </a:pPr>
            <a:r>
              <a:rPr lang="en-US"/>
              <a:t>Orders: 98,138</a:t>
            </a:r>
            <a:endParaRPr/>
          </a:p>
          <a:p>
            <a:pPr marL="457200" lvl="0" indent="-326345" algn="l" rtl="0">
              <a:spcBef>
                <a:spcPts val="0"/>
              </a:spcBef>
              <a:spcAft>
                <a:spcPts val="0"/>
              </a:spcAft>
              <a:buSzPts val="1539"/>
              <a:buChar char="•"/>
            </a:pPr>
            <a:r>
              <a:rPr lang="en-US"/>
              <a:t>Avg. Web Order Revenue: $549</a:t>
            </a:r>
            <a:endParaRPr/>
          </a:p>
          <a:p>
            <a:pPr marL="457200" lvl="0" indent="-326345" algn="l" rtl="0">
              <a:spcBef>
                <a:spcPts val="0"/>
              </a:spcBef>
              <a:spcAft>
                <a:spcPts val="0"/>
              </a:spcAft>
              <a:buSzPts val="1539"/>
              <a:buChar char="•"/>
            </a:pPr>
            <a:r>
              <a:rPr lang="en-US"/>
              <a:t>Avg. Products per Order: 1.33</a:t>
            </a:r>
            <a:endParaRPr/>
          </a:p>
          <a:p>
            <a:pPr marL="457200" lvl="0" indent="-326345" algn="l" rtl="0">
              <a:spcBef>
                <a:spcPts val="0"/>
              </a:spcBef>
              <a:spcAft>
                <a:spcPts val="0"/>
              </a:spcAft>
              <a:buSzPts val="1539"/>
              <a:buChar char="•"/>
            </a:pPr>
            <a:r>
              <a:rPr lang="en-US"/>
              <a:t>Avg. Price per Product: $413</a:t>
            </a:r>
            <a:endParaRPr/>
          </a:p>
        </p:txBody>
      </p:sp>
      <p:sp>
        <p:nvSpPr>
          <p:cNvPr id="137" name="Google Shape;137;gf59269cfbf_0_96"/>
          <p:cNvSpPr txBox="1">
            <a:spLocks noGrp="1"/>
          </p:cNvSpPr>
          <p:nvPr>
            <p:ph type="title"/>
          </p:nvPr>
        </p:nvSpPr>
        <p:spPr>
          <a:xfrm>
            <a:off x="5893192" y="312650"/>
            <a:ext cx="22572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solidFill>
                  <a:schemeClr val="accent6"/>
                </a:solidFill>
              </a:rPr>
              <a:t>In Q4 2020...</a:t>
            </a:r>
            <a:endParaRPr/>
          </a:p>
        </p:txBody>
      </p:sp>
      <p:sp>
        <p:nvSpPr>
          <p:cNvPr id="138" name="Google Shape;138;gf59269cfbf_0_96"/>
          <p:cNvSpPr txBox="1">
            <a:spLocks noGrp="1"/>
          </p:cNvSpPr>
          <p:nvPr>
            <p:ph type="body" idx="1"/>
          </p:nvPr>
        </p:nvSpPr>
        <p:spPr>
          <a:xfrm>
            <a:off x="5960750" y="789575"/>
            <a:ext cx="4845900" cy="2919300"/>
          </a:xfrm>
          <a:prstGeom prst="rect">
            <a:avLst/>
          </a:prstGeom>
        </p:spPr>
        <p:txBody>
          <a:bodyPr spcFirstLastPara="1" wrap="square" lIns="45700" tIns="45700" rIns="45700" bIns="45700" anchor="t" anchorCtr="0">
            <a:noAutofit/>
          </a:bodyPr>
          <a:lstStyle/>
          <a:p>
            <a:pPr marL="0" lvl="0" indent="0" algn="l" rtl="0">
              <a:spcBef>
                <a:spcPts val="1799"/>
              </a:spcBef>
              <a:spcAft>
                <a:spcPts val="0"/>
              </a:spcAft>
              <a:buNone/>
            </a:pPr>
            <a:r>
              <a:rPr lang="en-US"/>
              <a:t>Customers who moved products from Save for Later to their bags:</a:t>
            </a:r>
            <a:endParaRPr/>
          </a:p>
          <a:p>
            <a:pPr marL="457200" lvl="0" indent="-326345" algn="l" rtl="0">
              <a:spcBef>
                <a:spcPts val="1799"/>
              </a:spcBef>
              <a:spcAft>
                <a:spcPts val="0"/>
              </a:spcAft>
              <a:buSzPts val="1539"/>
              <a:buChar char="•"/>
            </a:pPr>
            <a:r>
              <a:rPr lang="en-US"/>
              <a:t>Revenue: $204,415,362</a:t>
            </a:r>
            <a:endParaRPr/>
          </a:p>
          <a:p>
            <a:pPr marL="457200" lvl="0" indent="-326345" algn="l" rtl="0">
              <a:spcBef>
                <a:spcPts val="0"/>
              </a:spcBef>
              <a:spcAft>
                <a:spcPts val="0"/>
              </a:spcAft>
              <a:buSzPts val="1539"/>
              <a:buChar char="•"/>
            </a:pPr>
            <a:r>
              <a:rPr lang="en-US"/>
              <a:t>Orders: 145,689</a:t>
            </a:r>
            <a:endParaRPr/>
          </a:p>
          <a:p>
            <a:pPr marL="457200" lvl="0" indent="-326345" algn="l" rtl="0">
              <a:spcBef>
                <a:spcPts val="0"/>
              </a:spcBef>
              <a:spcAft>
                <a:spcPts val="0"/>
              </a:spcAft>
              <a:buSzPts val="1539"/>
              <a:buChar char="•"/>
            </a:pPr>
            <a:r>
              <a:rPr lang="en-US"/>
              <a:t>Avg. Web Order Revenue: $1,403</a:t>
            </a:r>
            <a:endParaRPr/>
          </a:p>
          <a:p>
            <a:pPr marL="457200" lvl="0" indent="-326345" algn="l" rtl="0">
              <a:spcBef>
                <a:spcPts val="0"/>
              </a:spcBef>
              <a:spcAft>
                <a:spcPts val="0"/>
              </a:spcAft>
              <a:buSzPts val="1539"/>
              <a:buChar char="•"/>
            </a:pPr>
            <a:r>
              <a:rPr lang="en-US"/>
              <a:t>Avg. Products per Order: 1.48</a:t>
            </a:r>
            <a:endParaRPr/>
          </a:p>
          <a:p>
            <a:pPr marL="457200" lvl="0" indent="-326345" algn="l" rtl="0">
              <a:spcBef>
                <a:spcPts val="0"/>
              </a:spcBef>
              <a:spcAft>
                <a:spcPts val="0"/>
              </a:spcAft>
              <a:buSzPts val="1539"/>
              <a:buChar char="•"/>
            </a:pPr>
            <a:r>
              <a:rPr lang="en-US"/>
              <a:t>Avg. Price per Product: $948</a:t>
            </a:r>
            <a:endParaRPr/>
          </a:p>
        </p:txBody>
      </p:sp>
      <p:sp>
        <p:nvSpPr>
          <p:cNvPr id="139" name="Google Shape;139;gf59269cfbf_0_96"/>
          <p:cNvSpPr txBox="1">
            <a:spLocks noGrp="1"/>
          </p:cNvSpPr>
          <p:nvPr>
            <p:ph type="body" idx="1"/>
          </p:nvPr>
        </p:nvSpPr>
        <p:spPr>
          <a:xfrm>
            <a:off x="5893200" y="3659975"/>
            <a:ext cx="4845900" cy="2751900"/>
          </a:xfrm>
          <a:prstGeom prst="rect">
            <a:avLst/>
          </a:prstGeom>
        </p:spPr>
        <p:txBody>
          <a:bodyPr spcFirstLastPara="1" wrap="square" lIns="45700" tIns="45700" rIns="45700" bIns="45700" anchor="t" anchorCtr="0">
            <a:noAutofit/>
          </a:bodyPr>
          <a:lstStyle/>
          <a:p>
            <a:pPr marL="0" lvl="0" indent="0" algn="l" rtl="0">
              <a:spcBef>
                <a:spcPts val="1799"/>
              </a:spcBef>
              <a:spcAft>
                <a:spcPts val="0"/>
              </a:spcAft>
              <a:buNone/>
            </a:pPr>
            <a:r>
              <a:rPr lang="en-US"/>
              <a:t>Customers who moved products from the wishlist to their bags:</a:t>
            </a:r>
            <a:endParaRPr/>
          </a:p>
          <a:p>
            <a:pPr marL="457200" lvl="0" indent="-326345" algn="l" rtl="0">
              <a:spcBef>
                <a:spcPts val="1799"/>
              </a:spcBef>
              <a:spcAft>
                <a:spcPts val="0"/>
              </a:spcAft>
              <a:buSzPts val="1539"/>
              <a:buChar char="•"/>
            </a:pPr>
            <a:r>
              <a:rPr lang="en-US"/>
              <a:t>Revenue: $74,176,816</a:t>
            </a:r>
            <a:endParaRPr/>
          </a:p>
          <a:p>
            <a:pPr marL="457200" lvl="0" indent="-326345" algn="l" rtl="0">
              <a:spcBef>
                <a:spcPts val="0"/>
              </a:spcBef>
              <a:spcAft>
                <a:spcPts val="0"/>
              </a:spcAft>
              <a:buSzPts val="1539"/>
              <a:buChar char="•"/>
            </a:pPr>
            <a:r>
              <a:rPr lang="en-US"/>
              <a:t>Orders: 88,791</a:t>
            </a:r>
            <a:endParaRPr/>
          </a:p>
          <a:p>
            <a:pPr marL="457200" lvl="0" indent="-326345" algn="l" rtl="0">
              <a:spcBef>
                <a:spcPts val="0"/>
              </a:spcBef>
              <a:spcAft>
                <a:spcPts val="0"/>
              </a:spcAft>
              <a:buSzPts val="1539"/>
              <a:buChar char="•"/>
            </a:pPr>
            <a:r>
              <a:rPr lang="en-US"/>
              <a:t>Avg. Web Order Revenue: $835</a:t>
            </a:r>
            <a:endParaRPr/>
          </a:p>
          <a:p>
            <a:pPr marL="457200" lvl="0" indent="-326345" algn="l" rtl="0">
              <a:spcBef>
                <a:spcPts val="0"/>
              </a:spcBef>
              <a:spcAft>
                <a:spcPts val="0"/>
              </a:spcAft>
              <a:buSzPts val="1539"/>
              <a:buChar char="•"/>
            </a:pPr>
            <a:r>
              <a:rPr lang="en-US"/>
              <a:t>Avg. Products per Order: 1.24</a:t>
            </a:r>
            <a:endParaRPr/>
          </a:p>
          <a:p>
            <a:pPr marL="457200" lvl="0" indent="-326345" algn="l" rtl="0">
              <a:spcBef>
                <a:spcPts val="0"/>
              </a:spcBef>
              <a:spcAft>
                <a:spcPts val="0"/>
              </a:spcAft>
              <a:buSzPts val="1539"/>
              <a:buChar char="•"/>
            </a:pPr>
            <a:r>
              <a:rPr lang="en-US"/>
              <a:t>Avg. Price per Product: $673</a:t>
            </a:r>
            <a:endParaRPr/>
          </a:p>
        </p:txBody>
      </p:sp>
      <p:pic>
        <p:nvPicPr>
          <p:cNvPr id="140" name="Google Shape;140;gf59269cfbf_0_96"/>
          <p:cNvPicPr preferRelativeResize="0"/>
          <p:nvPr/>
        </p:nvPicPr>
        <p:blipFill>
          <a:blip r:embed="rId3">
            <a:alphaModFix/>
          </a:blip>
          <a:stretch>
            <a:fillRect/>
          </a:stretch>
        </p:blipFill>
        <p:spPr>
          <a:xfrm>
            <a:off x="2079170" y="3976433"/>
            <a:ext cx="1945504" cy="26280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
          <p:cNvSpPr txBox="1">
            <a:spLocks noGrp="1"/>
          </p:cNvSpPr>
          <p:nvPr>
            <p:ph type="body" idx="1"/>
          </p:nvPr>
        </p:nvSpPr>
        <p:spPr>
          <a:xfrm>
            <a:off x="2184600" y="2866400"/>
            <a:ext cx="4385700" cy="1394400"/>
          </a:xfrm>
          <a:prstGeom prst="rect">
            <a:avLst/>
          </a:prstGeom>
          <a:noFill/>
          <a:ln>
            <a:noFill/>
          </a:ln>
        </p:spPr>
        <p:txBody>
          <a:bodyPr spcFirstLastPara="1" wrap="square" lIns="45700" tIns="45700" rIns="45700" bIns="45700" anchor="t" anchorCtr="0">
            <a:noAutofit/>
          </a:bodyPr>
          <a:lstStyle/>
          <a:p>
            <a:pPr marL="0" lvl="0" indent="0" algn="l" rtl="0">
              <a:lnSpc>
                <a:spcPct val="75000"/>
              </a:lnSpc>
              <a:spcBef>
                <a:spcPts val="0"/>
              </a:spcBef>
              <a:spcAft>
                <a:spcPts val="0"/>
              </a:spcAft>
              <a:buClr>
                <a:schemeClr val="lt1"/>
              </a:buClr>
              <a:buSzPts val="2450"/>
              <a:buNone/>
            </a:pPr>
            <a:r>
              <a:rPr lang="en-US"/>
              <a:t>Conclusion &amp; Recommendations</a:t>
            </a:r>
            <a:br>
              <a:rPr lang="en-US"/>
            </a:br>
            <a:r>
              <a:rPr lang="en-US"/>
              <a:t> </a:t>
            </a:r>
            <a:endParaRPr/>
          </a:p>
        </p:txBody>
      </p:sp>
      <p:pic>
        <p:nvPicPr>
          <p:cNvPr id="146" name="Google Shape;146;p5"/>
          <p:cNvPicPr preferRelativeResize="0"/>
          <p:nvPr/>
        </p:nvPicPr>
        <p:blipFill>
          <a:blip r:embed="rId3">
            <a:alphaModFix/>
          </a:blip>
          <a:stretch>
            <a:fillRect/>
          </a:stretch>
        </p:blipFill>
        <p:spPr>
          <a:xfrm>
            <a:off x="6570188" y="1112874"/>
            <a:ext cx="3680486" cy="5594339"/>
          </a:xfrm>
          <a:prstGeom prst="rect">
            <a:avLst/>
          </a:prstGeom>
          <a:noFill/>
          <a:ln>
            <a:noFill/>
          </a:ln>
        </p:spPr>
      </p:pic>
      <p:sp>
        <p:nvSpPr>
          <p:cNvPr id="147" name="Google Shape;147;p5"/>
          <p:cNvSpPr/>
          <p:nvPr/>
        </p:nvSpPr>
        <p:spPr>
          <a:xfrm>
            <a:off x="9460838" y="128787"/>
            <a:ext cx="1989000" cy="1321200"/>
          </a:xfrm>
          <a:prstGeom prst="cloudCallout">
            <a:avLst>
              <a:gd name="adj1" fmla="val -44775"/>
              <a:gd name="adj2" fmla="val 64712"/>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700"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f59440bc54_0_27"/>
          <p:cNvSpPr txBox="1">
            <a:spLocks noGrp="1"/>
          </p:cNvSpPr>
          <p:nvPr>
            <p:ph type="title"/>
          </p:nvPr>
        </p:nvSpPr>
        <p:spPr>
          <a:xfrm>
            <a:off x="310815" y="3126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t>Conclusion</a:t>
            </a:r>
            <a:endParaRPr b="1"/>
          </a:p>
        </p:txBody>
      </p:sp>
      <p:pic>
        <p:nvPicPr>
          <p:cNvPr id="154" name="Google Shape;154;gf59440bc54_0_27"/>
          <p:cNvPicPr preferRelativeResize="0"/>
          <p:nvPr/>
        </p:nvPicPr>
        <p:blipFill>
          <a:blip r:embed="rId3">
            <a:alphaModFix/>
          </a:blip>
          <a:stretch>
            <a:fillRect/>
          </a:stretch>
        </p:blipFill>
        <p:spPr>
          <a:xfrm>
            <a:off x="537594" y="1824672"/>
            <a:ext cx="7129473" cy="3099800"/>
          </a:xfrm>
          <a:prstGeom prst="rect">
            <a:avLst/>
          </a:prstGeom>
          <a:noFill/>
          <a:ln>
            <a:noFill/>
          </a:ln>
        </p:spPr>
      </p:pic>
      <p:sp>
        <p:nvSpPr>
          <p:cNvPr id="155" name="Google Shape;155;gf59440bc54_0_27"/>
          <p:cNvSpPr txBox="1"/>
          <p:nvPr/>
        </p:nvSpPr>
        <p:spPr>
          <a:xfrm>
            <a:off x="6812325" y="4233450"/>
            <a:ext cx="5376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t>= MULTIPLE PURCHASES</a:t>
            </a:r>
            <a:endParaRPr sz="3200" b="1"/>
          </a:p>
        </p:txBody>
      </p:sp>
      <p:sp>
        <p:nvSpPr>
          <p:cNvPr id="156" name="Google Shape;156;gf59440bc54_0_27"/>
          <p:cNvSpPr/>
          <p:nvPr/>
        </p:nvSpPr>
        <p:spPr>
          <a:xfrm>
            <a:off x="7857838" y="312650"/>
            <a:ext cx="3285576" cy="2907468"/>
          </a:xfrm>
          <a:prstGeom prst="irregularSeal1">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LOW COST!</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f6094d80bb_0_0"/>
          <p:cNvSpPr txBox="1">
            <a:spLocks noGrp="1"/>
          </p:cNvSpPr>
          <p:nvPr>
            <p:ph type="title"/>
          </p:nvPr>
        </p:nvSpPr>
        <p:spPr>
          <a:xfrm>
            <a:off x="310815" y="1183516"/>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t>Primary Recommendation</a:t>
            </a:r>
            <a:endParaRPr b="1"/>
          </a:p>
        </p:txBody>
      </p:sp>
      <p:sp>
        <p:nvSpPr>
          <p:cNvPr id="163" name="Google Shape;163;gf6094d80bb_0_0"/>
          <p:cNvSpPr txBox="1">
            <a:spLocks noGrp="1"/>
          </p:cNvSpPr>
          <p:nvPr>
            <p:ph type="body" idx="1"/>
          </p:nvPr>
        </p:nvSpPr>
        <p:spPr>
          <a:xfrm>
            <a:off x="290975" y="2036334"/>
            <a:ext cx="11518500" cy="2543400"/>
          </a:xfrm>
          <a:prstGeom prst="rect">
            <a:avLst/>
          </a:prstGeom>
        </p:spPr>
        <p:txBody>
          <a:bodyPr spcFirstLastPara="1" wrap="square" lIns="45700" tIns="45700" rIns="45700" bIns="45700" anchor="t" anchorCtr="0">
            <a:noAutofit/>
          </a:bodyPr>
          <a:lstStyle/>
          <a:p>
            <a:pPr marL="457200" lvl="0" indent="-342900" algn="l" rtl="0">
              <a:lnSpc>
                <a:spcPct val="200000"/>
              </a:lnSpc>
              <a:spcBef>
                <a:spcPts val="1799"/>
              </a:spcBef>
              <a:spcAft>
                <a:spcPts val="0"/>
              </a:spcAft>
              <a:buSzPts val="1800"/>
              <a:buChar char="•"/>
            </a:pPr>
            <a:r>
              <a:rPr lang="en-US" sz="1800" dirty="0"/>
              <a:t>Cart Removal pop-ups that prompt customers to save products or add them to a </a:t>
            </a:r>
            <a:r>
              <a:rPr lang="en-US" sz="1800" dirty="0" err="1"/>
              <a:t>wishlist</a:t>
            </a:r>
            <a:r>
              <a:rPr lang="en-US" sz="1800" dirty="0"/>
              <a:t> when they remove products from carts</a:t>
            </a:r>
            <a:endParaRPr sz="1800" dirty="0"/>
          </a:p>
          <a:p>
            <a:pPr marL="914400" lvl="1" indent="-342900" algn="l" rtl="0">
              <a:lnSpc>
                <a:spcPct val="200000"/>
              </a:lnSpc>
              <a:spcBef>
                <a:spcPts val="0"/>
              </a:spcBef>
              <a:spcAft>
                <a:spcPts val="0"/>
              </a:spcAft>
              <a:buSzPts val="1800"/>
              <a:buChar char="•"/>
            </a:pPr>
            <a:r>
              <a:rPr lang="en-US" sz="1800" dirty="0"/>
              <a:t>6.4M cart removals in Q4 2020; without accounting for YoY growth, capturing 0.5% of those products into orders results in </a:t>
            </a:r>
            <a:r>
              <a:rPr lang="en-US" sz="1800" b="1" dirty="0"/>
              <a:t>$5.9M</a:t>
            </a:r>
            <a:r>
              <a:rPr lang="en-US" sz="1800" dirty="0"/>
              <a:t> additional revenue in the quarter</a:t>
            </a:r>
            <a:endParaRPr sz="1800" dirty="0"/>
          </a:p>
          <a:p>
            <a:pPr marL="0" lvl="0" indent="0" algn="l" rtl="0">
              <a:lnSpc>
                <a:spcPct val="200000"/>
              </a:lnSpc>
              <a:spcBef>
                <a:spcPts val="1799"/>
              </a:spcBef>
              <a:spcAft>
                <a:spcPts val="0"/>
              </a:spcAft>
              <a:buNone/>
            </a:pPr>
            <a:endParaRPr sz="1800" dirty="0"/>
          </a:p>
        </p:txBody>
      </p:sp>
      <p:pic>
        <p:nvPicPr>
          <p:cNvPr id="164" name="Google Shape;164;gf6094d80bb_0_0"/>
          <p:cNvPicPr preferRelativeResize="0"/>
          <p:nvPr/>
        </p:nvPicPr>
        <p:blipFill>
          <a:blip r:embed="rId3">
            <a:alphaModFix/>
          </a:blip>
          <a:stretch>
            <a:fillRect/>
          </a:stretch>
        </p:blipFill>
        <p:spPr>
          <a:xfrm>
            <a:off x="6973348" y="3711025"/>
            <a:ext cx="2519599" cy="382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gf6ae34d690_2_2"/>
          <p:cNvPicPr preferRelativeResize="0"/>
          <p:nvPr/>
        </p:nvPicPr>
        <p:blipFill>
          <a:blip r:embed="rId3">
            <a:alphaModFix/>
          </a:blip>
          <a:stretch>
            <a:fillRect/>
          </a:stretch>
        </p:blipFill>
        <p:spPr>
          <a:xfrm>
            <a:off x="6463043" y="769291"/>
            <a:ext cx="3368550" cy="2443475"/>
          </a:xfrm>
          <a:prstGeom prst="rect">
            <a:avLst/>
          </a:prstGeom>
          <a:noFill/>
          <a:ln>
            <a:noFill/>
          </a:ln>
        </p:spPr>
      </p:pic>
      <p:sp>
        <p:nvSpPr>
          <p:cNvPr id="171" name="Google Shape;171;gf6ae34d690_2_2"/>
          <p:cNvSpPr txBox="1">
            <a:spLocks noGrp="1"/>
          </p:cNvSpPr>
          <p:nvPr>
            <p:ph type="title"/>
          </p:nvPr>
        </p:nvSpPr>
        <p:spPr>
          <a:xfrm>
            <a:off x="416065" y="15868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accent6"/>
                </a:solidFill>
              </a:rPr>
              <a:t>Additional Recommendations</a:t>
            </a:r>
            <a:endParaRPr b="1" dirty="0">
              <a:solidFill>
                <a:schemeClr val="accent6"/>
              </a:solidFill>
            </a:endParaRPr>
          </a:p>
          <a:p>
            <a:pPr marL="0" lvl="0" indent="0" algn="l" rtl="0">
              <a:spcBef>
                <a:spcPts val="0"/>
              </a:spcBef>
              <a:spcAft>
                <a:spcPts val="0"/>
              </a:spcAft>
              <a:buNone/>
            </a:pPr>
            <a:endParaRPr dirty="0"/>
          </a:p>
        </p:txBody>
      </p:sp>
      <p:sp>
        <p:nvSpPr>
          <p:cNvPr id="172" name="Google Shape;172;gf6ae34d690_2_2"/>
          <p:cNvSpPr txBox="1">
            <a:spLocks noGrp="1"/>
          </p:cNvSpPr>
          <p:nvPr>
            <p:ph type="body" idx="1"/>
          </p:nvPr>
        </p:nvSpPr>
        <p:spPr>
          <a:xfrm>
            <a:off x="312050" y="2303323"/>
            <a:ext cx="11518500" cy="2718900"/>
          </a:xfrm>
          <a:prstGeom prst="rect">
            <a:avLst/>
          </a:prstGeom>
        </p:spPr>
        <p:txBody>
          <a:bodyPr spcFirstLastPara="1" wrap="square" lIns="45700" tIns="45700" rIns="45700" bIns="45700" anchor="t" anchorCtr="0">
            <a:noAutofit/>
          </a:bodyPr>
          <a:lstStyle/>
          <a:p>
            <a:pPr marL="457200" lvl="0" indent="-342900" algn="l" rtl="0">
              <a:lnSpc>
                <a:spcPct val="200000"/>
              </a:lnSpc>
              <a:spcBef>
                <a:spcPts val="1799"/>
              </a:spcBef>
              <a:spcAft>
                <a:spcPts val="0"/>
              </a:spcAft>
              <a:buSzPts val="1800"/>
              <a:buChar char="•"/>
            </a:pPr>
            <a:r>
              <a:rPr lang="en-US" sz="1800" dirty="0"/>
              <a:t>Email re-marketing specifically for saved products and </a:t>
            </a:r>
            <a:r>
              <a:rPr lang="en-US" sz="1800" dirty="0" err="1"/>
              <a:t>wishlists</a:t>
            </a:r>
            <a:endParaRPr sz="1800" dirty="0"/>
          </a:p>
          <a:p>
            <a:pPr marL="914400" lvl="1" indent="-342900" algn="l" rtl="0">
              <a:lnSpc>
                <a:spcPct val="200000"/>
              </a:lnSpc>
              <a:spcBef>
                <a:spcPts val="0"/>
              </a:spcBef>
              <a:spcAft>
                <a:spcPts val="0"/>
              </a:spcAft>
              <a:buSzPts val="1800"/>
              <a:buChar char="•"/>
            </a:pPr>
            <a:r>
              <a:rPr lang="en-US" sz="1800" dirty="0"/>
              <a:t>Include time sensitive discount offers (</a:t>
            </a:r>
            <a:r>
              <a:rPr lang="en-US" sz="1800" dirty="0" err="1"/>
              <a:t>e.x</a:t>
            </a:r>
            <a:r>
              <a:rPr lang="en-US" sz="1800" dirty="0"/>
              <a:t>, 15% any product from your Wishlist in the next 24 hours)</a:t>
            </a:r>
            <a:endParaRPr sz="1800" dirty="0"/>
          </a:p>
          <a:p>
            <a:pPr marL="457200" lvl="0" indent="-342900" algn="l" rtl="0">
              <a:lnSpc>
                <a:spcPct val="200000"/>
              </a:lnSpc>
              <a:spcBef>
                <a:spcPts val="0"/>
              </a:spcBef>
              <a:spcAft>
                <a:spcPts val="0"/>
              </a:spcAft>
              <a:buSzPts val="1800"/>
              <a:buChar char="•"/>
            </a:pPr>
            <a:r>
              <a:rPr lang="en-US" sz="1800" dirty="0"/>
              <a:t>More flexible return policies for purchasing saved products and products from </a:t>
            </a:r>
            <a:r>
              <a:rPr lang="en-US" sz="1800" dirty="0" err="1"/>
              <a:t>wishlists</a:t>
            </a:r>
            <a:endParaRPr sz="1800" dirty="0"/>
          </a:p>
          <a:p>
            <a:pPr marL="0" lvl="0" indent="0" algn="l" rtl="0">
              <a:spcBef>
                <a:spcPts val="1799"/>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p:nvPr/>
        </p:nvSpPr>
        <p:spPr>
          <a:xfrm>
            <a:off x="3969213" y="1470100"/>
            <a:ext cx="4250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b="1">
                <a:solidFill>
                  <a:schemeClr val="lt1"/>
                </a:solidFill>
              </a:rPr>
              <a:t>Thank you!</a:t>
            </a:r>
            <a:endParaRPr sz="6000" b="1">
              <a:solidFill>
                <a:schemeClr val="lt1"/>
              </a:solidFill>
            </a:endParaRPr>
          </a:p>
        </p:txBody>
      </p:sp>
      <p:pic>
        <p:nvPicPr>
          <p:cNvPr id="178" name="Google Shape;178;p10"/>
          <p:cNvPicPr preferRelativeResize="0"/>
          <p:nvPr/>
        </p:nvPicPr>
        <p:blipFill>
          <a:blip r:embed="rId3">
            <a:alphaModFix/>
          </a:blip>
          <a:stretch>
            <a:fillRect/>
          </a:stretch>
        </p:blipFill>
        <p:spPr>
          <a:xfrm>
            <a:off x="3713100" y="4207850"/>
            <a:ext cx="4762625" cy="249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0815" y="312662"/>
            <a:ext cx="11491015" cy="646189"/>
          </a:xfrm>
          <a:prstGeom prst="rect">
            <a:avLst/>
          </a:prstGeom>
          <a:noFill/>
          <a:ln>
            <a:noFill/>
          </a:ln>
        </p:spPr>
        <p:txBody>
          <a:bodyPr spcFirstLastPara="1" wrap="square" lIns="45700" tIns="45700" rIns="45700" bIns="45700" anchor="t" anchorCtr="0">
            <a:noAutofit/>
          </a:bodyPr>
          <a:lstStyle/>
          <a:p>
            <a:pPr marL="0" lvl="0" indent="0" algn="l" rtl="0">
              <a:lnSpc>
                <a:spcPct val="90000"/>
              </a:lnSpc>
              <a:spcBef>
                <a:spcPts val="0"/>
              </a:spcBef>
              <a:spcAft>
                <a:spcPts val="0"/>
              </a:spcAft>
              <a:buClr>
                <a:srgbClr val="FA0F00"/>
              </a:buClr>
              <a:buSzPts val="2799"/>
              <a:buFont typeface="Arial"/>
              <a:buNone/>
            </a:pPr>
            <a:r>
              <a:rPr lang="en-US" b="1"/>
              <a:t>Content</a:t>
            </a:r>
            <a:endParaRPr b="1"/>
          </a:p>
        </p:txBody>
      </p:sp>
      <p:sp>
        <p:nvSpPr>
          <p:cNvPr id="70" name="Google Shape;70;p3"/>
          <p:cNvSpPr txBox="1">
            <a:spLocks noGrp="1"/>
          </p:cNvSpPr>
          <p:nvPr>
            <p:ph type="body" idx="1"/>
          </p:nvPr>
        </p:nvSpPr>
        <p:spPr>
          <a:xfrm>
            <a:off x="549084" y="1206386"/>
            <a:ext cx="11518500" cy="4635900"/>
          </a:xfrm>
          <a:prstGeom prst="rect">
            <a:avLst/>
          </a:prstGeom>
          <a:noFill/>
          <a:ln>
            <a:noFill/>
          </a:ln>
        </p:spPr>
        <p:txBody>
          <a:bodyPr spcFirstLastPara="1" wrap="square" lIns="45700" tIns="45700" rIns="45700" bIns="45700" anchor="t" anchorCtr="0">
            <a:noAutofit/>
          </a:bodyPr>
          <a:lstStyle/>
          <a:p>
            <a:pPr marL="457200" lvl="0" indent="-361950" algn="l" rtl="0">
              <a:lnSpc>
                <a:spcPct val="150000"/>
              </a:lnSpc>
              <a:spcBef>
                <a:spcPts val="0"/>
              </a:spcBef>
              <a:spcAft>
                <a:spcPts val="0"/>
              </a:spcAft>
              <a:buSzPts val="2100"/>
              <a:buAutoNum type="arabicPeriod"/>
            </a:pPr>
            <a:r>
              <a:rPr lang="en-US" sz="2100" dirty="0"/>
              <a:t>Business Overview</a:t>
            </a:r>
            <a:endParaRPr sz="2100" dirty="0"/>
          </a:p>
          <a:p>
            <a:pPr marL="457200" lvl="0" indent="-361950" algn="l" rtl="0">
              <a:lnSpc>
                <a:spcPct val="150000"/>
              </a:lnSpc>
              <a:spcBef>
                <a:spcPts val="0"/>
              </a:spcBef>
              <a:spcAft>
                <a:spcPts val="0"/>
              </a:spcAft>
              <a:buSzPts val="2100"/>
              <a:buAutoNum type="arabicPeriod"/>
            </a:pPr>
            <a:r>
              <a:rPr lang="en-US" sz="2100" dirty="0"/>
              <a:t>Business Problem Analysis</a:t>
            </a:r>
            <a:endParaRPr sz="2100" dirty="0"/>
          </a:p>
          <a:p>
            <a:pPr marL="457200" lvl="0" indent="-361950" algn="l" rtl="0">
              <a:lnSpc>
                <a:spcPct val="150000"/>
              </a:lnSpc>
              <a:spcBef>
                <a:spcPts val="0"/>
              </a:spcBef>
              <a:spcAft>
                <a:spcPts val="0"/>
              </a:spcAft>
              <a:buSzPts val="2100"/>
              <a:buAutoNum type="arabicPeriod"/>
            </a:pPr>
            <a:r>
              <a:rPr lang="en-US" sz="2100" dirty="0"/>
              <a:t>Time Period</a:t>
            </a:r>
            <a:endParaRPr sz="2100" dirty="0"/>
          </a:p>
          <a:p>
            <a:pPr marL="457200" lvl="0" indent="-361950" algn="l" rtl="0">
              <a:lnSpc>
                <a:spcPct val="150000"/>
              </a:lnSpc>
              <a:spcBef>
                <a:spcPts val="0"/>
              </a:spcBef>
              <a:spcAft>
                <a:spcPts val="0"/>
              </a:spcAft>
              <a:buSzPts val="2100"/>
              <a:buAutoNum type="arabicPeriod"/>
            </a:pPr>
            <a:r>
              <a:rPr lang="en-US" sz="2100" dirty="0"/>
              <a:t>Customer Behavior (Save for Later &amp; Wishlist)</a:t>
            </a:r>
            <a:endParaRPr sz="2100" dirty="0"/>
          </a:p>
          <a:p>
            <a:pPr marL="457200" lvl="0" indent="-361950" algn="l" rtl="0">
              <a:lnSpc>
                <a:spcPct val="150000"/>
              </a:lnSpc>
              <a:spcBef>
                <a:spcPts val="0"/>
              </a:spcBef>
              <a:spcAft>
                <a:spcPts val="0"/>
              </a:spcAft>
              <a:buSzPts val="2100"/>
              <a:buAutoNum type="arabicPeriod"/>
            </a:pPr>
            <a:r>
              <a:rPr lang="en-US" sz="2100" dirty="0"/>
              <a:t>Insights</a:t>
            </a:r>
          </a:p>
          <a:p>
            <a:pPr lvl="0" indent="-361950">
              <a:lnSpc>
                <a:spcPct val="150000"/>
              </a:lnSpc>
              <a:spcBef>
                <a:spcPts val="0"/>
              </a:spcBef>
              <a:buSzPts val="2100"/>
              <a:buChar char="-"/>
            </a:pPr>
            <a:r>
              <a:rPr lang="en-US" sz="2100" dirty="0"/>
              <a:t>Customer Loyalty Segmentation (New, Return, &amp; Loyal)</a:t>
            </a:r>
          </a:p>
          <a:p>
            <a:pPr lvl="0" indent="-361950">
              <a:lnSpc>
                <a:spcPct val="150000"/>
              </a:lnSpc>
              <a:spcBef>
                <a:spcPts val="0"/>
              </a:spcBef>
              <a:buSzPts val="2100"/>
              <a:buChar char="-"/>
            </a:pPr>
            <a:r>
              <a:rPr lang="en-US" sz="2100" dirty="0"/>
              <a:t>Impact ($)</a:t>
            </a:r>
          </a:p>
          <a:p>
            <a:pPr marL="95250" indent="0">
              <a:lnSpc>
                <a:spcPct val="150000"/>
              </a:lnSpc>
              <a:spcBef>
                <a:spcPts val="0"/>
              </a:spcBef>
              <a:buSzPts val="2100"/>
              <a:buNone/>
            </a:pPr>
            <a:r>
              <a:rPr lang="en-US" sz="2100" dirty="0"/>
              <a:t>6.  Conclusion &amp;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f6ae34d690_0_10"/>
          <p:cNvSpPr txBox="1">
            <a:spLocks noGrp="1"/>
          </p:cNvSpPr>
          <p:nvPr>
            <p:ph type="title"/>
          </p:nvPr>
        </p:nvSpPr>
        <p:spPr>
          <a:xfrm>
            <a:off x="310815" y="3126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t>Business Overview</a:t>
            </a:r>
            <a:endParaRPr b="1"/>
          </a:p>
        </p:txBody>
      </p:sp>
      <p:sp>
        <p:nvSpPr>
          <p:cNvPr id="77" name="Google Shape;77;gf6ae34d690_0_10"/>
          <p:cNvSpPr txBox="1">
            <a:spLocks noGrp="1"/>
          </p:cNvSpPr>
          <p:nvPr>
            <p:ph type="body" idx="1"/>
          </p:nvPr>
        </p:nvSpPr>
        <p:spPr>
          <a:xfrm>
            <a:off x="335162" y="2450378"/>
            <a:ext cx="11518500" cy="4635900"/>
          </a:xfrm>
          <a:prstGeom prst="rect">
            <a:avLst/>
          </a:prstGeom>
          <a:noFill/>
        </p:spPr>
        <p:txBody>
          <a:bodyPr spcFirstLastPara="1" wrap="square" lIns="45700" tIns="45700" rIns="45700" bIns="45700" anchor="t" anchorCtr="0">
            <a:noAutofit/>
          </a:bodyPr>
          <a:lstStyle/>
          <a:p>
            <a:pPr marL="0" lvl="0" indent="0" algn="l" rtl="0">
              <a:spcBef>
                <a:spcPts val="1799"/>
              </a:spcBef>
              <a:spcAft>
                <a:spcPts val="0"/>
              </a:spcAft>
              <a:buNone/>
            </a:pPr>
            <a:r>
              <a:rPr lang="en-US" sz="2000" dirty="0"/>
              <a:t>The mission of</a:t>
            </a:r>
            <a:r>
              <a:rPr lang="en-US" sz="2000" b="1" dirty="0"/>
              <a:t> The Walt Disney Company</a:t>
            </a:r>
            <a:r>
              <a:rPr lang="en-US" sz="2000" dirty="0"/>
              <a:t> is to entertain, inform and inspire people around the globe through the power of unparalleled storytelling, reflecting the iconic brands, creative minds and innovative technologies that make ours the world’s premier entertainment company.</a:t>
            </a:r>
            <a:endParaRPr sz="2000" dirty="0"/>
          </a:p>
          <a:p>
            <a:pPr marL="0" lvl="0" indent="0" algn="l" rtl="0">
              <a:spcBef>
                <a:spcPts val="1799"/>
              </a:spcBef>
              <a:spcAft>
                <a:spcPts val="0"/>
              </a:spcAft>
              <a:buNone/>
            </a:pPr>
            <a:r>
              <a:rPr lang="en-US" sz="2000" b="1" dirty="0"/>
              <a:t>Consumer Insights, Measurement, &amp; Analytics</a:t>
            </a:r>
            <a:r>
              <a:rPr lang="en-US" sz="2000" dirty="0"/>
              <a:t> (CIMA) team is focused on inspiring consumer</a:t>
            </a:r>
            <a:br>
              <a:rPr lang="en-US" sz="2000" dirty="0"/>
            </a:br>
            <a:r>
              <a:rPr lang="en-US" sz="2000" dirty="0"/>
              <a:t>-centric, data-driven, high return decision making that leverages keen insights and relevant data at the core of every business decision. CIMA’s objective is to influence and inform marketing strategy development and enterprise-wide executive-level decision-making by measuring, analyzing, synthesizing, and interpreting a broad spectrum of data, including media effectiveness, sales results, theme park attendance, resort room nights, primary and secondary research findings, and other key business driver metrics.</a:t>
            </a:r>
            <a:endParaRPr sz="2000" dirty="0"/>
          </a:p>
        </p:txBody>
      </p:sp>
      <p:pic>
        <p:nvPicPr>
          <p:cNvPr id="78" name="Google Shape;78;gf6ae34d690_0_10"/>
          <p:cNvPicPr preferRelativeResize="0"/>
          <p:nvPr/>
        </p:nvPicPr>
        <p:blipFill rotWithShape="1">
          <a:blip r:embed="rId3">
            <a:alphaModFix/>
          </a:blip>
          <a:srcRect l="21491" t="24344" r="21667" b="20777"/>
          <a:stretch/>
        </p:blipFill>
        <p:spPr>
          <a:xfrm>
            <a:off x="4145649" y="333025"/>
            <a:ext cx="3897526" cy="226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f59440bc54_0_0"/>
          <p:cNvSpPr txBox="1">
            <a:spLocks noGrp="1"/>
          </p:cNvSpPr>
          <p:nvPr>
            <p:ph type="title"/>
          </p:nvPr>
        </p:nvSpPr>
        <p:spPr>
          <a:xfrm>
            <a:off x="310815" y="312662"/>
            <a:ext cx="11490900" cy="646200"/>
          </a:xfrm>
          <a:prstGeom prst="rect">
            <a:avLst/>
          </a:prstGeom>
          <a:noFill/>
          <a:ln>
            <a:noFill/>
          </a:ln>
        </p:spPr>
        <p:txBody>
          <a:bodyPr spcFirstLastPara="1" wrap="square" lIns="45700" tIns="45700" rIns="45700" bIns="45700" anchor="t" anchorCtr="0">
            <a:noAutofit/>
          </a:bodyPr>
          <a:lstStyle/>
          <a:p>
            <a:pPr marL="0" lvl="0" indent="0" algn="l" rtl="0">
              <a:lnSpc>
                <a:spcPct val="90000"/>
              </a:lnSpc>
              <a:spcBef>
                <a:spcPts val="0"/>
              </a:spcBef>
              <a:spcAft>
                <a:spcPts val="0"/>
              </a:spcAft>
              <a:buClr>
                <a:srgbClr val="FA0F00"/>
              </a:buClr>
              <a:buSzPts val="2799"/>
              <a:buFont typeface="Arial"/>
              <a:buNone/>
            </a:pPr>
            <a:r>
              <a:rPr lang="en-US" b="1"/>
              <a:t>Business Problem Analysis</a:t>
            </a:r>
            <a:endParaRPr b="1"/>
          </a:p>
        </p:txBody>
      </p:sp>
      <p:sp>
        <p:nvSpPr>
          <p:cNvPr id="84" name="Google Shape;84;gf59440bc54_0_0"/>
          <p:cNvSpPr txBox="1">
            <a:spLocks noGrp="1"/>
          </p:cNvSpPr>
          <p:nvPr>
            <p:ph type="body" idx="1"/>
          </p:nvPr>
        </p:nvSpPr>
        <p:spPr>
          <a:xfrm>
            <a:off x="335175" y="1206376"/>
            <a:ext cx="11518500" cy="40089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None/>
            </a:pPr>
            <a:r>
              <a:rPr lang="en-US" sz="2000" b="1" dirty="0"/>
              <a:t>Questions</a:t>
            </a:r>
            <a:endParaRPr sz="2000" b="1" dirty="0"/>
          </a:p>
          <a:p>
            <a:pPr marL="0" lvl="0" indent="0" algn="l" rtl="0">
              <a:lnSpc>
                <a:spcPct val="100000"/>
              </a:lnSpc>
              <a:spcBef>
                <a:spcPts val="0"/>
              </a:spcBef>
              <a:spcAft>
                <a:spcPts val="0"/>
              </a:spcAft>
              <a:buNone/>
            </a:pPr>
            <a:r>
              <a:rPr lang="en-US" sz="2000" dirty="0"/>
              <a:t>What behaviors are most indicative of subsequent purchases by customers and how can we encourage these behaviors? </a:t>
            </a:r>
            <a:endParaRPr sz="2000" dirty="0"/>
          </a:p>
          <a:p>
            <a:pPr marL="0" lvl="0" indent="0" algn="l" rtl="0">
              <a:spcBef>
                <a:spcPts val="0"/>
              </a:spcBef>
              <a:spcAft>
                <a:spcPts val="0"/>
              </a:spcAft>
              <a:buNone/>
            </a:pPr>
            <a:endParaRPr sz="2000" b="1" dirty="0"/>
          </a:p>
          <a:p>
            <a:pPr marL="0" lvl="0" indent="0" algn="l" rtl="0">
              <a:spcBef>
                <a:spcPts val="0"/>
              </a:spcBef>
              <a:spcAft>
                <a:spcPts val="0"/>
              </a:spcAft>
              <a:buClr>
                <a:schemeClr val="dk1"/>
              </a:buClr>
              <a:buSzPts val="1100"/>
              <a:buFont typeface="Arial"/>
              <a:buNone/>
            </a:pPr>
            <a:r>
              <a:rPr lang="en-US" sz="2000" b="1" dirty="0"/>
              <a:t>Objective</a:t>
            </a:r>
            <a:endParaRPr sz="2000" dirty="0"/>
          </a:p>
          <a:p>
            <a:pPr marL="0" lvl="0" indent="0" algn="l" rtl="0">
              <a:lnSpc>
                <a:spcPct val="100000"/>
              </a:lnSpc>
              <a:spcBef>
                <a:spcPts val="0"/>
              </a:spcBef>
              <a:spcAft>
                <a:spcPts val="0"/>
              </a:spcAft>
              <a:buNone/>
            </a:pPr>
            <a:r>
              <a:rPr lang="en-US" sz="2000" dirty="0"/>
              <a:t>Identify distinctive pre-purchase behavior exhibited by purchasers who complete multiple orders.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US" sz="2000" b="1" dirty="0"/>
              <a:t>Initial Assumptions</a:t>
            </a:r>
            <a:endParaRPr sz="2000" b="1" dirty="0"/>
          </a:p>
          <a:p>
            <a:pPr marL="0" lvl="0" indent="0" algn="l" rtl="0">
              <a:lnSpc>
                <a:spcPct val="100000"/>
              </a:lnSpc>
              <a:spcBef>
                <a:spcPts val="0"/>
              </a:spcBef>
              <a:spcAft>
                <a:spcPts val="0"/>
              </a:spcAft>
              <a:buNone/>
            </a:pPr>
            <a:r>
              <a:rPr lang="en-US" sz="2000" dirty="0"/>
              <a:t>Customer behavior metrics we expected to examine included page views, average time on site, entry page, flow, product views, cart interactions, and checkout progression.</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US" sz="2000" dirty="0"/>
              <a:t>*All analysis is from the Disney Web data suite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f59440bc54_0_55"/>
          <p:cNvSpPr txBox="1">
            <a:spLocks noGrp="1"/>
          </p:cNvSpPr>
          <p:nvPr>
            <p:ph type="title"/>
          </p:nvPr>
        </p:nvSpPr>
        <p:spPr>
          <a:xfrm>
            <a:off x="348965" y="3126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accent6"/>
                </a:solidFill>
              </a:rPr>
              <a:t>Time Periods - Q4 of 2019 &amp; 2020: Holiday Season</a:t>
            </a:r>
            <a:endParaRPr b="1">
              <a:solidFill>
                <a:schemeClr val="accent6"/>
              </a:solidFill>
            </a:endParaRPr>
          </a:p>
          <a:p>
            <a:pPr marL="0" lvl="0" indent="0" algn="l" rtl="0">
              <a:spcBef>
                <a:spcPts val="0"/>
              </a:spcBef>
              <a:spcAft>
                <a:spcPts val="0"/>
              </a:spcAft>
              <a:buNone/>
            </a:pPr>
            <a:endParaRPr b="1"/>
          </a:p>
        </p:txBody>
      </p:sp>
      <p:grpSp>
        <p:nvGrpSpPr>
          <p:cNvPr id="91" name="Google Shape;91;gf59440bc54_0_55"/>
          <p:cNvGrpSpPr/>
          <p:nvPr/>
        </p:nvGrpSpPr>
        <p:grpSpPr>
          <a:xfrm>
            <a:off x="153975" y="1198387"/>
            <a:ext cx="11884027" cy="3982825"/>
            <a:chOff x="152400" y="1576487"/>
            <a:chExt cx="11884027" cy="3982825"/>
          </a:xfrm>
        </p:grpSpPr>
        <p:pic>
          <p:nvPicPr>
            <p:cNvPr id="92" name="Google Shape;92;gf59440bc54_0_55"/>
            <p:cNvPicPr preferRelativeResize="0"/>
            <p:nvPr/>
          </p:nvPicPr>
          <p:blipFill>
            <a:blip r:embed="rId3">
              <a:alphaModFix/>
            </a:blip>
            <a:stretch>
              <a:fillRect/>
            </a:stretch>
          </p:blipFill>
          <p:spPr>
            <a:xfrm>
              <a:off x="152400" y="1576487"/>
              <a:ext cx="11884027" cy="3982825"/>
            </a:xfrm>
            <a:prstGeom prst="rect">
              <a:avLst/>
            </a:prstGeom>
            <a:noFill/>
            <a:ln>
              <a:noFill/>
            </a:ln>
          </p:spPr>
        </p:pic>
        <p:sp>
          <p:nvSpPr>
            <p:cNvPr id="93" name="Google Shape;93;gf59440bc54_0_55"/>
            <p:cNvSpPr/>
            <p:nvPr/>
          </p:nvSpPr>
          <p:spPr>
            <a:xfrm>
              <a:off x="2333800" y="2711900"/>
              <a:ext cx="1225500" cy="2151300"/>
            </a:xfrm>
            <a:prstGeom prst="rect">
              <a:avLst/>
            </a:prstGeom>
            <a:noFill/>
            <a:ln w="38100" cap="flat" cmpd="sng">
              <a:solidFill>
                <a:srgbClr val="FA0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f59440bc54_0_55"/>
            <p:cNvSpPr/>
            <p:nvPr/>
          </p:nvSpPr>
          <p:spPr>
            <a:xfrm>
              <a:off x="7245075" y="2711900"/>
              <a:ext cx="1225500" cy="2151300"/>
            </a:xfrm>
            <a:prstGeom prst="rect">
              <a:avLst/>
            </a:prstGeom>
            <a:noFill/>
            <a:ln w="38100" cap="flat" cmpd="sng">
              <a:solidFill>
                <a:srgbClr val="FA0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f59269cfbf_0_7"/>
          <p:cNvSpPr txBox="1">
            <a:spLocks noGrp="1"/>
          </p:cNvSpPr>
          <p:nvPr>
            <p:ph type="title"/>
          </p:nvPr>
        </p:nvSpPr>
        <p:spPr>
          <a:xfrm>
            <a:off x="310815" y="3126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accent6"/>
                </a:solidFill>
              </a:rPr>
              <a:t>Site Visitor Feature Utilization</a:t>
            </a:r>
            <a:endParaRPr b="1">
              <a:solidFill>
                <a:schemeClr val="accent6"/>
              </a:solidFill>
            </a:endParaRPr>
          </a:p>
          <a:p>
            <a:pPr marL="0" lvl="0" indent="0" algn="l" rtl="0">
              <a:spcBef>
                <a:spcPts val="0"/>
              </a:spcBef>
              <a:spcAft>
                <a:spcPts val="0"/>
              </a:spcAft>
              <a:buNone/>
            </a:pPr>
            <a:endParaRPr/>
          </a:p>
        </p:txBody>
      </p:sp>
      <p:grpSp>
        <p:nvGrpSpPr>
          <p:cNvPr id="101" name="Google Shape;101;gf59269cfbf_0_7"/>
          <p:cNvGrpSpPr/>
          <p:nvPr/>
        </p:nvGrpSpPr>
        <p:grpSpPr>
          <a:xfrm>
            <a:off x="1780320" y="1172502"/>
            <a:ext cx="8641225" cy="4055648"/>
            <a:chOff x="1780320" y="1172502"/>
            <a:chExt cx="8641225" cy="4055648"/>
          </a:xfrm>
        </p:grpSpPr>
        <p:sp>
          <p:nvSpPr>
            <p:cNvPr id="102" name="Google Shape;102;gf59269cfbf_0_7"/>
            <p:cNvSpPr/>
            <p:nvPr/>
          </p:nvSpPr>
          <p:spPr>
            <a:xfrm>
              <a:off x="1780320" y="1693250"/>
              <a:ext cx="3576000" cy="3534900"/>
            </a:xfrm>
            <a:prstGeom prst="heart">
              <a:avLst/>
            </a:prstGeom>
            <a:solidFill>
              <a:srgbClr val="FA0F00"/>
            </a:solidFill>
            <a:ln w="38100" cap="flat" cmpd="sng">
              <a:solidFill>
                <a:srgbClr val="FA0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solidFill>
                    <a:schemeClr val="lt1"/>
                  </a:solidFill>
                </a:rPr>
                <a:t>Save For Later</a:t>
              </a:r>
              <a:endParaRPr sz="2500">
                <a:solidFill>
                  <a:schemeClr val="lt1"/>
                </a:solidFill>
              </a:endParaRPr>
            </a:p>
          </p:txBody>
        </p:sp>
        <p:sp>
          <p:nvSpPr>
            <p:cNvPr id="103" name="Google Shape;103;gf59269cfbf_0_7"/>
            <p:cNvSpPr/>
            <p:nvPr/>
          </p:nvSpPr>
          <p:spPr>
            <a:xfrm>
              <a:off x="6249445" y="1172502"/>
              <a:ext cx="4172100" cy="3833100"/>
            </a:xfrm>
            <a:prstGeom prst="star5">
              <a:avLst>
                <a:gd name="adj" fmla="val 19098"/>
                <a:gd name="hf" fmla="val 105146"/>
                <a:gd name="vf" fmla="val 110557"/>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solidFill>
                    <a:schemeClr val="lt1"/>
                  </a:solidFill>
                </a:rPr>
                <a:t>Wishlist</a:t>
              </a:r>
              <a:endParaRPr sz="2500">
                <a:solidFill>
                  <a:schemeClr val="lt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f6094d80bb_0_6"/>
          <p:cNvSpPr txBox="1">
            <a:spLocks noGrp="1"/>
          </p:cNvSpPr>
          <p:nvPr>
            <p:ph type="title"/>
          </p:nvPr>
        </p:nvSpPr>
        <p:spPr>
          <a:xfrm>
            <a:off x="310815" y="312662"/>
            <a:ext cx="11490900" cy="646200"/>
          </a:xfrm>
          <a:prstGeom prst="rect">
            <a:avLst/>
          </a:prstGeom>
        </p:spPr>
        <p:txBody>
          <a:bodyPr spcFirstLastPara="1" wrap="square" lIns="45700" tIns="45700" rIns="45700" bIns="45700" anchor="t" anchorCtr="0">
            <a:noAutofit/>
          </a:bodyPr>
          <a:lstStyle/>
          <a:p>
            <a:pPr marL="0" lvl="0" indent="0" algn="l" rtl="0">
              <a:lnSpc>
                <a:spcPct val="150000"/>
              </a:lnSpc>
              <a:spcBef>
                <a:spcPts val="0"/>
              </a:spcBef>
              <a:spcAft>
                <a:spcPts val="0"/>
              </a:spcAft>
              <a:buNone/>
            </a:pPr>
            <a:r>
              <a:rPr lang="en-US" b="1"/>
              <a:t>Q4 2020 Customer Loyalty Segmentation</a:t>
            </a:r>
            <a:endParaRPr b="1"/>
          </a:p>
        </p:txBody>
      </p:sp>
      <p:pic>
        <p:nvPicPr>
          <p:cNvPr id="110" name="Google Shape;110;gf6094d80bb_0_6"/>
          <p:cNvPicPr preferRelativeResize="0"/>
          <p:nvPr/>
        </p:nvPicPr>
        <p:blipFill>
          <a:blip r:embed="rId3">
            <a:alphaModFix/>
          </a:blip>
          <a:stretch>
            <a:fillRect/>
          </a:stretch>
        </p:blipFill>
        <p:spPr>
          <a:xfrm>
            <a:off x="6170625" y="1465111"/>
            <a:ext cx="5421774" cy="4036625"/>
          </a:xfrm>
          <a:prstGeom prst="rect">
            <a:avLst/>
          </a:prstGeom>
          <a:noFill/>
          <a:ln>
            <a:noFill/>
          </a:ln>
        </p:spPr>
      </p:pic>
      <p:sp>
        <p:nvSpPr>
          <p:cNvPr id="111" name="Google Shape;111;gf6094d80bb_0_6"/>
          <p:cNvSpPr txBox="1">
            <a:spLocks noGrp="1"/>
          </p:cNvSpPr>
          <p:nvPr>
            <p:ph type="body" idx="1"/>
          </p:nvPr>
        </p:nvSpPr>
        <p:spPr>
          <a:xfrm>
            <a:off x="367175" y="1698875"/>
            <a:ext cx="5421900" cy="3760800"/>
          </a:xfrm>
          <a:prstGeom prst="rect">
            <a:avLst/>
          </a:prstGeom>
        </p:spPr>
        <p:txBody>
          <a:bodyPr spcFirstLastPara="1" wrap="square" lIns="45700" tIns="45700" rIns="45700" bIns="45700" anchor="t" anchorCtr="0">
            <a:noAutofit/>
          </a:bodyPr>
          <a:lstStyle/>
          <a:p>
            <a:pPr marL="0" lvl="0" indent="0" algn="l" rtl="0">
              <a:lnSpc>
                <a:spcPct val="115000"/>
              </a:lnSpc>
              <a:spcBef>
                <a:spcPts val="0"/>
              </a:spcBef>
              <a:spcAft>
                <a:spcPts val="0"/>
              </a:spcAft>
              <a:buNone/>
            </a:pPr>
            <a:r>
              <a:rPr lang="en-US" sz="2000">
                <a:solidFill>
                  <a:srgbClr val="4A4A4A"/>
                </a:solidFill>
                <a:highlight>
                  <a:schemeClr val="lt1"/>
                </a:highlight>
              </a:rPr>
              <a:t>At the time of the hit,</a:t>
            </a:r>
            <a:endParaRPr sz="2000" b="1">
              <a:solidFill>
                <a:srgbClr val="363636"/>
              </a:solidFill>
              <a:highlight>
                <a:srgbClr val="FFFFFF"/>
              </a:highlight>
            </a:endParaRPr>
          </a:p>
          <a:p>
            <a:pPr marL="457200" lvl="0" indent="-355600" algn="l" rtl="0">
              <a:lnSpc>
                <a:spcPct val="115000"/>
              </a:lnSpc>
              <a:spcBef>
                <a:spcPts val="2400"/>
              </a:spcBef>
              <a:spcAft>
                <a:spcPts val="0"/>
              </a:spcAft>
              <a:buClr>
                <a:srgbClr val="4A4A4A"/>
              </a:buClr>
              <a:buSzPts val="2000"/>
              <a:buChar char="•"/>
            </a:pPr>
            <a:r>
              <a:rPr lang="en-US" sz="2000" b="1">
                <a:solidFill>
                  <a:srgbClr val="363636"/>
                </a:solidFill>
                <a:highlight>
                  <a:srgbClr val="FFFFFF"/>
                </a:highlight>
              </a:rPr>
              <a:t>New customers</a:t>
            </a:r>
            <a:r>
              <a:rPr lang="en-US" sz="2000">
                <a:solidFill>
                  <a:srgbClr val="4A4A4A"/>
                </a:solidFill>
                <a:highlight>
                  <a:srgbClr val="FFFFFF"/>
                </a:highlight>
              </a:rPr>
              <a:t>: The visitor made a single purchase before.</a:t>
            </a:r>
            <a:endParaRPr sz="2000">
              <a:solidFill>
                <a:srgbClr val="4A4A4A"/>
              </a:solidFill>
              <a:highlight>
                <a:srgbClr val="FFFFFF"/>
              </a:highlight>
            </a:endParaRPr>
          </a:p>
          <a:p>
            <a:pPr marL="457200" lvl="0" indent="-355600" algn="l" rtl="0">
              <a:lnSpc>
                <a:spcPct val="115000"/>
              </a:lnSpc>
              <a:spcBef>
                <a:spcPts val="0"/>
              </a:spcBef>
              <a:spcAft>
                <a:spcPts val="0"/>
              </a:spcAft>
              <a:buClr>
                <a:srgbClr val="4A4A4A"/>
              </a:buClr>
              <a:buSzPts val="2000"/>
              <a:buChar char="•"/>
            </a:pPr>
            <a:r>
              <a:rPr lang="en-US" sz="2000" b="1">
                <a:solidFill>
                  <a:srgbClr val="363636"/>
                </a:solidFill>
                <a:highlight>
                  <a:srgbClr val="FFFFFF"/>
                </a:highlight>
              </a:rPr>
              <a:t>Return customers</a:t>
            </a:r>
            <a:r>
              <a:rPr lang="en-US" sz="2000">
                <a:solidFill>
                  <a:srgbClr val="4A4A4A"/>
                </a:solidFill>
                <a:highlight>
                  <a:srgbClr val="FFFFFF"/>
                </a:highlight>
              </a:rPr>
              <a:t>: The visitor made two purchases before.</a:t>
            </a:r>
            <a:endParaRPr sz="2000">
              <a:solidFill>
                <a:srgbClr val="4A4A4A"/>
              </a:solidFill>
              <a:highlight>
                <a:srgbClr val="FFFFFF"/>
              </a:highlight>
            </a:endParaRPr>
          </a:p>
          <a:p>
            <a:pPr marL="457200" lvl="0" indent="-355600" algn="l" rtl="0">
              <a:lnSpc>
                <a:spcPct val="115000"/>
              </a:lnSpc>
              <a:spcBef>
                <a:spcPts val="0"/>
              </a:spcBef>
              <a:spcAft>
                <a:spcPts val="0"/>
              </a:spcAft>
              <a:buClr>
                <a:srgbClr val="4A4A4A"/>
              </a:buClr>
              <a:buSzPts val="2000"/>
              <a:buChar char="•"/>
            </a:pPr>
            <a:r>
              <a:rPr lang="en-US" sz="2000" b="1">
                <a:solidFill>
                  <a:srgbClr val="363636"/>
                </a:solidFill>
                <a:highlight>
                  <a:srgbClr val="FFFFFF"/>
                </a:highlight>
              </a:rPr>
              <a:t>Loyal customers</a:t>
            </a:r>
            <a:r>
              <a:rPr lang="en-US" sz="2000">
                <a:solidFill>
                  <a:srgbClr val="4A4A4A"/>
                </a:solidFill>
                <a:highlight>
                  <a:srgbClr val="FFFFFF"/>
                </a:highlight>
              </a:rPr>
              <a:t>: The visitor made three or more purchases before.</a:t>
            </a:r>
            <a:endParaRPr sz="2999"/>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f59269cfbf_0_71"/>
          <p:cNvSpPr txBox="1">
            <a:spLocks noGrp="1"/>
          </p:cNvSpPr>
          <p:nvPr>
            <p:ph type="title"/>
          </p:nvPr>
        </p:nvSpPr>
        <p:spPr>
          <a:xfrm>
            <a:off x="310815" y="1602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solidFill>
                  <a:schemeClr val="accent6"/>
                </a:solidFill>
              </a:rPr>
              <a:t>Save for Later - Customer Loyalty </a:t>
            </a:r>
            <a:endParaRPr b="1">
              <a:solidFill>
                <a:schemeClr val="accent6"/>
              </a:solidFill>
            </a:endParaRPr>
          </a:p>
          <a:p>
            <a:pPr marL="0" lvl="0" indent="0" algn="l" rtl="0">
              <a:spcBef>
                <a:spcPts val="0"/>
              </a:spcBef>
              <a:spcAft>
                <a:spcPts val="0"/>
              </a:spcAft>
              <a:buNone/>
            </a:pPr>
            <a:endParaRPr/>
          </a:p>
        </p:txBody>
      </p:sp>
      <p:pic>
        <p:nvPicPr>
          <p:cNvPr id="118" name="Google Shape;118;gf59269cfbf_0_71"/>
          <p:cNvPicPr preferRelativeResize="0"/>
          <p:nvPr/>
        </p:nvPicPr>
        <p:blipFill>
          <a:blip r:embed="rId3">
            <a:alphaModFix/>
          </a:blip>
          <a:stretch>
            <a:fillRect/>
          </a:stretch>
        </p:blipFill>
        <p:spPr>
          <a:xfrm>
            <a:off x="2479475" y="730253"/>
            <a:ext cx="8871148" cy="2659625"/>
          </a:xfrm>
          <a:prstGeom prst="rect">
            <a:avLst/>
          </a:prstGeom>
          <a:noFill/>
          <a:ln>
            <a:noFill/>
          </a:ln>
        </p:spPr>
      </p:pic>
      <p:pic>
        <p:nvPicPr>
          <p:cNvPr id="119" name="Google Shape;119;gf59269cfbf_0_71"/>
          <p:cNvPicPr preferRelativeResize="0"/>
          <p:nvPr/>
        </p:nvPicPr>
        <p:blipFill>
          <a:blip r:embed="rId4">
            <a:alphaModFix/>
          </a:blip>
          <a:stretch>
            <a:fillRect/>
          </a:stretch>
        </p:blipFill>
        <p:spPr>
          <a:xfrm>
            <a:off x="2479475" y="3458700"/>
            <a:ext cx="8636450" cy="2964897"/>
          </a:xfrm>
          <a:prstGeom prst="rect">
            <a:avLst/>
          </a:prstGeom>
          <a:noFill/>
          <a:ln>
            <a:noFill/>
          </a:ln>
        </p:spPr>
      </p:pic>
      <p:sp>
        <p:nvSpPr>
          <p:cNvPr id="120" name="Google Shape;120;gf59269cfbf_0_71"/>
          <p:cNvSpPr txBox="1">
            <a:spLocks noGrp="1"/>
          </p:cNvSpPr>
          <p:nvPr>
            <p:ph type="title"/>
          </p:nvPr>
        </p:nvSpPr>
        <p:spPr>
          <a:xfrm>
            <a:off x="712973" y="3572150"/>
            <a:ext cx="16842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solidFill>
                  <a:schemeClr val="accent6"/>
                </a:solidFill>
              </a:rPr>
              <a:t>Q4 2020</a:t>
            </a:r>
            <a:endParaRPr/>
          </a:p>
        </p:txBody>
      </p:sp>
      <p:sp>
        <p:nvSpPr>
          <p:cNvPr id="121" name="Google Shape;121;gf59269cfbf_0_71"/>
          <p:cNvSpPr txBox="1">
            <a:spLocks noGrp="1"/>
          </p:cNvSpPr>
          <p:nvPr>
            <p:ph type="title"/>
          </p:nvPr>
        </p:nvSpPr>
        <p:spPr>
          <a:xfrm>
            <a:off x="712973" y="806450"/>
            <a:ext cx="16842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solidFill>
                  <a:schemeClr val="accent6"/>
                </a:solidFill>
              </a:rPr>
              <a:t>Q4 2019</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59440bc54_0_66"/>
          <p:cNvSpPr txBox="1">
            <a:spLocks noGrp="1"/>
          </p:cNvSpPr>
          <p:nvPr>
            <p:ph type="title"/>
          </p:nvPr>
        </p:nvSpPr>
        <p:spPr>
          <a:xfrm>
            <a:off x="310815" y="312662"/>
            <a:ext cx="11490900" cy="6462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b="1">
                <a:solidFill>
                  <a:schemeClr val="accent6"/>
                </a:solidFill>
              </a:rPr>
              <a:t>New in Q4 2020 Wishlist - Customer Loyalty </a:t>
            </a:r>
            <a:endParaRPr b="1">
              <a:solidFill>
                <a:schemeClr val="accent6"/>
              </a:solidFill>
            </a:endParaRPr>
          </a:p>
          <a:p>
            <a:pPr marL="0" lvl="0" indent="0" algn="l" rtl="0">
              <a:spcBef>
                <a:spcPts val="0"/>
              </a:spcBef>
              <a:spcAft>
                <a:spcPts val="0"/>
              </a:spcAft>
              <a:buNone/>
            </a:pPr>
            <a:endParaRPr/>
          </a:p>
        </p:txBody>
      </p:sp>
      <p:pic>
        <p:nvPicPr>
          <p:cNvPr id="128" name="Google Shape;128;gf59440bc54_0_66"/>
          <p:cNvPicPr preferRelativeResize="0"/>
          <p:nvPr/>
        </p:nvPicPr>
        <p:blipFill>
          <a:blip r:embed="rId3">
            <a:alphaModFix/>
          </a:blip>
          <a:stretch>
            <a:fillRect/>
          </a:stretch>
        </p:blipFill>
        <p:spPr>
          <a:xfrm>
            <a:off x="1790788" y="777875"/>
            <a:ext cx="8607248" cy="2963775"/>
          </a:xfrm>
          <a:prstGeom prst="rect">
            <a:avLst/>
          </a:prstGeom>
          <a:noFill/>
          <a:ln>
            <a:noFill/>
          </a:ln>
        </p:spPr>
      </p:pic>
      <p:pic>
        <p:nvPicPr>
          <p:cNvPr id="129" name="Google Shape;129;gf59440bc54_0_66"/>
          <p:cNvPicPr preferRelativeResize="0"/>
          <p:nvPr/>
        </p:nvPicPr>
        <p:blipFill>
          <a:blip r:embed="rId4">
            <a:alphaModFix/>
          </a:blip>
          <a:stretch>
            <a:fillRect/>
          </a:stretch>
        </p:blipFill>
        <p:spPr>
          <a:xfrm>
            <a:off x="2514212" y="3840675"/>
            <a:ext cx="7206725" cy="2654301"/>
          </a:xfrm>
          <a:prstGeom prst="rect">
            <a:avLst/>
          </a:prstGeom>
          <a:noFill/>
          <a:ln>
            <a:noFill/>
          </a:ln>
        </p:spPr>
      </p:pic>
    </p:spTree>
  </p:cSld>
  <p:clrMapOvr>
    <a:masterClrMapping/>
  </p:clrMapOvr>
</p:sld>
</file>

<file path=ppt/theme/theme1.xml><?xml version="1.0" encoding="utf-8"?>
<a:theme xmlns:a="http://schemas.openxmlformats.org/drawingml/2006/main" name="Adobe Corporate Master 2020">
  <a:themeElements>
    <a:clrScheme name="Adobe Template 2020 v03">
      <a:dk1>
        <a:srgbClr val="000000"/>
      </a:dk1>
      <a:lt1>
        <a:srgbClr val="FFFFFF"/>
      </a:lt1>
      <a:dk2>
        <a:srgbClr val="2C2C2C"/>
      </a:dk2>
      <a:lt2>
        <a:srgbClr val="B3B3B3"/>
      </a:lt2>
      <a:accent1>
        <a:srgbClr val="49DE51"/>
      </a:accent1>
      <a:accent2>
        <a:srgbClr val="308FFF"/>
      </a:accent2>
      <a:accent3>
        <a:srgbClr val="FF51F5"/>
      </a:accent3>
      <a:accent4>
        <a:srgbClr val="FF9900"/>
      </a:accent4>
      <a:accent5>
        <a:srgbClr val="FFD11F"/>
      </a:accent5>
      <a:accent6>
        <a:srgbClr val="FA0F00"/>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Macintosh PowerPoint</Application>
  <PresentationFormat>Custom</PresentationFormat>
  <Paragraphs>91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Adobe Corporate Master 2020</vt:lpstr>
      <vt:lpstr>Adobe Analytics Challenge 2021</vt:lpstr>
      <vt:lpstr>Content</vt:lpstr>
      <vt:lpstr>Business Overview</vt:lpstr>
      <vt:lpstr>Business Problem Analysis</vt:lpstr>
      <vt:lpstr>Time Periods - Q4 of 2019 &amp; 2020: Holiday Season </vt:lpstr>
      <vt:lpstr>Site Visitor Feature Utilization </vt:lpstr>
      <vt:lpstr>Q4 2020 Customer Loyalty Segmentation</vt:lpstr>
      <vt:lpstr>Save for Later - Customer Loyalty  </vt:lpstr>
      <vt:lpstr>New in Q4 2020 Wishlist - Customer Loyalty  </vt:lpstr>
      <vt:lpstr>In Q4 2019...</vt:lpstr>
      <vt:lpstr>PowerPoint Presentation</vt:lpstr>
      <vt:lpstr>Conclusion</vt:lpstr>
      <vt:lpstr>Primary Recommendation</vt:lpstr>
      <vt:lpstr>Additional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Analytics Challenge 2021</dc:title>
  <dc:creator>Amber Thornton</dc:creator>
  <cp:lastModifiedBy>HOJIN.LEE@baruchmail.cuny.edu</cp:lastModifiedBy>
  <cp:revision>2</cp:revision>
  <dcterms:created xsi:type="dcterms:W3CDTF">2020-08-10T16:44:41Z</dcterms:created>
  <dcterms:modified xsi:type="dcterms:W3CDTF">2021-10-12T21:49:34Z</dcterms:modified>
</cp:coreProperties>
</file>