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3.xml" ContentType="application/vnd.openxmlformats-officedocument.themeOverr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0"/>
  </p:notesMasterIdLst>
  <p:sldIdLst>
    <p:sldId id="292" r:id="rId5"/>
    <p:sldId id="310" r:id="rId6"/>
    <p:sldId id="309" r:id="rId7"/>
    <p:sldId id="312" r:id="rId8"/>
    <p:sldId id="319" r:id="rId9"/>
    <p:sldId id="327" r:id="rId10"/>
    <p:sldId id="317" r:id="rId11"/>
    <p:sldId id="321" r:id="rId12"/>
    <p:sldId id="323" r:id="rId13"/>
    <p:sldId id="318" r:id="rId14"/>
    <p:sldId id="313" r:id="rId15"/>
    <p:sldId id="314" r:id="rId16"/>
    <p:sldId id="324" r:id="rId17"/>
    <p:sldId id="315" r:id="rId18"/>
    <p:sldId id="32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ul" initials="P" lastIdx="1" clrIdx="0">
    <p:extLst>
      <p:ext uri="{19B8F6BF-5375-455C-9EA6-DF929625EA0E}">
        <p15:presenceInfo xmlns:p15="http://schemas.microsoft.com/office/powerpoint/2012/main" userId="S::phoover@youthinc-usa.org::beacfc8f-113b-4599-88ca-930e1884950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9888D"/>
    <a:srgbClr val="8E87F7"/>
    <a:srgbClr val="5E5E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365" autoAdjust="0"/>
  </p:normalViewPr>
  <p:slideViewPr>
    <p:cSldViewPr snapToGrid="0">
      <p:cViewPr>
        <p:scale>
          <a:sx n="75" d="100"/>
          <a:sy n="75" d="100"/>
        </p:scale>
        <p:origin x="545" y="4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hoover\Downloads\final_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gnyteDrive\youthinc\Private\phoover\Hackathon\Model_Lag.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gnyteDrive\youthinc\Private\phoover\Hackathon\Model_Lag.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2"/>
          <c:order val="2"/>
          <c:tx>
            <c:strRef>
              <c:f>Sheet1!$D$1</c:f>
              <c:strCache>
                <c:ptCount val="1"/>
                <c:pt idx="0">
                  <c:v>OCTANTIS TOTAL SPEND-DIRECT</c:v>
                </c:pt>
              </c:strCache>
            </c:strRef>
          </c:tx>
          <c:spPr>
            <a:solidFill>
              <a:schemeClr val="bg1"/>
            </a:solidFill>
            <a:ln w="15875" cap="flat" cmpd="sng" algn="ctr">
              <a:solidFill>
                <a:srgbClr val="00B050"/>
              </a:solidFill>
              <a:bevel/>
            </a:ln>
            <a:effectLst>
              <a:outerShdw blurRad="40000" dist="20000" dir="5400000" rotWithShape="0">
                <a:srgbClr val="000000">
                  <a:alpha val="38000"/>
                </a:srgbClr>
              </a:outerShdw>
            </a:effectLst>
          </c:spPr>
          <c:invertIfNegative val="0"/>
          <c:cat>
            <c:numRef>
              <c:f>Sheet1!$A$2:$A$105</c:f>
              <c:numCache>
                <c:formatCode>m/d/yyyy</c:formatCode>
                <c:ptCount val="104"/>
                <c:pt idx="0">
                  <c:v>43101</c:v>
                </c:pt>
                <c:pt idx="1">
                  <c:v>43108</c:v>
                </c:pt>
                <c:pt idx="2">
                  <c:v>43115</c:v>
                </c:pt>
                <c:pt idx="3">
                  <c:v>43122</c:v>
                </c:pt>
                <c:pt idx="4">
                  <c:v>43129</c:v>
                </c:pt>
                <c:pt idx="5">
                  <c:v>43136</c:v>
                </c:pt>
                <c:pt idx="6">
                  <c:v>43143</c:v>
                </c:pt>
                <c:pt idx="7">
                  <c:v>43150</c:v>
                </c:pt>
                <c:pt idx="8">
                  <c:v>43157</c:v>
                </c:pt>
                <c:pt idx="9">
                  <c:v>43164</c:v>
                </c:pt>
                <c:pt idx="10">
                  <c:v>43171</c:v>
                </c:pt>
                <c:pt idx="11">
                  <c:v>43178</c:v>
                </c:pt>
                <c:pt idx="12">
                  <c:v>43185</c:v>
                </c:pt>
                <c:pt idx="13">
                  <c:v>43192</c:v>
                </c:pt>
                <c:pt idx="14">
                  <c:v>43199</c:v>
                </c:pt>
                <c:pt idx="15">
                  <c:v>43206</c:v>
                </c:pt>
                <c:pt idx="16">
                  <c:v>43213</c:v>
                </c:pt>
                <c:pt idx="17">
                  <c:v>43220</c:v>
                </c:pt>
                <c:pt idx="18">
                  <c:v>43227</c:v>
                </c:pt>
                <c:pt idx="19">
                  <c:v>43234</c:v>
                </c:pt>
                <c:pt idx="20">
                  <c:v>43241</c:v>
                </c:pt>
                <c:pt idx="21">
                  <c:v>43248</c:v>
                </c:pt>
                <c:pt idx="22">
                  <c:v>43255</c:v>
                </c:pt>
                <c:pt idx="23">
                  <c:v>43262</c:v>
                </c:pt>
                <c:pt idx="24">
                  <c:v>43269</c:v>
                </c:pt>
                <c:pt idx="25">
                  <c:v>43276</c:v>
                </c:pt>
                <c:pt idx="26">
                  <c:v>43283</c:v>
                </c:pt>
                <c:pt idx="27">
                  <c:v>43290</c:v>
                </c:pt>
                <c:pt idx="28">
                  <c:v>43297</c:v>
                </c:pt>
                <c:pt idx="29">
                  <c:v>43304</c:v>
                </c:pt>
                <c:pt idx="30">
                  <c:v>43311</c:v>
                </c:pt>
                <c:pt idx="31">
                  <c:v>43318</c:v>
                </c:pt>
                <c:pt idx="32">
                  <c:v>43325</c:v>
                </c:pt>
                <c:pt idx="33">
                  <c:v>43332</c:v>
                </c:pt>
                <c:pt idx="34">
                  <c:v>43339</c:v>
                </c:pt>
                <c:pt idx="35">
                  <c:v>43346</c:v>
                </c:pt>
                <c:pt idx="36">
                  <c:v>43353</c:v>
                </c:pt>
                <c:pt idx="37">
                  <c:v>43360</c:v>
                </c:pt>
                <c:pt idx="38">
                  <c:v>43367</c:v>
                </c:pt>
                <c:pt idx="39">
                  <c:v>43374</c:v>
                </c:pt>
                <c:pt idx="40">
                  <c:v>43381</c:v>
                </c:pt>
                <c:pt idx="41">
                  <c:v>43388</c:v>
                </c:pt>
                <c:pt idx="42">
                  <c:v>43395</c:v>
                </c:pt>
                <c:pt idx="43">
                  <c:v>43402</c:v>
                </c:pt>
                <c:pt idx="44">
                  <c:v>43409</c:v>
                </c:pt>
                <c:pt idx="45">
                  <c:v>43416</c:v>
                </c:pt>
                <c:pt idx="46">
                  <c:v>43423</c:v>
                </c:pt>
                <c:pt idx="47">
                  <c:v>43430</c:v>
                </c:pt>
                <c:pt idx="48">
                  <c:v>43437</c:v>
                </c:pt>
                <c:pt idx="49">
                  <c:v>43444</c:v>
                </c:pt>
                <c:pt idx="50">
                  <c:v>43451</c:v>
                </c:pt>
                <c:pt idx="51">
                  <c:v>43458</c:v>
                </c:pt>
                <c:pt idx="52">
                  <c:v>43465</c:v>
                </c:pt>
                <c:pt idx="53">
                  <c:v>43472</c:v>
                </c:pt>
                <c:pt idx="54">
                  <c:v>43479</c:v>
                </c:pt>
                <c:pt idx="55">
                  <c:v>43486</c:v>
                </c:pt>
                <c:pt idx="56">
                  <c:v>43493</c:v>
                </c:pt>
                <c:pt idx="57">
                  <c:v>43500</c:v>
                </c:pt>
                <c:pt idx="58">
                  <c:v>43507</c:v>
                </c:pt>
                <c:pt idx="59">
                  <c:v>43514</c:v>
                </c:pt>
                <c:pt idx="60">
                  <c:v>43521</c:v>
                </c:pt>
                <c:pt idx="61">
                  <c:v>43528</c:v>
                </c:pt>
                <c:pt idx="62">
                  <c:v>43535</c:v>
                </c:pt>
                <c:pt idx="63">
                  <c:v>43542</c:v>
                </c:pt>
                <c:pt idx="64">
                  <c:v>43549</c:v>
                </c:pt>
                <c:pt idx="65">
                  <c:v>43556</c:v>
                </c:pt>
                <c:pt idx="66">
                  <c:v>43563</c:v>
                </c:pt>
                <c:pt idx="67">
                  <c:v>43570</c:v>
                </c:pt>
                <c:pt idx="68">
                  <c:v>43577</c:v>
                </c:pt>
                <c:pt idx="69">
                  <c:v>43584</c:v>
                </c:pt>
                <c:pt idx="70">
                  <c:v>43591</c:v>
                </c:pt>
                <c:pt idx="71">
                  <c:v>43598</c:v>
                </c:pt>
                <c:pt idx="72">
                  <c:v>43605</c:v>
                </c:pt>
                <c:pt idx="73">
                  <c:v>43612</c:v>
                </c:pt>
                <c:pt idx="74">
                  <c:v>43619</c:v>
                </c:pt>
                <c:pt idx="75">
                  <c:v>43626</c:v>
                </c:pt>
                <c:pt idx="76">
                  <c:v>43633</c:v>
                </c:pt>
                <c:pt idx="77">
                  <c:v>43640</c:v>
                </c:pt>
                <c:pt idx="78">
                  <c:v>43647</c:v>
                </c:pt>
                <c:pt idx="79">
                  <c:v>43654</c:v>
                </c:pt>
                <c:pt idx="80">
                  <c:v>43661</c:v>
                </c:pt>
                <c:pt idx="81">
                  <c:v>43668</c:v>
                </c:pt>
                <c:pt idx="82">
                  <c:v>43675</c:v>
                </c:pt>
                <c:pt idx="83">
                  <c:v>43682</c:v>
                </c:pt>
                <c:pt idx="84">
                  <c:v>43689</c:v>
                </c:pt>
                <c:pt idx="85">
                  <c:v>43696</c:v>
                </c:pt>
                <c:pt idx="86">
                  <c:v>43703</c:v>
                </c:pt>
                <c:pt idx="87">
                  <c:v>43710</c:v>
                </c:pt>
                <c:pt idx="88">
                  <c:v>43717</c:v>
                </c:pt>
                <c:pt idx="89">
                  <c:v>43724</c:v>
                </c:pt>
                <c:pt idx="90">
                  <c:v>43731</c:v>
                </c:pt>
                <c:pt idx="91">
                  <c:v>43738</c:v>
                </c:pt>
                <c:pt idx="92">
                  <c:v>43745</c:v>
                </c:pt>
                <c:pt idx="93">
                  <c:v>43752</c:v>
                </c:pt>
                <c:pt idx="94">
                  <c:v>43759</c:v>
                </c:pt>
                <c:pt idx="95">
                  <c:v>43766</c:v>
                </c:pt>
                <c:pt idx="96">
                  <c:v>43773</c:v>
                </c:pt>
                <c:pt idx="97">
                  <c:v>43780</c:v>
                </c:pt>
                <c:pt idx="98">
                  <c:v>43787</c:v>
                </c:pt>
                <c:pt idx="99">
                  <c:v>43794</c:v>
                </c:pt>
                <c:pt idx="100">
                  <c:v>43801</c:v>
                </c:pt>
                <c:pt idx="101">
                  <c:v>43808</c:v>
                </c:pt>
                <c:pt idx="102">
                  <c:v>43815</c:v>
                </c:pt>
                <c:pt idx="103">
                  <c:v>43822</c:v>
                </c:pt>
              </c:numCache>
            </c:numRef>
          </c:cat>
          <c:val>
            <c:numRef>
              <c:f>Sheet1!$D$2:$D$105</c:f>
              <c:numCache>
                <c:formatCode>"$"#,##0.00</c:formatCode>
                <c:ptCount val="104"/>
                <c:pt idx="0">
                  <c:v>38789149.468544975</c:v>
                </c:pt>
                <c:pt idx="1">
                  <c:v>46603119.897775479</c:v>
                </c:pt>
                <c:pt idx="2">
                  <c:v>39869283.690849014</c:v>
                </c:pt>
                <c:pt idx="3">
                  <c:v>8089402.8229289763</c:v>
                </c:pt>
                <c:pt idx="4">
                  <c:v>16714742.353566</c:v>
                </c:pt>
                <c:pt idx="5">
                  <c:v>46238437.446474127</c:v>
                </c:pt>
                <c:pt idx="6">
                  <c:v>50799330.426638983</c:v>
                </c:pt>
                <c:pt idx="7">
                  <c:v>30352486.467689984</c:v>
                </c:pt>
                <c:pt idx="8">
                  <c:v>29197872.722129982</c:v>
                </c:pt>
                <c:pt idx="9">
                  <c:v>55575664.074480996</c:v>
                </c:pt>
                <c:pt idx="10">
                  <c:v>44762354.903443672</c:v>
                </c:pt>
                <c:pt idx="11">
                  <c:v>14428967.188397104</c:v>
                </c:pt>
                <c:pt idx="12">
                  <c:v>12395250.741410403</c:v>
                </c:pt>
                <c:pt idx="13">
                  <c:v>82985464.153649941</c:v>
                </c:pt>
                <c:pt idx="14">
                  <c:v>69995463.335011274</c:v>
                </c:pt>
                <c:pt idx="15">
                  <c:v>57918610.750906482</c:v>
                </c:pt>
                <c:pt idx="16">
                  <c:v>10094934.284791494</c:v>
                </c:pt>
                <c:pt idx="17">
                  <c:v>11557904.055120897</c:v>
                </c:pt>
                <c:pt idx="18">
                  <c:v>59515148.270441972</c:v>
                </c:pt>
                <c:pt idx="19">
                  <c:v>58118820.777517468</c:v>
                </c:pt>
                <c:pt idx="20">
                  <c:v>51442981.390382998</c:v>
                </c:pt>
                <c:pt idx="21">
                  <c:v>5364409.4115839973</c:v>
                </c:pt>
                <c:pt idx="22">
                  <c:v>7512815.7409993168</c:v>
                </c:pt>
                <c:pt idx="23">
                  <c:v>8117579.5633209571</c:v>
                </c:pt>
                <c:pt idx="24">
                  <c:v>10458725.354913</c:v>
                </c:pt>
                <c:pt idx="25">
                  <c:v>15386049.176082</c:v>
                </c:pt>
                <c:pt idx="26">
                  <c:v>13468884.486149998</c:v>
                </c:pt>
                <c:pt idx="27">
                  <c:v>7032291.8159724632</c:v>
                </c:pt>
                <c:pt idx="28">
                  <c:v>9433850.8910795953</c:v>
                </c:pt>
                <c:pt idx="29">
                  <c:v>15800791.359589452</c:v>
                </c:pt>
                <c:pt idx="30">
                  <c:v>9091461.6147115529</c:v>
                </c:pt>
                <c:pt idx="31">
                  <c:v>6191105.3341746796</c:v>
                </c:pt>
                <c:pt idx="32">
                  <c:v>6735909.9730201252</c:v>
                </c:pt>
                <c:pt idx="33">
                  <c:v>10013977.272494389</c:v>
                </c:pt>
                <c:pt idx="34">
                  <c:v>5741805.7062220527</c:v>
                </c:pt>
                <c:pt idx="35">
                  <c:v>27080339.786507998</c:v>
                </c:pt>
                <c:pt idx="36">
                  <c:v>27041586.710851926</c:v>
                </c:pt>
                <c:pt idx="37">
                  <c:v>26165257.86667785</c:v>
                </c:pt>
                <c:pt idx="38">
                  <c:v>3755520.4461369016</c:v>
                </c:pt>
                <c:pt idx="39">
                  <c:v>3662069.8741964987</c:v>
                </c:pt>
                <c:pt idx="40">
                  <c:v>33856915.483586989</c:v>
                </c:pt>
                <c:pt idx="41">
                  <c:v>31072581.817445986</c:v>
                </c:pt>
                <c:pt idx="42">
                  <c:v>4650538.0249680001</c:v>
                </c:pt>
                <c:pt idx="43">
                  <c:v>6222559.5879734959</c:v>
                </c:pt>
                <c:pt idx="44">
                  <c:v>41173522.954623006</c:v>
                </c:pt>
                <c:pt idx="45">
                  <c:v>39551836.305518977</c:v>
                </c:pt>
                <c:pt idx="46">
                  <c:v>36216869.974892996</c:v>
                </c:pt>
                <c:pt idx="47">
                  <c:v>14061229.430737501</c:v>
                </c:pt>
                <c:pt idx="48">
                  <c:v>38352436.007975973</c:v>
                </c:pt>
                <c:pt idx="49">
                  <c:v>41333941.706806503</c:v>
                </c:pt>
                <c:pt idx="50">
                  <c:v>44101814.461841986</c:v>
                </c:pt>
                <c:pt idx="51">
                  <c:v>14280050.576558992</c:v>
                </c:pt>
                <c:pt idx="52">
                  <c:v>3764526.4398290999</c:v>
                </c:pt>
                <c:pt idx="53">
                  <c:v>5019733.7201999947</c:v>
                </c:pt>
                <c:pt idx="54">
                  <c:v>5505794.858332498</c:v>
                </c:pt>
                <c:pt idx="55">
                  <c:v>5439025.1849264968</c:v>
                </c:pt>
                <c:pt idx="56">
                  <c:v>5030059.1124601467</c:v>
                </c:pt>
                <c:pt idx="57">
                  <c:v>4718019.5398964994</c:v>
                </c:pt>
                <c:pt idx="58">
                  <c:v>9526098.0950444974</c:v>
                </c:pt>
                <c:pt idx="59">
                  <c:v>9680613.2155680005</c:v>
                </c:pt>
                <c:pt idx="60">
                  <c:v>9959634.6798210014</c:v>
                </c:pt>
                <c:pt idx="61">
                  <c:v>12604898.364100499</c:v>
                </c:pt>
                <c:pt idx="62">
                  <c:v>12137111.388686998</c:v>
                </c:pt>
                <c:pt idx="63">
                  <c:v>11803821.509874001</c:v>
                </c:pt>
                <c:pt idx="64">
                  <c:v>11627898.629345998</c:v>
                </c:pt>
                <c:pt idx="65">
                  <c:v>5397450.0826559989</c:v>
                </c:pt>
                <c:pt idx="66">
                  <c:v>5806473.9190759482</c:v>
                </c:pt>
                <c:pt idx="67">
                  <c:v>6332380.337431049</c:v>
                </c:pt>
                <c:pt idx="68">
                  <c:v>6255678.9182144981</c:v>
                </c:pt>
                <c:pt idx="69">
                  <c:v>6129164.5481863488</c:v>
                </c:pt>
                <c:pt idx="70">
                  <c:v>7796192.4004004952</c:v>
                </c:pt>
                <c:pt idx="71">
                  <c:v>7819726.6621567449</c:v>
                </c:pt>
                <c:pt idx="72">
                  <c:v>7783775.3603654988</c:v>
                </c:pt>
                <c:pt idx="73">
                  <c:v>8236309.329447899</c:v>
                </c:pt>
                <c:pt idx="74">
                  <c:v>8122189.5390344998</c:v>
                </c:pt>
                <c:pt idx="75">
                  <c:v>7633196.8569764998</c:v>
                </c:pt>
                <c:pt idx="76">
                  <c:v>7359383.9316863986</c:v>
                </c:pt>
                <c:pt idx="77">
                  <c:v>7512763.776662251</c:v>
                </c:pt>
                <c:pt idx="78">
                  <c:v>6217363.9284014907</c:v>
                </c:pt>
                <c:pt idx="79">
                  <c:v>6557606.394151344</c:v>
                </c:pt>
                <c:pt idx="80">
                  <c:v>5472339.6565274931</c:v>
                </c:pt>
                <c:pt idx="81">
                  <c:v>5997030.5665333439</c:v>
                </c:pt>
                <c:pt idx="82">
                  <c:v>6439884.0799331935</c:v>
                </c:pt>
                <c:pt idx="83">
                  <c:v>41427834.525719792</c:v>
                </c:pt>
                <c:pt idx="84">
                  <c:v>37577313.588574484</c:v>
                </c:pt>
                <c:pt idx="85">
                  <c:v>12981910.731545998</c:v>
                </c:pt>
                <c:pt idx="86">
                  <c:v>7110344.2245454472</c:v>
                </c:pt>
                <c:pt idx="87">
                  <c:v>6542344.3191767996</c:v>
                </c:pt>
                <c:pt idx="88">
                  <c:v>6582036.5261492999</c:v>
                </c:pt>
                <c:pt idx="89">
                  <c:v>6681157.4725540495</c:v>
                </c:pt>
                <c:pt idx="90">
                  <c:v>6419938.0355965495</c:v>
                </c:pt>
                <c:pt idx="91">
                  <c:v>6666643.3194405008</c:v>
                </c:pt>
                <c:pt idx="92">
                  <c:v>7087444.6140705021</c:v>
                </c:pt>
                <c:pt idx="93">
                  <c:v>7248008.2678087503</c:v>
                </c:pt>
                <c:pt idx="94">
                  <c:v>7663752.8131135534</c:v>
                </c:pt>
                <c:pt idx="95">
                  <c:v>7850090.2050420027</c:v>
                </c:pt>
                <c:pt idx="96">
                  <c:v>8176869.7871620487</c:v>
                </c:pt>
                <c:pt idx="97">
                  <c:v>8268560.1839025039</c:v>
                </c:pt>
                <c:pt idx="98">
                  <c:v>8192542.7764261505</c:v>
                </c:pt>
                <c:pt idx="99">
                  <c:v>7796220.2619447</c:v>
                </c:pt>
                <c:pt idx="100">
                  <c:v>6505415.3732129913</c:v>
                </c:pt>
                <c:pt idx="101">
                  <c:v>6657633.8502314948</c:v>
                </c:pt>
                <c:pt idx="102">
                  <c:v>7124569.8186539952</c:v>
                </c:pt>
                <c:pt idx="103">
                  <c:v>7178993.3721322436</c:v>
                </c:pt>
              </c:numCache>
            </c:numRef>
          </c:val>
          <c:extLst>
            <c:ext xmlns:c16="http://schemas.microsoft.com/office/drawing/2014/chart" uri="{C3380CC4-5D6E-409C-BE32-E72D297353CC}">
              <c16:uniqueId val="{00000000-83A6-4975-860D-0352A95FA036}"/>
            </c:ext>
          </c:extLst>
        </c:ser>
        <c:ser>
          <c:idx val="3"/>
          <c:order val="3"/>
          <c:tx>
            <c:strRef>
              <c:f>Sheet1!$E$1</c:f>
              <c:strCache>
                <c:ptCount val="1"/>
                <c:pt idx="0">
                  <c:v>OCTANTIS TOTAL SPEND-HALO</c:v>
                </c:pt>
              </c:strCache>
            </c:strRef>
          </c:tx>
          <c:spPr>
            <a:gradFill rotWithShape="1">
              <a:gsLst>
                <a:gs pos="0">
                  <a:schemeClr val="accent4">
                    <a:tint val="50000"/>
                    <a:satMod val="300000"/>
                  </a:schemeClr>
                </a:gs>
                <a:gs pos="61000">
                  <a:schemeClr val="accent4">
                    <a:tint val="37000"/>
                    <a:satMod val="300000"/>
                  </a:schemeClr>
                </a:gs>
                <a:gs pos="100000">
                  <a:schemeClr val="accent4">
                    <a:tint val="15000"/>
                    <a:satMod val="350000"/>
                  </a:schemeClr>
                </a:gs>
              </a:gsLst>
              <a:lin ang="16200000" scaled="1"/>
            </a:gradFill>
            <a:ln w="15875" cap="flat" cmpd="sng" algn="ctr">
              <a:solidFill>
                <a:schemeClr val="accent4">
                  <a:shade val="95000"/>
                </a:schemeClr>
              </a:solidFill>
              <a:round/>
            </a:ln>
            <a:effectLst>
              <a:glow rad="12700">
                <a:schemeClr val="accent4">
                  <a:satMod val="175000"/>
                  <a:alpha val="20000"/>
                </a:schemeClr>
              </a:glow>
              <a:outerShdw blurRad="40000" dist="20000" dir="5400000" rotWithShape="0">
                <a:srgbClr val="000000">
                  <a:alpha val="38000"/>
                </a:srgbClr>
              </a:outerShdw>
              <a:softEdge rad="6350"/>
            </a:effectLst>
          </c:spPr>
          <c:invertIfNegative val="0"/>
          <c:cat>
            <c:numRef>
              <c:f>Sheet1!$A$2:$A$105</c:f>
              <c:numCache>
                <c:formatCode>m/d/yyyy</c:formatCode>
                <c:ptCount val="104"/>
                <c:pt idx="0">
                  <c:v>43101</c:v>
                </c:pt>
                <c:pt idx="1">
                  <c:v>43108</c:v>
                </c:pt>
                <c:pt idx="2">
                  <c:v>43115</c:v>
                </c:pt>
                <c:pt idx="3">
                  <c:v>43122</c:v>
                </c:pt>
                <c:pt idx="4">
                  <c:v>43129</c:v>
                </c:pt>
                <c:pt idx="5">
                  <c:v>43136</c:v>
                </c:pt>
                <c:pt idx="6">
                  <c:v>43143</c:v>
                </c:pt>
                <c:pt idx="7">
                  <c:v>43150</c:v>
                </c:pt>
                <c:pt idx="8">
                  <c:v>43157</c:v>
                </c:pt>
                <c:pt idx="9">
                  <c:v>43164</c:v>
                </c:pt>
                <c:pt idx="10">
                  <c:v>43171</c:v>
                </c:pt>
                <c:pt idx="11">
                  <c:v>43178</c:v>
                </c:pt>
                <c:pt idx="12">
                  <c:v>43185</c:v>
                </c:pt>
                <c:pt idx="13">
                  <c:v>43192</c:v>
                </c:pt>
                <c:pt idx="14">
                  <c:v>43199</c:v>
                </c:pt>
                <c:pt idx="15">
                  <c:v>43206</c:v>
                </c:pt>
                <c:pt idx="16">
                  <c:v>43213</c:v>
                </c:pt>
                <c:pt idx="17">
                  <c:v>43220</c:v>
                </c:pt>
                <c:pt idx="18">
                  <c:v>43227</c:v>
                </c:pt>
                <c:pt idx="19">
                  <c:v>43234</c:v>
                </c:pt>
                <c:pt idx="20">
                  <c:v>43241</c:v>
                </c:pt>
                <c:pt idx="21">
                  <c:v>43248</c:v>
                </c:pt>
                <c:pt idx="22">
                  <c:v>43255</c:v>
                </c:pt>
                <c:pt idx="23">
                  <c:v>43262</c:v>
                </c:pt>
                <c:pt idx="24">
                  <c:v>43269</c:v>
                </c:pt>
                <c:pt idx="25">
                  <c:v>43276</c:v>
                </c:pt>
                <c:pt idx="26">
                  <c:v>43283</c:v>
                </c:pt>
                <c:pt idx="27">
                  <c:v>43290</c:v>
                </c:pt>
                <c:pt idx="28">
                  <c:v>43297</c:v>
                </c:pt>
                <c:pt idx="29">
                  <c:v>43304</c:v>
                </c:pt>
                <c:pt idx="30">
                  <c:v>43311</c:v>
                </c:pt>
                <c:pt idx="31">
                  <c:v>43318</c:v>
                </c:pt>
                <c:pt idx="32">
                  <c:v>43325</c:v>
                </c:pt>
                <c:pt idx="33">
                  <c:v>43332</c:v>
                </c:pt>
                <c:pt idx="34">
                  <c:v>43339</c:v>
                </c:pt>
                <c:pt idx="35">
                  <c:v>43346</c:v>
                </c:pt>
                <c:pt idx="36">
                  <c:v>43353</c:v>
                </c:pt>
                <c:pt idx="37">
                  <c:v>43360</c:v>
                </c:pt>
                <c:pt idx="38">
                  <c:v>43367</c:v>
                </c:pt>
                <c:pt idx="39">
                  <c:v>43374</c:v>
                </c:pt>
                <c:pt idx="40">
                  <c:v>43381</c:v>
                </c:pt>
                <c:pt idx="41">
                  <c:v>43388</c:v>
                </c:pt>
                <c:pt idx="42">
                  <c:v>43395</c:v>
                </c:pt>
                <c:pt idx="43">
                  <c:v>43402</c:v>
                </c:pt>
                <c:pt idx="44">
                  <c:v>43409</c:v>
                </c:pt>
                <c:pt idx="45">
                  <c:v>43416</c:v>
                </c:pt>
                <c:pt idx="46">
                  <c:v>43423</c:v>
                </c:pt>
                <c:pt idx="47">
                  <c:v>43430</c:v>
                </c:pt>
                <c:pt idx="48">
                  <c:v>43437</c:v>
                </c:pt>
                <c:pt idx="49">
                  <c:v>43444</c:v>
                </c:pt>
                <c:pt idx="50">
                  <c:v>43451</c:v>
                </c:pt>
                <c:pt idx="51">
                  <c:v>43458</c:v>
                </c:pt>
                <c:pt idx="52">
                  <c:v>43465</c:v>
                </c:pt>
                <c:pt idx="53">
                  <c:v>43472</c:v>
                </c:pt>
                <c:pt idx="54">
                  <c:v>43479</c:v>
                </c:pt>
                <c:pt idx="55">
                  <c:v>43486</c:v>
                </c:pt>
                <c:pt idx="56">
                  <c:v>43493</c:v>
                </c:pt>
                <c:pt idx="57">
                  <c:v>43500</c:v>
                </c:pt>
                <c:pt idx="58">
                  <c:v>43507</c:v>
                </c:pt>
                <c:pt idx="59">
                  <c:v>43514</c:v>
                </c:pt>
                <c:pt idx="60">
                  <c:v>43521</c:v>
                </c:pt>
                <c:pt idx="61">
                  <c:v>43528</c:v>
                </c:pt>
                <c:pt idx="62">
                  <c:v>43535</c:v>
                </c:pt>
                <c:pt idx="63">
                  <c:v>43542</c:v>
                </c:pt>
                <c:pt idx="64">
                  <c:v>43549</c:v>
                </c:pt>
                <c:pt idx="65">
                  <c:v>43556</c:v>
                </c:pt>
                <c:pt idx="66">
                  <c:v>43563</c:v>
                </c:pt>
                <c:pt idx="67">
                  <c:v>43570</c:v>
                </c:pt>
                <c:pt idx="68">
                  <c:v>43577</c:v>
                </c:pt>
                <c:pt idx="69">
                  <c:v>43584</c:v>
                </c:pt>
                <c:pt idx="70">
                  <c:v>43591</c:v>
                </c:pt>
                <c:pt idx="71">
                  <c:v>43598</c:v>
                </c:pt>
                <c:pt idx="72">
                  <c:v>43605</c:v>
                </c:pt>
                <c:pt idx="73">
                  <c:v>43612</c:v>
                </c:pt>
                <c:pt idx="74">
                  <c:v>43619</c:v>
                </c:pt>
                <c:pt idx="75">
                  <c:v>43626</c:v>
                </c:pt>
                <c:pt idx="76">
                  <c:v>43633</c:v>
                </c:pt>
                <c:pt idx="77">
                  <c:v>43640</c:v>
                </c:pt>
                <c:pt idx="78">
                  <c:v>43647</c:v>
                </c:pt>
                <c:pt idx="79">
                  <c:v>43654</c:v>
                </c:pt>
                <c:pt idx="80">
                  <c:v>43661</c:v>
                </c:pt>
                <c:pt idx="81">
                  <c:v>43668</c:v>
                </c:pt>
                <c:pt idx="82">
                  <c:v>43675</c:v>
                </c:pt>
                <c:pt idx="83">
                  <c:v>43682</c:v>
                </c:pt>
                <c:pt idx="84">
                  <c:v>43689</c:v>
                </c:pt>
                <c:pt idx="85">
                  <c:v>43696</c:v>
                </c:pt>
                <c:pt idx="86">
                  <c:v>43703</c:v>
                </c:pt>
                <c:pt idx="87">
                  <c:v>43710</c:v>
                </c:pt>
                <c:pt idx="88">
                  <c:v>43717</c:v>
                </c:pt>
                <c:pt idx="89">
                  <c:v>43724</c:v>
                </c:pt>
                <c:pt idx="90">
                  <c:v>43731</c:v>
                </c:pt>
                <c:pt idx="91">
                  <c:v>43738</c:v>
                </c:pt>
                <c:pt idx="92">
                  <c:v>43745</c:v>
                </c:pt>
                <c:pt idx="93">
                  <c:v>43752</c:v>
                </c:pt>
                <c:pt idx="94">
                  <c:v>43759</c:v>
                </c:pt>
                <c:pt idx="95">
                  <c:v>43766</c:v>
                </c:pt>
                <c:pt idx="96">
                  <c:v>43773</c:v>
                </c:pt>
                <c:pt idx="97">
                  <c:v>43780</c:v>
                </c:pt>
                <c:pt idx="98">
                  <c:v>43787</c:v>
                </c:pt>
                <c:pt idx="99">
                  <c:v>43794</c:v>
                </c:pt>
                <c:pt idx="100">
                  <c:v>43801</c:v>
                </c:pt>
                <c:pt idx="101">
                  <c:v>43808</c:v>
                </c:pt>
                <c:pt idx="102">
                  <c:v>43815</c:v>
                </c:pt>
                <c:pt idx="103">
                  <c:v>43822</c:v>
                </c:pt>
              </c:numCache>
            </c:numRef>
          </c:cat>
          <c:val>
            <c:numRef>
              <c:f>Sheet1!$E$2:$E$105</c:f>
              <c:numCache>
                <c:formatCode>"$"#,##0.00</c:formatCode>
                <c:ptCount val="104"/>
                <c:pt idx="0">
                  <c:v>13992490.995300002</c:v>
                </c:pt>
                <c:pt idx="1">
                  <c:v>14087821.097699983</c:v>
                </c:pt>
                <c:pt idx="2">
                  <c:v>13346331.67409998</c:v>
                </c:pt>
                <c:pt idx="3">
                  <c:v>13824431.955599993</c:v>
                </c:pt>
                <c:pt idx="4">
                  <c:v>31791550.936469983</c:v>
                </c:pt>
                <c:pt idx="5">
                  <c:v>15842100.54752996</c:v>
                </c:pt>
                <c:pt idx="6">
                  <c:v>16905721.216799974</c:v>
                </c:pt>
                <c:pt idx="7">
                  <c:v>24493551.539759986</c:v>
                </c:pt>
                <c:pt idx="8">
                  <c:v>17675335.364820007</c:v>
                </c:pt>
                <c:pt idx="9">
                  <c:v>21849604.935959995</c:v>
                </c:pt>
                <c:pt idx="10">
                  <c:v>30084024.008760002</c:v>
                </c:pt>
                <c:pt idx="11">
                  <c:v>29670877.543199971</c:v>
                </c:pt>
                <c:pt idx="12">
                  <c:v>27839045.824049979</c:v>
                </c:pt>
                <c:pt idx="13">
                  <c:v>36459337.3653</c:v>
                </c:pt>
                <c:pt idx="14">
                  <c:v>40000084.07435064</c:v>
                </c:pt>
                <c:pt idx="15">
                  <c:v>54028925.415929995</c:v>
                </c:pt>
                <c:pt idx="16">
                  <c:v>44324163.876899943</c:v>
                </c:pt>
                <c:pt idx="17">
                  <c:v>27682846.528859962</c:v>
                </c:pt>
                <c:pt idx="18">
                  <c:v>29037581.907030135</c:v>
                </c:pt>
                <c:pt idx="19">
                  <c:v>32867249.382864442</c:v>
                </c:pt>
                <c:pt idx="20">
                  <c:v>28475194.921139963</c:v>
                </c:pt>
                <c:pt idx="21">
                  <c:v>26524495.218299985</c:v>
                </c:pt>
                <c:pt idx="22">
                  <c:v>62013990.605159998</c:v>
                </c:pt>
                <c:pt idx="23">
                  <c:v>56369926.680059962</c:v>
                </c:pt>
                <c:pt idx="24">
                  <c:v>66704292.733199805</c:v>
                </c:pt>
                <c:pt idx="25">
                  <c:v>30879850.236299992</c:v>
                </c:pt>
                <c:pt idx="26">
                  <c:v>59395930.822199985</c:v>
                </c:pt>
                <c:pt idx="27">
                  <c:v>65038887.420000009</c:v>
                </c:pt>
                <c:pt idx="28">
                  <c:v>45742488.557999991</c:v>
                </c:pt>
                <c:pt idx="29">
                  <c:v>52936059.351000011</c:v>
                </c:pt>
                <c:pt idx="30">
                  <c:v>62136332.932799995</c:v>
                </c:pt>
                <c:pt idx="31">
                  <c:v>59472482.408129975</c:v>
                </c:pt>
                <c:pt idx="32">
                  <c:v>52507926.187469967</c:v>
                </c:pt>
                <c:pt idx="33">
                  <c:v>48356504.197499946</c:v>
                </c:pt>
                <c:pt idx="34">
                  <c:v>34722078.270599999</c:v>
                </c:pt>
                <c:pt idx="35">
                  <c:v>16715613.721950002</c:v>
                </c:pt>
                <c:pt idx="36">
                  <c:v>18647435.020856999</c:v>
                </c:pt>
                <c:pt idx="37">
                  <c:v>16970260.80119998</c:v>
                </c:pt>
                <c:pt idx="38">
                  <c:v>18129657.428999979</c:v>
                </c:pt>
                <c:pt idx="39">
                  <c:v>14457163.972590011</c:v>
                </c:pt>
                <c:pt idx="40">
                  <c:v>16371050.917199986</c:v>
                </c:pt>
                <c:pt idx="41">
                  <c:v>16740566.328209972</c:v>
                </c:pt>
                <c:pt idx="42">
                  <c:v>15723707.558939986</c:v>
                </c:pt>
                <c:pt idx="43">
                  <c:v>28681304.411879968</c:v>
                </c:pt>
                <c:pt idx="44">
                  <c:v>11144485.248839982</c:v>
                </c:pt>
                <c:pt idx="45">
                  <c:v>14494543.32509996</c:v>
                </c:pt>
                <c:pt idx="46">
                  <c:v>19527341.748329997</c:v>
                </c:pt>
                <c:pt idx="47">
                  <c:v>22001749.056779969</c:v>
                </c:pt>
                <c:pt idx="48">
                  <c:v>18960800.273279998</c:v>
                </c:pt>
                <c:pt idx="49">
                  <c:v>24659618.837759979</c:v>
                </c:pt>
                <c:pt idx="50">
                  <c:v>31505625.572819978</c:v>
                </c:pt>
                <c:pt idx="51">
                  <c:v>25934652.84683999</c:v>
                </c:pt>
                <c:pt idx="52">
                  <c:v>13793085.337650001</c:v>
                </c:pt>
                <c:pt idx="53">
                  <c:v>19678172.251394976</c:v>
                </c:pt>
                <c:pt idx="54">
                  <c:v>85342656.466094971</c:v>
                </c:pt>
                <c:pt idx="55">
                  <c:v>81011885.196719989</c:v>
                </c:pt>
                <c:pt idx="56">
                  <c:v>39545193.17749498</c:v>
                </c:pt>
                <c:pt idx="57">
                  <c:v>92744806.772925034</c:v>
                </c:pt>
                <c:pt idx="58">
                  <c:v>84874007.031299993</c:v>
                </c:pt>
                <c:pt idx="59">
                  <c:v>89999236.863150015</c:v>
                </c:pt>
                <c:pt idx="60">
                  <c:v>32855165.780924998</c:v>
                </c:pt>
                <c:pt idx="61">
                  <c:v>80178708.637949795</c:v>
                </c:pt>
                <c:pt idx="62">
                  <c:v>72883376.834624991</c:v>
                </c:pt>
                <c:pt idx="63">
                  <c:v>71122355.299200013</c:v>
                </c:pt>
                <c:pt idx="64">
                  <c:v>36508487.828625001</c:v>
                </c:pt>
                <c:pt idx="65">
                  <c:v>24697782.594449986</c:v>
                </c:pt>
                <c:pt idx="66">
                  <c:v>64254417.663149789</c:v>
                </c:pt>
                <c:pt idx="67">
                  <c:v>62702194.687049992</c:v>
                </c:pt>
                <c:pt idx="68">
                  <c:v>25020705.133949991</c:v>
                </c:pt>
                <c:pt idx="69">
                  <c:v>22096808.558099985</c:v>
                </c:pt>
                <c:pt idx="70">
                  <c:v>62554971.98129984</c:v>
                </c:pt>
                <c:pt idx="71">
                  <c:v>60094608.796199985</c:v>
                </c:pt>
                <c:pt idx="72">
                  <c:v>30160169.884425022</c:v>
                </c:pt>
                <c:pt idx="73">
                  <c:v>34819989.262950018</c:v>
                </c:pt>
                <c:pt idx="74">
                  <c:v>85339143.158249974</c:v>
                </c:pt>
                <c:pt idx="75">
                  <c:v>83909171.379899964</c:v>
                </c:pt>
                <c:pt idx="76">
                  <c:v>48216582.485129967</c:v>
                </c:pt>
                <c:pt idx="77">
                  <c:v>46133506.363049969</c:v>
                </c:pt>
                <c:pt idx="78">
                  <c:v>26915963.348864973</c:v>
                </c:pt>
                <c:pt idx="79">
                  <c:v>53035081.608314976</c:v>
                </c:pt>
                <c:pt idx="80">
                  <c:v>59393424.361679964</c:v>
                </c:pt>
                <c:pt idx="81">
                  <c:v>28003234.542374969</c:v>
                </c:pt>
                <c:pt idx="82">
                  <c:v>27622259.520119965</c:v>
                </c:pt>
                <c:pt idx="83">
                  <c:v>37626705.926385023</c:v>
                </c:pt>
                <c:pt idx="84">
                  <c:v>35998108.745835036</c:v>
                </c:pt>
                <c:pt idx="85">
                  <c:v>34815450.454575047</c:v>
                </c:pt>
                <c:pt idx="86">
                  <c:v>35657015.826480038</c:v>
                </c:pt>
                <c:pt idx="87">
                  <c:v>41573089.606544949</c:v>
                </c:pt>
                <c:pt idx="88">
                  <c:v>67901412.845369935</c:v>
                </c:pt>
                <c:pt idx="89">
                  <c:v>67596994.617044926</c:v>
                </c:pt>
                <c:pt idx="90">
                  <c:v>50198571.756509945</c:v>
                </c:pt>
                <c:pt idx="91">
                  <c:v>38981891.785244972</c:v>
                </c:pt>
                <c:pt idx="92">
                  <c:v>90325124.095079899</c:v>
                </c:pt>
                <c:pt idx="93">
                  <c:v>95636357.932274893</c:v>
                </c:pt>
                <c:pt idx="94">
                  <c:v>65594441.495114863</c:v>
                </c:pt>
                <c:pt idx="95">
                  <c:v>63983259.201944895</c:v>
                </c:pt>
                <c:pt idx="96">
                  <c:v>86608940.322089985</c:v>
                </c:pt>
                <c:pt idx="97">
                  <c:v>90759791.729204938</c:v>
                </c:pt>
                <c:pt idx="98">
                  <c:v>66343503.958214991</c:v>
                </c:pt>
                <c:pt idx="99">
                  <c:v>59853730.939289972</c:v>
                </c:pt>
                <c:pt idx="100">
                  <c:v>61439217.795629971</c:v>
                </c:pt>
                <c:pt idx="101">
                  <c:v>100793985.40652995</c:v>
                </c:pt>
                <c:pt idx="102">
                  <c:v>104209245.27524997</c:v>
                </c:pt>
                <c:pt idx="103">
                  <c:v>71322589.119254977</c:v>
                </c:pt>
              </c:numCache>
            </c:numRef>
          </c:val>
          <c:extLst>
            <c:ext xmlns:c16="http://schemas.microsoft.com/office/drawing/2014/chart" uri="{C3380CC4-5D6E-409C-BE32-E72D297353CC}">
              <c16:uniqueId val="{00000001-83A6-4975-860D-0352A95FA036}"/>
            </c:ext>
          </c:extLst>
        </c:ser>
        <c:dLbls>
          <c:showLegendKey val="0"/>
          <c:showVal val="0"/>
          <c:showCatName val="0"/>
          <c:showSerName val="0"/>
          <c:showPercent val="0"/>
          <c:showBubbleSize val="0"/>
        </c:dLbls>
        <c:gapWidth val="150"/>
        <c:overlap val="100"/>
        <c:axId val="348008927"/>
        <c:axId val="348026815"/>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OCTANTIS TOTAL SPEND-TOTAL</c:v>
                      </c:pt>
                    </c:strCache>
                  </c:strRef>
                </c:tx>
                <c:spPr>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chemeClr>
                    </a:solidFill>
                    <a:round/>
                  </a:ln>
                  <a:effectLst>
                    <a:outerShdw blurRad="40000" dist="20000" dir="5400000" rotWithShape="0">
                      <a:srgbClr val="000000">
                        <a:alpha val="38000"/>
                      </a:srgbClr>
                    </a:outerShdw>
                  </a:effectLst>
                </c:spPr>
                <c:invertIfNegative val="0"/>
                <c:cat>
                  <c:numRef>
                    <c:extLst>
                      <c:ext uri="{02D57815-91ED-43cb-92C2-25804820EDAC}">
                        <c15:formulaRef>
                          <c15:sqref>Sheet1!$A$2:$A$105</c15:sqref>
                        </c15:formulaRef>
                      </c:ext>
                    </c:extLst>
                    <c:numCache>
                      <c:formatCode>m/d/yyyy</c:formatCode>
                      <c:ptCount val="104"/>
                      <c:pt idx="0">
                        <c:v>43101</c:v>
                      </c:pt>
                      <c:pt idx="1">
                        <c:v>43108</c:v>
                      </c:pt>
                      <c:pt idx="2">
                        <c:v>43115</c:v>
                      </c:pt>
                      <c:pt idx="3">
                        <c:v>43122</c:v>
                      </c:pt>
                      <c:pt idx="4">
                        <c:v>43129</c:v>
                      </c:pt>
                      <c:pt idx="5">
                        <c:v>43136</c:v>
                      </c:pt>
                      <c:pt idx="6">
                        <c:v>43143</c:v>
                      </c:pt>
                      <c:pt idx="7">
                        <c:v>43150</c:v>
                      </c:pt>
                      <c:pt idx="8">
                        <c:v>43157</c:v>
                      </c:pt>
                      <c:pt idx="9">
                        <c:v>43164</c:v>
                      </c:pt>
                      <c:pt idx="10">
                        <c:v>43171</c:v>
                      </c:pt>
                      <c:pt idx="11">
                        <c:v>43178</c:v>
                      </c:pt>
                      <c:pt idx="12">
                        <c:v>43185</c:v>
                      </c:pt>
                      <c:pt idx="13">
                        <c:v>43192</c:v>
                      </c:pt>
                      <c:pt idx="14">
                        <c:v>43199</c:v>
                      </c:pt>
                      <c:pt idx="15">
                        <c:v>43206</c:v>
                      </c:pt>
                      <c:pt idx="16">
                        <c:v>43213</c:v>
                      </c:pt>
                      <c:pt idx="17">
                        <c:v>43220</c:v>
                      </c:pt>
                      <c:pt idx="18">
                        <c:v>43227</c:v>
                      </c:pt>
                      <c:pt idx="19">
                        <c:v>43234</c:v>
                      </c:pt>
                      <c:pt idx="20">
                        <c:v>43241</c:v>
                      </c:pt>
                      <c:pt idx="21">
                        <c:v>43248</c:v>
                      </c:pt>
                      <c:pt idx="22">
                        <c:v>43255</c:v>
                      </c:pt>
                      <c:pt idx="23">
                        <c:v>43262</c:v>
                      </c:pt>
                      <c:pt idx="24">
                        <c:v>43269</c:v>
                      </c:pt>
                      <c:pt idx="25">
                        <c:v>43276</c:v>
                      </c:pt>
                      <c:pt idx="26">
                        <c:v>43283</c:v>
                      </c:pt>
                      <c:pt idx="27">
                        <c:v>43290</c:v>
                      </c:pt>
                      <c:pt idx="28">
                        <c:v>43297</c:v>
                      </c:pt>
                      <c:pt idx="29">
                        <c:v>43304</c:v>
                      </c:pt>
                      <c:pt idx="30">
                        <c:v>43311</c:v>
                      </c:pt>
                      <c:pt idx="31">
                        <c:v>43318</c:v>
                      </c:pt>
                      <c:pt idx="32">
                        <c:v>43325</c:v>
                      </c:pt>
                      <c:pt idx="33">
                        <c:v>43332</c:v>
                      </c:pt>
                      <c:pt idx="34">
                        <c:v>43339</c:v>
                      </c:pt>
                      <c:pt idx="35">
                        <c:v>43346</c:v>
                      </c:pt>
                      <c:pt idx="36">
                        <c:v>43353</c:v>
                      </c:pt>
                      <c:pt idx="37">
                        <c:v>43360</c:v>
                      </c:pt>
                      <c:pt idx="38">
                        <c:v>43367</c:v>
                      </c:pt>
                      <c:pt idx="39">
                        <c:v>43374</c:v>
                      </c:pt>
                      <c:pt idx="40">
                        <c:v>43381</c:v>
                      </c:pt>
                      <c:pt idx="41">
                        <c:v>43388</c:v>
                      </c:pt>
                      <c:pt idx="42">
                        <c:v>43395</c:v>
                      </c:pt>
                      <c:pt idx="43">
                        <c:v>43402</c:v>
                      </c:pt>
                      <c:pt idx="44">
                        <c:v>43409</c:v>
                      </c:pt>
                      <c:pt idx="45">
                        <c:v>43416</c:v>
                      </c:pt>
                      <c:pt idx="46">
                        <c:v>43423</c:v>
                      </c:pt>
                      <c:pt idx="47">
                        <c:v>43430</c:v>
                      </c:pt>
                      <c:pt idx="48">
                        <c:v>43437</c:v>
                      </c:pt>
                      <c:pt idx="49">
                        <c:v>43444</c:v>
                      </c:pt>
                      <c:pt idx="50">
                        <c:v>43451</c:v>
                      </c:pt>
                      <c:pt idx="51">
                        <c:v>43458</c:v>
                      </c:pt>
                      <c:pt idx="52">
                        <c:v>43465</c:v>
                      </c:pt>
                      <c:pt idx="53">
                        <c:v>43472</c:v>
                      </c:pt>
                      <c:pt idx="54">
                        <c:v>43479</c:v>
                      </c:pt>
                      <c:pt idx="55">
                        <c:v>43486</c:v>
                      </c:pt>
                      <c:pt idx="56">
                        <c:v>43493</c:v>
                      </c:pt>
                      <c:pt idx="57">
                        <c:v>43500</c:v>
                      </c:pt>
                      <c:pt idx="58">
                        <c:v>43507</c:v>
                      </c:pt>
                      <c:pt idx="59">
                        <c:v>43514</c:v>
                      </c:pt>
                      <c:pt idx="60">
                        <c:v>43521</c:v>
                      </c:pt>
                      <c:pt idx="61">
                        <c:v>43528</c:v>
                      </c:pt>
                      <c:pt idx="62">
                        <c:v>43535</c:v>
                      </c:pt>
                      <c:pt idx="63">
                        <c:v>43542</c:v>
                      </c:pt>
                      <c:pt idx="64">
                        <c:v>43549</c:v>
                      </c:pt>
                      <c:pt idx="65">
                        <c:v>43556</c:v>
                      </c:pt>
                      <c:pt idx="66">
                        <c:v>43563</c:v>
                      </c:pt>
                      <c:pt idx="67">
                        <c:v>43570</c:v>
                      </c:pt>
                      <c:pt idx="68">
                        <c:v>43577</c:v>
                      </c:pt>
                      <c:pt idx="69">
                        <c:v>43584</c:v>
                      </c:pt>
                      <c:pt idx="70">
                        <c:v>43591</c:v>
                      </c:pt>
                      <c:pt idx="71">
                        <c:v>43598</c:v>
                      </c:pt>
                      <c:pt idx="72">
                        <c:v>43605</c:v>
                      </c:pt>
                      <c:pt idx="73">
                        <c:v>43612</c:v>
                      </c:pt>
                      <c:pt idx="74">
                        <c:v>43619</c:v>
                      </c:pt>
                      <c:pt idx="75">
                        <c:v>43626</c:v>
                      </c:pt>
                      <c:pt idx="76">
                        <c:v>43633</c:v>
                      </c:pt>
                      <c:pt idx="77">
                        <c:v>43640</c:v>
                      </c:pt>
                      <c:pt idx="78">
                        <c:v>43647</c:v>
                      </c:pt>
                      <c:pt idx="79">
                        <c:v>43654</c:v>
                      </c:pt>
                      <c:pt idx="80">
                        <c:v>43661</c:v>
                      </c:pt>
                      <c:pt idx="81">
                        <c:v>43668</c:v>
                      </c:pt>
                      <c:pt idx="82">
                        <c:v>43675</c:v>
                      </c:pt>
                      <c:pt idx="83">
                        <c:v>43682</c:v>
                      </c:pt>
                      <c:pt idx="84">
                        <c:v>43689</c:v>
                      </c:pt>
                      <c:pt idx="85">
                        <c:v>43696</c:v>
                      </c:pt>
                      <c:pt idx="86">
                        <c:v>43703</c:v>
                      </c:pt>
                      <c:pt idx="87">
                        <c:v>43710</c:v>
                      </c:pt>
                      <c:pt idx="88">
                        <c:v>43717</c:v>
                      </c:pt>
                      <c:pt idx="89">
                        <c:v>43724</c:v>
                      </c:pt>
                      <c:pt idx="90">
                        <c:v>43731</c:v>
                      </c:pt>
                      <c:pt idx="91">
                        <c:v>43738</c:v>
                      </c:pt>
                      <c:pt idx="92">
                        <c:v>43745</c:v>
                      </c:pt>
                      <c:pt idx="93">
                        <c:v>43752</c:v>
                      </c:pt>
                      <c:pt idx="94">
                        <c:v>43759</c:v>
                      </c:pt>
                      <c:pt idx="95">
                        <c:v>43766</c:v>
                      </c:pt>
                      <c:pt idx="96">
                        <c:v>43773</c:v>
                      </c:pt>
                      <c:pt idx="97">
                        <c:v>43780</c:v>
                      </c:pt>
                      <c:pt idx="98">
                        <c:v>43787</c:v>
                      </c:pt>
                      <c:pt idx="99">
                        <c:v>43794</c:v>
                      </c:pt>
                      <c:pt idx="100">
                        <c:v>43801</c:v>
                      </c:pt>
                      <c:pt idx="101">
                        <c:v>43808</c:v>
                      </c:pt>
                      <c:pt idx="102">
                        <c:v>43815</c:v>
                      </c:pt>
                      <c:pt idx="103">
                        <c:v>43822</c:v>
                      </c:pt>
                    </c:numCache>
                  </c:numRef>
                </c:cat>
                <c:val>
                  <c:numRef>
                    <c:extLst>
                      <c:ext uri="{02D57815-91ED-43cb-92C2-25804820EDAC}">
                        <c15:formulaRef>
                          <c15:sqref>Sheet1!$C$2:$C$105</c15:sqref>
                        </c15:formulaRef>
                      </c:ext>
                    </c:extLst>
                    <c:numCache>
                      <c:formatCode>"$"#,##0.00</c:formatCode>
                      <c:ptCount val="104"/>
                      <c:pt idx="0">
                        <c:v>52781640.463844977</c:v>
                      </c:pt>
                      <c:pt idx="1">
                        <c:v>60690940.995475464</c:v>
                      </c:pt>
                      <c:pt idx="2">
                        <c:v>53215615.364948995</c:v>
                      </c:pt>
                      <c:pt idx="3">
                        <c:v>21913834.77852897</c:v>
                      </c:pt>
                      <c:pt idx="4">
                        <c:v>48506293.290035985</c:v>
                      </c:pt>
                      <c:pt idx="5">
                        <c:v>62080537.994004086</c:v>
                      </c:pt>
                      <c:pt idx="6">
                        <c:v>67705051.643438965</c:v>
                      </c:pt>
                      <c:pt idx="7">
                        <c:v>54846038.00744997</c:v>
                      </c:pt>
                      <c:pt idx="8">
                        <c:v>46873208.086949989</c:v>
                      </c:pt>
                      <c:pt idx="9">
                        <c:v>77425269.01044099</c:v>
                      </c:pt>
                      <c:pt idx="10">
                        <c:v>74846378.91220367</c:v>
                      </c:pt>
                      <c:pt idx="11">
                        <c:v>44099844.731597073</c:v>
                      </c:pt>
                      <c:pt idx="12">
                        <c:v>40234296.565460384</c:v>
                      </c:pt>
                      <c:pt idx="13">
                        <c:v>119444801.51894994</c:v>
                      </c:pt>
                      <c:pt idx="14">
                        <c:v>109995547.40936191</c:v>
                      </c:pt>
                      <c:pt idx="15">
                        <c:v>111947536.16683647</c:v>
                      </c:pt>
                      <c:pt idx="16">
                        <c:v>54419098.161691435</c:v>
                      </c:pt>
                      <c:pt idx="17">
                        <c:v>39240750.583980858</c:v>
                      </c:pt>
                      <c:pt idx="18">
                        <c:v>88552730.177472115</c:v>
                      </c:pt>
                      <c:pt idx="19">
                        <c:v>90986070.160381913</c:v>
                      </c:pt>
                      <c:pt idx="20">
                        <c:v>79918176.311522961</c:v>
                      </c:pt>
                      <c:pt idx="21">
                        <c:v>31888904.629883982</c:v>
                      </c:pt>
                      <c:pt idx="22">
                        <c:v>69526806.346159309</c:v>
                      </c:pt>
                      <c:pt idx="23">
                        <c:v>64487506.243380919</c:v>
                      </c:pt>
                      <c:pt idx="24">
                        <c:v>77163018.088112801</c:v>
                      </c:pt>
                      <c:pt idx="25">
                        <c:v>46265899.412381992</c:v>
                      </c:pt>
                      <c:pt idx="26">
                        <c:v>72864815.308349982</c:v>
                      </c:pt>
                      <c:pt idx="27">
                        <c:v>72071179.235972479</c:v>
                      </c:pt>
                      <c:pt idx="28">
                        <c:v>55176339.449079588</c:v>
                      </c:pt>
                      <c:pt idx="29">
                        <c:v>68736850.710589468</c:v>
                      </c:pt>
                      <c:pt idx="30">
                        <c:v>71227794.547511548</c:v>
                      </c:pt>
                      <c:pt idx="31">
                        <c:v>65663587.742304653</c:v>
                      </c:pt>
                      <c:pt idx="32">
                        <c:v>59243836.160490096</c:v>
                      </c:pt>
                      <c:pt idx="33">
                        <c:v>58370481.469994336</c:v>
                      </c:pt>
                      <c:pt idx="34">
                        <c:v>40463883.976822048</c:v>
                      </c:pt>
                      <c:pt idx="35">
                        <c:v>43795953.508458003</c:v>
                      </c:pt>
                      <c:pt idx="36">
                        <c:v>45689021.731708929</c:v>
                      </c:pt>
                      <c:pt idx="37">
                        <c:v>43135518.667877831</c:v>
                      </c:pt>
                      <c:pt idx="38">
                        <c:v>21885177.875136882</c:v>
                      </c:pt>
                      <c:pt idx="39">
                        <c:v>18119233.84678651</c:v>
                      </c:pt>
                      <c:pt idx="40">
                        <c:v>50227966.400786974</c:v>
                      </c:pt>
                      <c:pt idx="41">
                        <c:v>47813148.14565596</c:v>
                      </c:pt>
                      <c:pt idx="42">
                        <c:v>20374245.583907984</c:v>
                      </c:pt>
                      <c:pt idx="43">
                        <c:v>34903863.999853462</c:v>
                      </c:pt>
                      <c:pt idx="44">
                        <c:v>52318008.203462988</c:v>
                      </c:pt>
                      <c:pt idx="45">
                        <c:v>54046379.630618937</c:v>
                      </c:pt>
                      <c:pt idx="46">
                        <c:v>55744211.723222993</c:v>
                      </c:pt>
                      <c:pt idx="47">
                        <c:v>36062978.487517469</c:v>
                      </c:pt>
                      <c:pt idx="48">
                        <c:v>57313236.281255975</c:v>
                      </c:pt>
                      <c:pt idx="49">
                        <c:v>65993560.544566482</c:v>
                      </c:pt>
                      <c:pt idx="50">
                        <c:v>75607440.034661964</c:v>
                      </c:pt>
                      <c:pt idx="51">
                        <c:v>40214703.423398986</c:v>
                      </c:pt>
                      <c:pt idx="52">
                        <c:v>17557611.777479101</c:v>
                      </c:pt>
                      <c:pt idx="53">
                        <c:v>24697905.971594971</c:v>
                      </c:pt>
                      <c:pt idx="54">
                        <c:v>90848451.324427471</c:v>
                      </c:pt>
                      <c:pt idx="55">
                        <c:v>86450910.381646484</c:v>
                      </c:pt>
                      <c:pt idx="56">
                        <c:v>44575252.289955124</c:v>
                      </c:pt>
                      <c:pt idx="57">
                        <c:v>97462826.312821537</c:v>
                      </c:pt>
                      <c:pt idx="58">
                        <c:v>94400105.126344487</c:v>
                      </c:pt>
                      <c:pt idx="59">
                        <c:v>99679850.078718022</c:v>
                      </c:pt>
                      <c:pt idx="60">
                        <c:v>42814800.460745998</c:v>
                      </c:pt>
                      <c:pt idx="61">
                        <c:v>92783607.002050295</c:v>
                      </c:pt>
                      <c:pt idx="62">
                        <c:v>85020488.22331199</c:v>
                      </c:pt>
                      <c:pt idx="63">
                        <c:v>82926176.809074014</c:v>
                      </c:pt>
                      <c:pt idx="64">
                        <c:v>48136386.457970999</c:v>
                      </c:pt>
                      <c:pt idx="65">
                        <c:v>30095232.677105986</c:v>
                      </c:pt>
                      <c:pt idx="66">
                        <c:v>70060891.58222574</c:v>
                      </c:pt>
                      <c:pt idx="67">
                        <c:v>69034575.024481043</c:v>
                      </c:pt>
                      <c:pt idx="68">
                        <c:v>31276384.052164488</c:v>
                      </c:pt>
                      <c:pt idx="69">
                        <c:v>28225973.106286332</c:v>
                      </c:pt>
                      <c:pt idx="70">
                        <c:v>70351164.381700337</c:v>
                      </c:pt>
                      <c:pt idx="71">
                        <c:v>67914335.458356723</c:v>
                      </c:pt>
                      <c:pt idx="72">
                        <c:v>37943945.244790524</c:v>
                      </c:pt>
                      <c:pt idx="73">
                        <c:v>43056298.592397913</c:v>
                      </c:pt>
                      <c:pt idx="74">
                        <c:v>93461332.697284475</c:v>
                      </c:pt>
                      <c:pt idx="75">
                        <c:v>91542368.236876458</c:v>
                      </c:pt>
                      <c:pt idx="76">
                        <c:v>55575966.416816369</c:v>
                      </c:pt>
                      <c:pt idx="77">
                        <c:v>53646270.139712222</c:v>
                      </c:pt>
                      <c:pt idx="78">
                        <c:v>33133327.277266465</c:v>
                      </c:pt>
                      <c:pt idx="79">
                        <c:v>59592688.002466321</c:v>
                      </c:pt>
                      <c:pt idx="80">
                        <c:v>64865764.018207461</c:v>
                      </c:pt>
                      <c:pt idx="81">
                        <c:v>34000265.108908311</c:v>
                      </c:pt>
                      <c:pt idx="82">
                        <c:v>34062143.600053161</c:v>
                      </c:pt>
                      <c:pt idx="83">
                        <c:v>79054540.452104807</c:v>
                      </c:pt>
                      <c:pt idx="84">
                        <c:v>73575422.33440952</c:v>
                      </c:pt>
                      <c:pt idx="85">
                        <c:v>47797361.186121047</c:v>
                      </c:pt>
                      <c:pt idx="86">
                        <c:v>42767360.051025487</c:v>
                      </c:pt>
                      <c:pt idx="87">
                        <c:v>48115433.92572175</c:v>
                      </c:pt>
                      <c:pt idx="88">
                        <c:v>74483449.371519238</c:v>
                      </c:pt>
                      <c:pt idx="89">
                        <c:v>74278152.089598969</c:v>
                      </c:pt>
                      <c:pt idx="90">
                        <c:v>56618509.792106494</c:v>
                      </c:pt>
                      <c:pt idx="91">
                        <c:v>45648535.10468547</c:v>
                      </c:pt>
                      <c:pt idx="92">
                        <c:v>97412568.709150404</c:v>
                      </c:pt>
                      <c:pt idx="93">
                        <c:v>102884366.20008364</c:v>
                      </c:pt>
                      <c:pt idx="94">
                        <c:v>73258194.308228418</c:v>
                      </c:pt>
                      <c:pt idx="95">
                        <c:v>71833349.406986892</c:v>
                      </c:pt>
                      <c:pt idx="96">
                        <c:v>94785810.109252036</c:v>
                      </c:pt>
                      <c:pt idx="97">
                        <c:v>99028351.91310744</c:v>
                      </c:pt>
                      <c:pt idx="98">
                        <c:v>74536046.734641135</c:v>
                      </c:pt>
                      <c:pt idx="99">
                        <c:v>67649951.201234668</c:v>
                      </c:pt>
                      <c:pt idx="100">
                        <c:v>67944633.168842956</c:v>
                      </c:pt>
                      <c:pt idx="101">
                        <c:v>107451619.25676145</c:v>
                      </c:pt>
                      <c:pt idx="102">
                        <c:v>111333815.09390397</c:v>
                      </c:pt>
                      <c:pt idx="103">
                        <c:v>78501582.491387218</c:v>
                      </c:pt>
                    </c:numCache>
                  </c:numRef>
                </c:val>
                <c:extLst>
                  <c:ext xmlns:c16="http://schemas.microsoft.com/office/drawing/2014/chart" uri="{C3380CC4-5D6E-409C-BE32-E72D297353CC}">
                    <c16:uniqueId val="{00000004-83A6-4975-860D-0352A95FA036}"/>
                  </c:ext>
                </c:extLst>
              </c15:ser>
            </c15:filteredBarSeries>
          </c:ext>
        </c:extLst>
      </c:barChart>
      <c:lineChart>
        <c:grouping val="standard"/>
        <c:varyColors val="0"/>
        <c:ser>
          <c:idx val="0"/>
          <c:order val="0"/>
          <c:tx>
            <c:strRef>
              <c:f>Sheet1!$B$1</c:f>
              <c:strCache>
                <c:ptCount val="1"/>
                <c:pt idx="0">
                  <c:v>OCTANTIS RETAIL SALE UNITS</c:v>
                </c:pt>
              </c:strCache>
            </c:strRef>
          </c:tx>
          <c:spPr>
            <a:ln w="25400" cap="rnd">
              <a:noFill/>
              <a:round/>
            </a:ln>
            <a:effectLst>
              <a:outerShdw blurRad="40000" dist="20000" dir="5400000" rotWithShape="0">
                <a:srgbClr val="000000">
                  <a:alpha val="38000"/>
                </a:srgbClr>
              </a:outerShdw>
            </a:effectLst>
          </c:spPr>
          <c:marker>
            <c:symbol val="none"/>
          </c:marker>
          <c:trendline>
            <c:spPr>
              <a:ln w="22225" cap="rnd">
                <a:solidFill>
                  <a:srgbClr val="7030A0">
                    <a:alpha val="80000"/>
                  </a:srgbClr>
                </a:solidFill>
              </a:ln>
              <a:effectLst/>
            </c:spPr>
            <c:trendlineType val="movingAvg"/>
            <c:period val="4"/>
            <c:dispRSqr val="0"/>
            <c:dispEq val="0"/>
          </c:trendline>
          <c:cat>
            <c:numRef>
              <c:f>Sheet1!$A$2:$A$105</c:f>
              <c:numCache>
                <c:formatCode>m/d/yyyy</c:formatCode>
                <c:ptCount val="104"/>
                <c:pt idx="0">
                  <c:v>43101</c:v>
                </c:pt>
                <c:pt idx="1">
                  <c:v>43108</c:v>
                </c:pt>
                <c:pt idx="2">
                  <c:v>43115</c:v>
                </c:pt>
                <c:pt idx="3">
                  <c:v>43122</c:v>
                </c:pt>
                <c:pt idx="4">
                  <c:v>43129</c:v>
                </c:pt>
                <c:pt idx="5">
                  <c:v>43136</c:v>
                </c:pt>
                <c:pt idx="6">
                  <c:v>43143</c:v>
                </c:pt>
                <c:pt idx="7">
                  <c:v>43150</c:v>
                </c:pt>
                <c:pt idx="8">
                  <c:v>43157</c:v>
                </c:pt>
                <c:pt idx="9">
                  <c:v>43164</c:v>
                </c:pt>
                <c:pt idx="10">
                  <c:v>43171</c:v>
                </c:pt>
                <c:pt idx="11">
                  <c:v>43178</c:v>
                </c:pt>
                <c:pt idx="12">
                  <c:v>43185</c:v>
                </c:pt>
                <c:pt idx="13">
                  <c:v>43192</c:v>
                </c:pt>
                <c:pt idx="14">
                  <c:v>43199</c:v>
                </c:pt>
                <c:pt idx="15">
                  <c:v>43206</c:v>
                </c:pt>
                <c:pt idx="16">
                  <c:v>43213</c:v>
                </c:pt>
                <c:pt idx="17">
                  <c:v>43220</c:v>
                </c:pt>
                <c:pt idx="18">
                  <c:v>43227</c:v>
                </c:pt>
                <c:pt idx="19">
                  <c:v>43234</c:v>
                </c:pt>
                <c:pt idx="20">
                  <c:v>43241</c:v>
                </c:pt>
                <c:pt idx="21">
                  <c:v>43248</c:v>
                </c:pt>
                <c:pt idx="22">
                  <c:v>43255</c:v>
                </c:pt>
                <c:pt idx="23">
                  <c:v>43262</c:v>
                </c:pt>
                <c:pt idx="24">
                  <c:v>43269</c:v>
                </c:pt>
                <c:pt idx="25">
                  <c:v>43276</c:v>
                </c:pt>
                <c:pt idx="26">
                  <c:v>43283</c:v>
                </c:pt>
                <c:pt idx="27">
                  <c:v>43290</c:v>
                </c:pt>
                <c:pt idx="28">
                  <c:v>43297</c:v>
                </c:pt>
                <c:pt idx="29">
                  <c:v>43304</c:v>
                </c:pt>
                <c:pt idx="30">
                  <c:v>43311</c:v>
                </c:pt>
                <c:pt idx="31">
                  <c:v>43318</c:v>
                </c:pt>
                <c:pt idx="32">
                  <c:v>43325</c:v>
                </c:pt>
                <c:pt idx="33">
                  <c:v>43332</c:v>
                </c:pt>
                <c:pt idx="34">
                  <c:v>43339</c:v>
                </c:pt>
                <c:pt idx="35">
                  <c:v>43346</c:v>
                </c:pt>
                <c:pt idx="36">
                  <c:v>43353</c:v>
                </c:pt>
                <c:pt idx="37">
                  <c:v>43360</c:v>
                </c:pt>
                <c:pt idx="38">
                  <c:v>43367</c:v>
                </c:pt>
                <c:pt idx="39">
                  <c:v>43374</c:v>
                </c:pt>
                <c:pt idx="40">
                  <c:v>43381</c:v>
                </c:pt>
                <c:pt idx="41">
                  <c:v>43388</c:v>
                </c:pt>
                <c:pt idx="42">
                  <c:v>43395</c:v>
                </c:pt>
                <c:pt idx="43">
                  <c:v>43402</c:v>
                </c:pt>
                <c:pt idx="44">
                  <c:v>43409</c:v>
                </c:pt>
                <c:pt idx="45">
                  <c:v>43416</c:v>
                </c:pt>
                <c:pt idx="46">
                  <c:v>43423</c:v>
                </c:pt>
                <c:pt idx="47">
                  <c:v>43430</c:v>
                </c:pt>
                <c:pt idx="48">
                  <c:v>43437</c:v>
                </c:pt>
                <c:pt idx="49">
                  <c:v>43444</c:v>
                </c:pt>
                <c:pt idx="50">
                  <c:v>43451</c:v>
                </c:pt>
                <c:pt idx="51">
                  <c:v>43458</c:v>
                </c:pt>
                <c:pt idx="52">
                  <c:v>43465</c:v>
                </c:pt>
                <c:pt idx="53">
                  <c:v>43472</c:v>
                </c:pt>
                <c:pt idx="54">
                  <c:v>43479</c:v>
                </c:pt>
                <c:pt idx="55">
                  <c:v>43486</c:v>
                </c:pt>
                <c:pt idx="56">
                  <c:v>43493</c:v>
                </c:pt>
                <c:pt idx="57">
                  <c:v>43500</c:v>
                </c:pt>
                <c:pt idx="58">
                  <c:v>43507</c:v>
                </c:pt>
                <c:pt idx="59">
                  <c:v>43514</c:v>
                </c:pt>
                <c:pt idx="60">
                  <c:v>43521</c:v>
                </c:pt>
                <c:pt idx="61">
                  <c:v>43528</c:v>
                </c:pt>
                <c:pt idx="62">
                  <c:v>43535</c:v>
                </c:pt>
                <c:pt idx="63">
                  <c:v>43542</c:v>
                </c:pt>
                <c:pt idx="64">
                  <c:v>43549</c:v>
                </c:pt>
                <c:pt idx="65">
                  <c:v>43556</c:v>
                </c:pt>
                <c:pt idx="66">
                  <c:v>43563</c:v>
                </c:pt>
                <c:pt idx="67">
                  <c:v>43570</c:v>
                </c:pt>
                <c:pt idx="68">
                  <c:v>43577</c:v>
                </c:pt>
                <c:pt idx="69">
                  <c:v>43584</c:v>
                </c:pt>
                <c:pt idx="70">
                  <c:v>43591</c:v>
                </c:pt>
                <c:pt idx="71">
                  <c:v>43598</c:v>
                </c:pt>
                <c:pt idx="72">
                  <c:v>43605</c:v>
                </c:pt>
                <c:pt idx="73">
                  <c:v>43612</c:v>
                </c:pt>
                <c:pt idx="74">
                  <c:v>43619</c:v>
                </c:pt>
                <c:pt idx="75">
                  <c:v>43626</c:v>
                </c:pt>
                <c:pt idx="76">
                  <c:v>43633</c:v>
                </c:pt>
                <c:pt idx="77">
                  <c:v>43640</c:v>
                </c:pt>
                <c:pt idx="78">
                  <c:v>43647</c:v>
                </c:pt>
                <c:pt idx="79">
                  <c:v>43654</c:v>
                </c:pt>
                <c:pt idx="80">
                  <c:v>43661</c:v>
                </c:pt>
                <c:pt idx="81">
                  <c:v>43668</c:v>
                </c:pt>
                <c:pt idx="82">
                  <c:v>43675</c:v>
                </c:pt>
                <c:pt idx="83">
                  <c:v>43682</c:v>
                </c:pt>
                <c:pt idx="84">
                  <c:v>43689</c:v>
                </c:pt>
                <c:pt idx="85">
                  <c:v>43696</c:v>
                </c:pt>
                <c:pt idx="86">
                  <c:v>43703</c:v>
                </c:pt>
                <c:pt idx="87">
                  <c:v>43710</c:v>
                </c:pt>
                <c:pt idx="88">
                  <c:v>43717</c:v>
                </c:pt>
                <c:pt idx="89">
                  <c:v>43724</c:v>
                </c:pt>
                <c:pt idx="90">
                  <c:v>43731</c:v>
                </c:pt>
                <c:pt idx="91">
                  <c:v>43738</c:v>
                </c:pt>
                <c:pt idx="92">
                  <c:v>43745</c:v>
                </c:pt>
                <c:pt idx="93">
                  <c:v>43752</c:v>
                </c:pt>
                <c:pt idx="94">
                  <c:v>43759</c:v>
                </c:pt>
                <c:pt idx="95">
                  <c:v>43766</c:v>
                </c:pt>
                <c:pt idx="96">
                  <c:v>43773</c:v>
                </c:pt>
                <c:pt idx="97">
                  <c:v>43780</c:v>
                </c:pt>
                <c:pt idx="98">
                  <c:v>43787</c:v>
                </c:pt>
                <c:pt idx="99">
                  <c:v>43794</c:v>
                </c:pt>
                <c:pt idx="100">
                  <c:v>43801</c:v>
                </c:pt>
                <c:pt idx="101">
                  <c:v>43808</c:v>
                </c:pt>
                <c:pt idx="102">
                  <c:v>43815</c:v>
                </c:pt>
                <c:pt idx="103">
                  <c:v>43822</c:v>
                </c:pt>
              </c:numCache>
            </c:numRef>
          </c:cat>
          <c:val>
            <c:numRef>
              <c:f>Sheet1!$B$2:$B$105</c:f>
              <c:numCache>
                <c:formatCode>General</c:formatCode>
                <c:ptCount val="104"/>
                <c:pt idx="0">
                  <c:v>738</c:v>
                </c:pt>
                <c:pt idx="1">
                  <c:v>483</c:v>
                </c:pt>
                <c:pt idx="2">
                  <c:v>477</c:v>
                </c:pt>
                <c:pt idx="3">
                  <c:v>663</c:v>
                </c:pt>
                <c:pt idx="4">
                  <c:v>888</c:v>
                </c:pt>
                <c:pt idx="5">
                  <c:v>492</c:v>
                </c:pt>
                <c:pt idx="6">
                  <c:v>555</c:v>
                </c:pt>
                <c:pt idx="7">
                  <c:v>738</c:v>
                </c:pt>
                <c:pt idx="8">
                  <c:v>780</c:v>
                </c:pt>
                <c:pt idx="9">
                  <c:v>417</c:v>
                </c:pt>
                <c:pt idx="10">
                  <c:v>621</c:v>
                </c:pt>
                <c:pt idx="11">
                  <c:v>648</c:v>
                </c:pt>
                <c:pt idx="12">
                  <c:v>1002</c:v>
                </c:pt>
                <c:pt idx="13">
                  <c:v>708</c:v>
                </c:pt>
                <c:pt idx="14">
                  <c:v>483</c:v>
                </c:pt>
                <c:pt idx="15">
                  <c:v>540</c:v>
                </c:pt>
                <c:pt idx="16">
                  <c:v>1035</c:v>
                </c:pt>
                <c:pt idx="17">
                  <c:v>804</c:v>
                </c:pt>
                <c:pt idx="18">
                  <c:v>585</c:v>
                </c:pt>
                <c:pt idx="19">
                  <c:v>720</c:v>
                </c:pt>
                <c:pt idx="20">
                  <c:v>963</c:v>
                </c:pt>
                <c:pt idx="21">
                  <c:v>1320</c:v>
                </c:pt>
                <c:pt idx="22">
                  <c:v>555</c:v>
                </c:pt>
                <c:pt idx="23">
                  <c:v>822</c:v>
                </c:pt>
                <c:pt idx="24">
                  <c:v>921</c:v>
                </c:pt>
                <c:pt idx="25">
                  <c:v>1248</c:v>
                </c:pt>
                <c:pt idx="26">
                  <c:v>690</c:v>
                </c:pt>
                <c:pt idx="27">
                  <c:v>942</c:v>
                </c:pt>
                <c:pt idx="28">
                  <c:v>723</c:v>
                </c:pt>
                <c:pt idx="29">
                  <c:v>942</c:v>
                </c:pt>
                <c:pt idx="30">
                  <c:v>945</c:v>
                </c:pt>
                <c:pt idx="31">
                  <c:v>684</c:v>
                </c:pt>
                <c:pt idx="32">
                  <c:v>750</c:v>
                </c:pt>
                <c:pt idx="33">
                  <c:v>822</c:v>
                </c:pt>
                <c:pt idx="34">
                  <c:v>1428</c:v>
                </c:pt>
                <c:pt idx="35">
                  <c:v>435</c:v>
                </c:pt>
                <c:pt idx="36">
                  <c:v>606</c:v>
                </c:pt>
                <c:pt idx="37">
                  <c:v>741</c:v>
                </c:pt>
                <c:pt idx="38">
                  <c:v>1125</c:v>
                </c:pt>
                <c:pt idx="39">
                  <c:v>762</c:v>
                </c:pt>
                <c:pt idx="40">
                  <c:v>567</c:v>
                </c:pt>
                <c:pt idx="41">
                  <c:v>729</c:v>
                </c:pt>
                <c:pt idx="42">
                  <c:v>867</c:v>
                </c:pt>
                <c:pt idx="43">
                  <c:v>1152</c:v>
                </c:pt>
                <c:pt idx="44">
                  <c:v>546</c:v>
                </c:pt>
                <c:pt idx="45">
                  <c:v>729</c:v>
                </c:pt>
                <c:pt idx="46">
                  <c:v>768</c:v>
                </c:pt>
                <c:pt idx="47">
                  <c:v>1185</c:v>
                </c:pt>
                <c:pt idx="48">
                  <c:v>495</c:v>
                </c:pt>
                <c:pt idx="49">
                  <c:v>684</c:v>
                </c:pt>
                <c:pt idx="50">
                  <c:v>1023</c:v>
                </c:pt>
                <c:pt idx="51">
                  <c:v>1041</c:v>
                </c:pt>
                <c:pt idx="52">
                  <c:v>1149</c:v>
                </c:pt>
                <c:pt idx="53">
                  <c:v>456</c:v>
                </c:pt>
                <c:pt idx="54">
                  <c:v>468</c:v>
                </c:pt>
                <c:pt idx="55">
                  <c:v>429</c:v>
                </c:pt>
                <c:pt idx="56">
                  <c:v>777</c:v>
                </c:pt>
                <c:pt idx="57">
                  <c:v>480</c:v>
                </c:pt>
                <c:pt idx="58">
                  <c:v>600</c:v>
                </c:pt>
                <c:pt idx="59">
                  <c:v>615</c:v>
                </c:pt>
                <c:pt idx="60">
                  <c:v>1059</c:v>
                </c:pt>
                <c:pt idx="61">
                  <c:v>444</c:v>
                </c:pt>
                <c:pt idx="62">
                  <c:v>702</c:v>
                </c:pt>
                <c:pt idx="63">
                  <c:v>783</c:v>
                </c:pt>
                <c:pt idx="64">
                  <c:v>1158</c:v>
                </c:pt>
                <c:pt idx="65">
                  <c:v>678</c:v>
                </c:pt>
                <c:pt idx="66">
                  <c:v>573</c:v>
                </c:pt>
                <c:pt idx="67">
                  <c:v>585</c:v>
                </c:pt>
                <c:pt idx="68">
                  <c:v>762</c:v>
                </c:pt>
                <c:pt idx="69">
                  <c:v>900</c:v>
                </c:pt>
                <c:pt idx="70">
                  <c:v>504</c:v>
                </c:pt>
                <c:pt idx="71">
                  <c:v>684</c:v>
                </c:pt>
                <c:pt idx="72">
                  <c:v>687</c:v>
                </c:pt>
                <c:pt idx="73">
                  <c:v>1023</c:v>
                </c:pt>
                <c:pt idx="74">
                  <c:v>387</c:v>
                </c:pt>
                <c:pt idx="75">
                  <c:v>681</c:v>
                </c:pt>
                <c:pt idx="76">
                  <c:v>762</c:v>
                </c:pt>
                <c:pt idx="77">
                  <c:v>1170</c:v>
                </c:pt>
                <c:pt idx="78">
                  <c:v>807</c:v>
                </c:pt>
                <c:pt idx="79">
                  <c:v>597</c:v>
                </c:pt>
                <c:pt idx="80">
                  <c:v>699</c:v>
                </c:pt>
                <c:pt idx="81">
                  <c:v>780</c:v>
                </c:pt>
                <c:pt idx="82">
                  <c:v>1068</c:v>
                </c:pt>
                <c:pt idx="83">
                  <c:v>489</c:v>
                </c:pt>
                <c:pt idx="84">
                  <c:v>657</c:v>
                </c:pt>
                <c:pt idx="85">
                  <c:v>732</c:v>
                </c:pt>
                <c:pt idx="86">
                  <c:v>1011</c:v>
                </c:pt>
                <c:pt idx="87">
                  <c:v>840</c:v>
                </c:pt>
                <c:pt idx="88">
                  <c:v>462</c:v>
                </c:pt>
                <c:pt idx="89">
                  <c:v>603</c:v>
                </c:pt>
                <c:pt idx="90">
                  <c:v>762</c:v>
                </c:pt>
                <c:pt idx="91">
                  <c:v>768</c:v>
                </c:pt>
                <c:pt idx="92">
                  <c:v>498</c:v>
                </c:pt>
                <c:pt idx="93">
                  <c:v>717</c:v>
                </c:pt>
                <c:pt idx="94">
                  <c:v>690</c:v>
                </c:pt>
                <c:pt idx="95">
                  <c:v>999</c:v>
                </c:pt>
                <c:pt idx="96">
                  <c:v>447</c:v>
                </c:pt>
                <c:pt idx="97">
                  <c:v>642</c:v>
                </c:pt>
                <c:pt idx="98">
                  <c:v>753</c:v>
                </c:pt>
                <c:pt idx="99">
                  <c:v>879</c:v>
                </c:pt>
                <c:pt idx="100">
                  <c:v>615</c:v>
                </c:pt>
                <c:pt idx="101">
                  <c:v>564</c:v>
                </c:pt>
                <c:pt idx="102">
                  <c:v>969</c:v>
                </c:pt>
                <c:pt idx="103">
                  <c:v>750</c:v>
                </c:pt>
              </c:numCache>
            </c:numRef>
          </c:val>
          <c:smooth val="0"/>
          <c:extLst>
            <c:ext xmlns:c16="http://schemas.microsoft.com/office/drawing/2014/chart" uri="{C3380CC4-5D6E-409C-BE32-E72D297353CC}">
              <c16:uniqueId val="{00000003-83A6-4975-860D-0352A95FA036}"/>
            </c:ext>
          </c:extLst>
        </c:ser>
        <c:dLbls>
          <c:showLegendKey val="0"/>
          <c:showVal val="0"/>
          <c:showCatName val="0"/>
          <c:showSerName val="0"/>
          <c:showPercent val="0"/>
          <c:showBubbleSize val="0"/>
        </c:dLbls>
        <c:marker val="1"/>
        <c:smooth val="0"/>
        <c:axId val="348013503"/>
        <c:axId val="348016831"/>
      </c:lineChart>
      <c:dateAx>
        <c:axId val="348013503"/>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r>
                  <a:rPr lang="en-US"/>
                  <a:t>Period</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endParaRPr lang="en-US"/>
            </a:p>
          </c:txPr>
        </c:title>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348016831"/>
        <c:crosses val="autoZero"/>
        <c:auto val="1"/>
        <c:lblOffset val="100"/>
        <c:baseTimeUnit val="days"/>
      </c:dateAx>
      <c:valAx>
        <c:axId val="3480168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r>
                  <a:rPr lang="en-US"/>
                  <a:t>Unit Sales (MOVING AVERAGE)</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348013503"/>
        <c:crosses val="autoZero"/>
        <c:crossBetween val="between"/>
      </c:valAx>
      <c:valAx>
        <c:axId val="348026815"/>
        <c:scaling>
          <c:orientation val="minMax"/>
        </c:scaling>
        <c:delete val="0"/>
        <c:axPos val="r"/>
        <c:title>
          <c:tx>
            <c:rich>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r>
                  <a:rPr lang="en-US"/>
                  <a:t>Total Media Spend ($USD)</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endParaRPr lang="en-US"/>
            </a:p>
          </c:txPr>
        </c:title>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348008927"/>
        <c:crosses val="max"/>
        <c:crossBetween val="between"/>
      </c:valAx>
      <c:dateAx>
        <c:axId val="348008927"/>
        <c:scaling>
          <c:orientation val="minMax"/>
        </c:scaling>
        <c:delete val="1"/>
        <c:axPos val="b"/>
        <c:numFmt formatCode="m/d/yyyy" sourceLinked="1"/>
        <c:majorTickMark val="out"/>
        <c:minorTickMark val="none"/>
        <c:tickLblPos val="nextTo"/>
        <c:crossAx val="348026815"/>
        <c:crosses val="autoZero"/>
        <c:auto val="1"/>
        <c:lblOffset val="100"/>
        <c:baseTimeUnit val="days"/>
      </c:date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normalizeH="0" baseline="0">
                <a:solidFill>
                  <a:schemeClr val="dk1">
                    <a:lumMod val="50000"/>
                    <a:lumOff val="50000"/>
                  </a:schemeClr>
                </a:solidFill>
                <a:latin typeface="+mj-lt"/>
                <a:ea typeface="+mj-ea"/>
                <a:cs typeface="+mj-cs"/>
              </a:defRPr>
            </a:pPr>
            <a:r>
              <a:rPr lang="en-US"/>
              <a:t>2019 Budget (Actual)</a:t>
            </a:r>
          </a:p>
        </c:rich>
      </c:tx>
      <c:overlay val="0"/>
      <c:spPr>
        <a:noFill/>
        <a:ln>
          <a:noFill/>
        </a:ln>
        <a:effectLst/>
      </c:spPr>
      <c:txPr>
        <a:bodyPr rot="0" spcFirstLastPara="1" vertOverflow="ellipsis" vert="horz" wrap="square" anchor="ctr" anchorCtr="1"/>
        <a:lstStyle/>
        <a:p>
          <a:pPr>
            <a:defRPr sz="1600" b="1" i="0" u="none" strike="noStrike" kern="1200" spc="0" normalizeH="0" baseline="0">
              <a:solidFill>
                <a:schemeClr val="dk1">
                  <a:lumMod val="50000"/>
                  <a:lumOff val="50000"/>
                </a:schemeClr>
              </a:solidFill>
              <a:latin typeface="+mj-lt"/>
              <a:ea typeface="+mj-ea"/>
              <a:cs typeface="+mj-cs"/>
            </a:defRPr>
          </a:pPr>
          <a:endParaRPr lang="en-US"/>
        </a:p>
      </c:txPr>
    </c:title>
    <c:autoTitleDeleted val="0"/>
    <c:plotArea>
      <c:layout/>
      <c:pieChart>
        <c:varyColors val="1"/>
        <c:ser>
          <c:idx val="0"/>
          <c:order val="0"/>
          <c:tx>
            <c:strRef>
              <c:f>'Media Mix'!$B$2</c:f>
              <c:strCache>
                <c:ptCount val="1"/>
                <c:pt idx="0">
                  <c:v>2019 Budget</c:v>
                </c:pt>
              </c:strCache>
            </c:strRef>
          </c:tx>
          <c:dPt>
            <c:idx val="0"/>
            <c:bubble3D val="0"/>
            <c:spPr>
              <a:gradFill>
                <a:gsLst>
                  <a:gs pos="100000">
                    <a:schemeClr val="accent1">
                      <a:lumMod val="60000"/>
                      <a:lumOff val="40000"/>
                    </a:schemeClr>
                  </a:gs>
                  <a:gs pos="0">
                    <a:schemeClr val="accent1"/>
                  </a:gs>
                </a:gsLst>
                <a:lin ang="5400000" scaled="0"/>
              </a:gradFill>
              <a:ln w="19050">
                <a:solidFill>
                  <a:schemeClr val="lt1"/>
                </a:solidFill>
              </a:ln>
              <a:effectLst/>
            </c:spPr>
            <c:extLst>
              <c:ext xmlns:c16="http://schemas.microsoft.com/office/drawing/2014/chart" uri="{C3380CC4-5D6E-409C-BE32-E72D297353CC}">
                <c16:uniqueId val="{00000001-20BE-4B98-A78C-222DF3FA66DA}"/>
              </c:ext>
            </c:extLst>
          </c:dPt>
          <c:dPt>
            <c:idx val="1"/>
            <c:bubble3D val="0"/>
            <c:spPr>
              <a:gradFill>
                <a:gsLst>
                  <a:gs pos="100000">
                    <a:schemeClr val="accent2">
                      <a:lumMod val="60000"/>
                      <a:lumOff val="40000"/>
                    </a:schemeClr>
                  </a:gs>
                  <a:gs pos="0">
                    <a:schemeClr val="accent2"/>
                  </a:gs>
                </a:gsLst>
                <a:lin ang="5400000" scaled="0"/>
              </a:gradFill>
              <a:ln w="19050">
                <a:solidFill>
                  <a:schemeClr val="lt1"/>
                </a:solidFill>
              </a:ln>
              <a:effectLst/>
            </c:spPr>
            <c:extLst>
              <c:ext xmlns:c16="http://schemas.microsoft.com/office/drawing/2014/chart" uri="{C3380CC4-5D6E-409C-BE32-E72D297353CC}">
                <c16:uniqueId val="{00000003-20BE-4B98-A78C-222DF3FA66DA}"/>
              </c:ext>
            </c:extLst>
          </c:dPt>
          <c:dPt>
            <c:idx val="2"/>
            <c:bubble3D val="0"/>
            <c:spPr>
              <a:gradFill>
                <a:gsLst>
                  <a:gs pos="100000">
                    <a:schemeClr val="accent3">
                      <a:lumMod val="60000"/>
                      <a:lumOff val="40000"/>
                    </a:schemeClr>
                  </a:gs>
                  <a:gs pos="0">
                    <a:schemeClr val="accent3"/>
                  </a:gs>
                </a:gsLst>
                <a:lin ang="5400000" scaled="0"/>
              </a:gradFill>
              <a:ln w="19050">
                <a:solidFill>
                  <a:schemeClr val="lt1"/>
                </a:solidFill>
              </a:ln>
              <a:effectLst/>
            </c:spPr>
            <c:extLst>
              <c:ext xmlns:c16="http://schemas.microsoft.com/office/drawing/2014/chart" uri="{C3380CC4-5D6E-409C-BE32-E72D297353CC}">
                <c16:uniqueId val="{00000005-20BE-4B98-A78C-222DF3FA66DA}"/>
              </c:ext>
            </c:extLst>
          </c:dPt>
          <c:dPt>
            <c:idx val="3"/>
            <c:bubble3D val="0"/>
            <c:spPr>
              <a:gradFill>
                <a:gsLst>
                  <a:gs pos="100000">
                    <a:schemeClr val="accent4">
                      <a:lumMod val="60000"/>
                      <a:lumOff val="40000"/>
                    </a:schemeClr>
                  </a:gs>
                  <a:gs pos="0">
                    <a:schemeClr val="accent4"/>
                  </a:gs>
                </a:gsLst>
                <a:lin ang="5400000" scaled="0"/>
              </a:gradFill>
              <a:ln w="19050">
                <a:solidFill>
                  <a:schemeClr val="lt1"/>
                </a:solidFill>
              </a:ln>
              <a:effectLst/>
            </c:spPr>
            <c:extLst>
              <c:ext xmlns:c16="http://schemas.microsoft.com/office/drawing/2014/chart" uri="{C3380CC4-5D6E-409C-BE32-E72D297353CC}">
                <c16:uniqueId val="{00000007-20BE-4B98-A78C-222DF3FA66DA}"/>
              </c:ext>
            </c:extLst>
          </c:dPt>
          <c:dPt>
            <c:idx val="4"/>
            <c:bubble3D val="0"/>
            <c:spPr>
              <a:gradFill>
                <a:gsLst>
                  <a:gs pos="100000">
                    <a:schemeClr val="accent5">
                      <a:lumMod val="60000"/>
                      <a:lumOff val="40000"/>
                    </a:schemeClr>
                  </a:gs>
                  <a:gs pos="0">
                    <a:schemeClr val="accent5"/>
                  </a:gs>
                </a:gsLst>
                <a:lin ang="5400000" scaled="0"/>
              </a:gradFill>
              <a:ln w="19050">
                <a:solidFill>
                  <a:schemeClr val="lt1"/>
                </a:solidFill>
              </a:ln>
              <a:effectLst/>
            </c:spPr>
            <c:extLst>
              <c:ext xmlns:c16="http://schemas.microsoft.com/office/drawing/2014/chart" uri="{C3380CC4-5D6E-409C-BE32-E72D297353CC}">
                <c16:uniqueId val="{00000009-20BE-4B98-A78C-222DF3FA66DA}"/>
              </c:ext>
            </c:extLst>
          </c:dPt>
          <c:dPt>
            <c:idx val="5"/>
            <c:bubble3D val="0"/>
            <c:spPr>
              <a:gradFill>
                <a:gsLst>
                  <a:gs pos="100000">
                    <a:schemeClr val="accent6">
                      <a:lumMod val="60000"/>
                      <a:lumOff val="40000"/>
                    </a:schemeClr>
                  </a:gs>
                  <a:gs pos="0">
                    <a:schemeClr val="accent6"/>
                  </a:gs>
                </a:gsLst>
                <a:lin ang="5400000" scaled="0"/>
              </a:gradFill>
              <a:ln w="19050">
                <a:solidFill>
                  <a:schemeClr val="lt1"/>
                </a:solidFill>
              </a:ln>
              <a:effectLst/>
            </c:spPr>
            <c:extLst>
              <c:ext xmlns:c16="http://schemas.microsoft.com/office/drawing/2014/chart" uri="{C3380CC4-5D6E-409C-BE32-E72D297353CC}">
                <c16:uniqueId val="{0000000B-20BE-4B98-A78C-222DF3FA66DA}"/>
              </c:ext>
            </c:extLst>
          </c:dPt>
          <c:dPt>
            <c:idx val="6"/>
            <c:bubble3D val="0"/>
            <c:spPr>
              <a:gradFill>
                <a:gsLst>
                  <a:gs pos="100000">
                    <a:schemeClr val="accent1">
                      <a:lumMod val="60000"/>
                      <a:lumMod val="60000"/>
                      <a:lumOff val="40000"/>
                    </a:schemeClr>
                  </a:gs>
                  <a:gs pos="0">
                    <a:schemeClr val="accent1">
                      <a:lumMod val="60000"/>
                    </a:schemeClr>
                  </a:gs>
                </a:gsLst>
                <a:lin ang="5400000" scaled="0"/>
              </a:gradFill>
              <a:ln w="19050">
                <a:solidFill>
                  <a:schemeClr val="lt1"/>
                </a:solidFill>
              </a:ln>
              <a:effectLst/>
            </c:spPr>
            <c:extLst>
              <c:ext xmlns:c16="http://schemas.microsoft.com/office/drawing/2014/chart" uri="{C3380CC4-5D6E-409C-BE32-E72D297353CC}">
                <c16:uniqueId val="{0000000D-20BE-4B98-A78C-222DF3FA66DA}"/>
              </c:ext>
            </c:extLst>
          </c:dPt>
          <c:dPt>
            <c:idx val="7"/>
            <c:bubble3D val="0"/>
            <c:spPr>
              <a:gradFill>
                <a:gsLst>
                  <a:gs pos="100000">
                    <a:schemeClr val="accent2">
                      <a:lumMod val="60000"/>
                      <a:lumMod val="60000"/>
                      <a:lumOff val="40000"/>
                    </a:schemeClr>
                  </a:gs>
                  <a:gs pos="0">
                    <a:schemeClr val="accent2">
                      <a:lumMod val="60000"/>
                    </a:schemeClr>
                  </a:gs>
                </a:gsLst>
                <a:lin ang="5400000" scaled="0"/>
              </a:gradFill>
              <a:ln w="19050">
                <a:solidFill>
                  <a:schemeClr val="lt1"/>
                </a:solidFill>
              </a:ln>
              <a:effectLst/>
            </c:spPr>
            <c:extLst>
              <c:ext xmlns:c16="http://schemas.microsoft.com/office/drawing/2014/chart" uri="{C3380CC4-5D6E-409C-BE32-E72D297353CC}">
                <c16:uniqueId val="{0000000F-20BE-4B98-A78C-222DF3FA66DA}"/>
              </c:ext>
            </c:extLst>
          </c:dPt>
          <c:dPt>
            <c:idx val="8"/>
            <c:bubble3D val="0"/>
            <c:spPr>
              <a:gradFill>
                <a:gsLst>
                  <a:gs pos="100000">
                    <a:schemeClr val="accent3">
                      <a:lumMod val="60000"/>
                      <a:lumMod val="60000"/>
                      <a:lumOff val="40000"/>
                    </a:schemeClr>
                  </a:gs>
                  <a:gs pos="0">
                    <a:schemeClr val="accent3">
                      <a:lumMod val="60000"/>
                    </a:schemeClr>
                  </a:gs>
                </a:gsLst>
                <a:lin ang="5400000" scaled="0"/>
              </a:gradFill>
              <a:ln w="19050">
                <a:solidFill>
                  <a:schemeClr val="lt1"/>
                </a:solidFill>
              </a:ln>
              <a:effectLst/>
            </c:spPr>
            <c:extLst>
              <c:ext xmlns:c16="http://schemas.microsoft.com/office/drawing/2014/chart" uri="{C3380CC4-5D6E-409C-BE32-E72D297353CC}">
                <c16:uniqueId val="{00000011-20BE-4B98-A78C-222DF3FA66DA}"/>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'Media Mix'!$A$3:$A$11</c:f>
              <c:strCache>
                <c:ptCount val="9"/>
                <c:pt idx="0">
                  <c:v>Display (Direct)</c:v>
                </c:pt>
                <c:pt idx="1">
                  <c:v>Display (Halo)</c:v>
                </c:pt>
                <c:pt idx="2">
                  <c:v>National Search (Direct)</c:v>
                </c:pt>
                <c:pt idx="3">
                  <c:v>National Search (Halo)</c:v>
                </c:pt>
                <c:pt idx="4">
                  <c:v>National Social Spend (Direct)</c:v>
                </c:pt>
                <c:pt idx="5">
                  <c:v>National Social Spend (Halo)</c:v>
                </c:pt>
                <c:pt idx="6">
                  <c:v>TV (Direct)</c:v>
                </c:pt>
                <c:pt idx="7">
                  <c:v>TV (Halo)</c:v>
                </c:pt>
                <c:pt idx="8">
                  <c:v>TOTAL</c:v>
                </c:pt>
              </c:strCache>
            </c:strRef>
          </c:cat>
          <c:val>
            <c:numRef>
              <c:f>'Media Mix'!$B$3:$B$11</c:f>
              <c:numCache>
                <c:formatCode>0%</c:formatCode>
                <c:ptCount val="9"/>
                <c:pt idx="0">
                  <c:v>0.06</c:v>
                </c:pt>
                <c:pt idx="1">
                  <c:v>0.34</c:v>
                </c:pt>
                <c:pt idx="2">
                  <c:v>0.02</c:v>
                </c:pt>
                <c:pt idx="3">
                  <c:v>0.1</c:v>
                </c:pt>
                <c:pt idx="4">
                  <c:v>0.03</c:v>
                </c:pt>
                <c:pt idx="5">
                  <c:v>0.12</c:v>
                </c:pt>
                <c:pt idx="6">
                  <c:v>0.02</c:v>
                </c:pt>
                <c:pt idx="7">
                  <c:v>0.31</c:v>
                </c:pt>
                <c:pt idx="8">
                  <c:v>1</c:v>
                </c:pt>
              </c:numCache>
            </c:numRef>
          </c:val>
          <c:extLst>
            <c:ext xmlns:c16="http://schemas.microsoft.com/office/drawing/2014/chart" uri="{C3380CC4-5D6E-409C-BE32-E72D297353CC}">
              <c16:uniqueId val="{00000012-20BE-4B98-A78C-222DF3FA66DA}"/>
            </c:ext>
          </c:extLst>
        </c:ser>
        <c:ser>
          <c:idx val="1"/>
          <c:order val="1"/>
          <c:tx>
            <c:strRef>
              <c:f>'Media Mix'!$C$2</c:f>
              <c:strCache>
                <c:ptCount val="1"/>
                <c:pt idx="0">
                  <c:v>New allocated budget</c:v>
                </c:pt>
              </c:strCache>
            </c:strRef>
          </c:tx>
          <c:dPt>
            <c:idx val="0"/>
            <c:bubble3D val="0"/>
            <c:spPr>
              <a:gradFill>
                <a:gsLst>
                  <a:gs pos="100000">
                    <a:schemeClr val="accent1">
                      <a:lumMod val="60000"/>
                      <a:lumOff val="40000"/>
                    </a:schemeClr>
                  </a:gs>
                  <a:gs pos="0">
                    <a:schemeClr val="accent1"/>
                  </a:gs>
                </a:gsLst>
                <a:lin ang="5400000" scaled="0"/>
              </a:gradFill>
              <a:ln w="19050">
                <a:solidFill>
                  <a:schemeClr val="lt1"/>
                </a:solidFill>
              </a:ln>
              <a:effectLst/>
            </c:spPr>
            <c:extLst>
              <c:ext xmlns:c16="http://schemas.microsoft.com/office/drawing/2014/chart" uri="{C3380CC4-5D6E-409C-BE32-E72D297353CC}">
                <c16:uniqueId val="{00000014-20BE-4B98-A78C-222DF3FA66DA}"/>
              </c:ext>
            </c:extLst>
          </c:dPt>
          <c:dPt>
            <c:idx val="1"/>
            <c:bubble3D val="0"/>
            <c:spPr>
              <a:gradFill>
                <a:gsLst>
                  <a:gs pos="100000">
                    <a:schemeClr val="accent2">
                      <a:lumMod val="60000"/>
                      <a:lumOff val="40000"/>
                    </a:schemeClr>
                  </a:gs>
                  <a:gs pos="0">
                    <a:schemeClr val="accent2"/>
                  </a:gs>
                </a:gsLst>
                <a:lin ang="5400000" scaled="0"/>
              </a:gradFill>
              <a:ln w="19050">
                <a:solidFill>
                  <a:schemeClr val="lt1"/>
                </a:solidFill>
              </a:ln>
              <a:effectLst/>
            </c:spPr>
            <c:extLst>
              <c:ext xmlns:c16="http://schemas.microsoft.com/office/drawing/2014/chart" uri="{C3380CC4-5D6E-409C-BE32-E72D297353CC}">
                <c16:uniqueId val="{00000016-20BE-4B98-A78C-222DF3FA66DA}"/>
              </c:ext>
            </c:extLst>
          </c:dPt>
          <c:dPt>
            <c:idx val="2"/>
            <c:bubble3D val="0"/>
            <c:spPr>
              <a:gradFill>
                <a:gsLst>
                  <a:gs pos="100000">
                    <a:schemeClr val="accent3">
                      <a:lumMod val="60000"/>
                      <a:lumOff val="40000"/>
                    </a:schemeClr>
                  </a:gs>
                  <a:gs pos="0">
                    <a:schemeClr val="accent3"/>
                  </a:gs>
                </a:gsLst>
                <a:lin ang="5400000" scaled="0"/>
              </a:gradFill>
              <a:ln w="19050">
                <a:solidFill>
                  <a:schemeClr val="lt1"/>
                </a:solidFill>
              </a:ln>
              <a:effectLst/>
            </c:spPr>
            <c:extLst>
              <c:ext xmlns:c16="http://schemas.microsoft.com/office/drawing/2014/chart" uri="{C3380CC4-5D6E-409C-BE32-E72D297353CC}">
                <c16:uniqueId val="{00000018-20BE-4B98-A78C-222DF3FA66DA}"/>
              </c:ext>
            </c:extLst>
          </c:dPt>
          <c:dPt>
            <c:idx val="3"/>
            <c:bubble3D val="0"/>
            <c:spPr>
              <a:gradFill>
                <a:gsLst>
                  <a:gs pos="100000">
                    <a:schemeClr val="accent4">
                      <a:lumMod val="60000"/>
                      <a:lumOff val="40000"/>
                    </a:schemeClr>
                  </a:gs>
                  <a:gs pos="0">
                    <a:schemeClr val="accent4"/>
                  </a:gs>
                </a:gsLst>
                <a:lin ang="5400000" scaled="0"/>
              </a:gradFill>
              <a:ln w="19050">
                <a:solidFill>
                  <a:schemeClr val="lt1"/>
                </a:solidFill>
              </a:ln>
              <a:effectLst/>
            </c:spPr>
            <c:extLst>
              <c:ext xmlns:c16="http://schemas.microsoft.com/office/drawing/2014/chart" uri="{C3380CC4-5D6E-409C-BE32-E72D297353CC}">
                <c16:uniqueId val="{0000001A-20BE-4B98-A78C-222DF3FA66DA}"/>
              </c:ext>
            </c:extLst>
          </c:dPt>
          <c:dPt>
            <c:idx val="4"/>
            <c:bubble3D val="0"/>
            <c:spPr>
              <a:gradFill>
                <a:gsLst>
                  <a:gs pos="100000">
                    <a:schemeClr val="accent5">
                      <a:lumMod val="60000"/>
                      <a:lumOff val="40000"/>
                    </a:schemeClr>
                  </a:gs>
                  <a:gs pos="0">
                    <a:schemeClr val="accent5"/>
                  </a:gs>
                </a:gsLst>
                <a:lin ang="5400000" scaled="0"/>
              </a:gradFill>
              <a:ln w="19050">
                <a:solidFill>
                  <a:schemeClr val="lt1"/>
                </a:solidFill>
              </a:ln>
              <a:effectLst/>
            </c:spPr>
            <c:extLst>
              <c:ext xmlns:c16="http://schemas.microsoft.com/office/drawing/2014/chart" uri="{C3380CC4-5D6E-409C-BE32-E72D297353CC}">
                <c16:uniqueId val="{0000001C-20BE-4B98-A78C-222DF3FA66DA}"/>
              </c:ext>
            </c:extLst>
          </c:dPt>
          <c:dPt>
            <c:idx val="5"/>
            <c:bubble3D val="0"/>
            <c:spPr>
              <a:gradFill>
                <a:gsLst>
                  <a:gs pos="100000">
                    <a:schemeClr val="accent6">
                      <a:lumMod val="60000"/>
                      <a:lumOff val="40000"/>
                    </a:schemeClr>
                  </a:gs>
                  <a:gs pos="0">
                    <a:schemeClr val="accent6"/>
                  </a:gs>
                </a:gsLst>
                <a:lin ang="5400000" scaled="0"/>
              </a:gradFill>
              <a:ln w="19050">
                <a:solidFill>
                  <a:schemeClr val="lt1"/>
                </a:solidFill>
              </a:ln>
              <a:effectLst/>
            </c:spPr>
            <c:extLst>
              <c:ext xmlns:c16="http://schemas.microsoft.com/office/drawing/2014/chart" uri="{C3380CC4-5D6E-409C-BE32-E72D297353CC}">
                <c16:uniqueId val="{0000001E-20BE-4B98-A78C-222DF3FA66DA}"/>
              </c:ext>
            </c:extLst>
          </c:dPt>
          <c:dPt>
            <c:idx val="6"/>
            <c:bubble3D val="0"/>
            <c:spPr>
              <a:gradFill>
                <a:gsLst>
                  <a:gs pos="100000">
                    <a:schemeClr val="accent1">
                      <a:lumMod val="60000"/>
                      <a:lumMod val="60000"/>
                      <a:lumOff val="40000"/>
                    </a:schemeClr>
                  </a:gs>
                  <a:gs pos="0">
                    <a:schemeClr val="accent1">
                      <a:lumMod val="60000"/>
                    </a:schemeClr>
                  </a:gs>
                </a:gsLst>
                <a:lin ang="5400000" scaled="0"/>
              </a:gradFill>
              <a:ln w="19050">
                <a:solidFill>
                  <a:schemeClr val="lt1"/>
                </a:solidFill>
              </a:ln>
              <a:effectLst/>
            </c:spPr>
            <c:extLst>
              <c:ext xmlns:c16="http://schemas.microsoft.com/office/drawing/2014/chart" uri="{C3380CC4-5D6E-409C-BE32-E72D297353CC}">
                <c16:uniqueId val="{00000020-20BE-4B98-A78C-222DF3FA66DA}"/>
              </c:ext>
            </c:extLst>
          </c:dPt>
          <c:dPt>
            <c:idx val="7"/>
            <c:bubble3D val="0"/>
            <c:spPr>
              <a:gradFill>
                <a:gsLst>
                  <a:gs pos="100000">
                    <a:schemeClr val="accent2">
                      <a:lumMod val="60000"/>
                      <a:lumMod val="60000"/>
                      <a:lumOff val="40000"/>
                    </a:schemeClr>
                  </a:gs>
                  <a:gs pos="0">
                    <a:schemeClr val="accent2">
                      <a:lumMod val="60000"/>
                    </a:schemeClr>
                  </a:gs>
                </a:gsLst>
                <a:lin ang="5400000" scaled="0"/>
              </a:gradFill>
              <a:ln w="19050">
                <a:solidFill>
                  <a:schemeClr val="lt1"/>
                </a:solidFill>
              </a:ln>
              <a:effectLst/>
            </c:spPr>
            <c:extLst>
              <c:ext xmlns:c16="http://schemas.microsoft.com/office/drawing/2014/chart" uri="{C3380CC4-5D6E-409C-BE32-E72D297353CC}">
                <c16:uniqueId val="{00000022-20BE-4B98-A78C-222DF3FA66DA}"/>
              </c:ext>
            </c:extLst>
          </c:dPt>
          <c:dPt>
            <c:idx val="8"/>
            <c:bubble3D val="0"/>
            <c:spPr>
              <a:gradFill>
                <a:gsLst>
                  <a:gs pos="100000">
                    <a:schemeClr val="accent3">
                      <a:lumMod val="60000"/>
                      <a:lumMod val="60000"/>
                      <a:lumOff val="40000"/>
                    </a:schemeClr>
                  </a:gs>
                  <a:gs pos="0">
                    <a:schemeClr val="accent3">
                      <a:lumMod val="60000"/>
                    </a:schemeClr>
                  </a:gs>
                </a:gsLst>
                <a:lin ang="5400000" scaled="0"/>
              </a:gradFill>
              <a:ln w="19050">
                <a:solidFill>
                  <a:schemeClr val="lt1"/>
                </a:solidFill>
              </a:ln>
              <a:effectLst/>
            </c:spPr>
            <c:extLst>
              <c:ext xmlns:c16="http://schemas.microsoft.com/office/drawing/2014/chart" uri="{C3380CC4-5D6E-409C-BE32-E72D297353CC}">
                <c16:uniqueId val="{00000024-20BE-4B98-A78C-222DF3FA66DA}"/>
              </c:ext>
            </c:extLst>
          </c:dPt>
          <c:cat>
            <c:strRef>
              <c:f>'Media Mix'!$A$3:$A$11</c:f>
              <c:strCache>
                <c:ptCount val="9"/>
                <c:pt idx="0">
                  <c:v>Display (Direct)</c:v>
                </c:pt>
                <c:pt idx="1">
                  <c:v>Display (Halo)</c:v>
                </c:pt>
                <c:pt idx="2">
                  <c:v>National Search (Direct)</c:v>
                </c:pt>
                <c:pt idx="3">
                  <c:v>National Search (Halo)</c:v>
                </c:pt>
                <c:pt idx="4">
                  <c:v>National Social Spend (Direct)</c:v>
                </c:pt>
                <c:pt idx="5">
                  <c:v>National Social Spend (Halo)</c:v>
                </c:pt>
                <c:pt idx="6">
                  <c:v>TV (Direct)</c:v>
                </c:pt>
                <c:pt idx="7">
                  <c:v>TV (Halo)</c:v>
                </c:pt>
                <c:pt idx="8">
                  <c:v>TOTAL</c:v>
                </c:pt>
              </c:strCache>
            </c:strRef>
          </c:cat>
          <c:val>
            <c:numRef>
              <c:f>'Media Mix'!$C$3:$C$11</c:f>
              <c:numCache>
                <c:formatCode>0%</c:formatCode>
                <c:ptCount val="9"/>
                <c:pt idx="0">
                  <c:v>0.05</c:v>
                </c:pt>
                <c:pt idx="1">
                  <c:v>0.1</c:v>
                </c:pt>
                <c:pt idx="2">
                  <c:v>0.1</c:v>
                </c:pt>
                <c:pt idx="3">
                  <c:v>0.15</c:v>
                </c:pt>
                <c:pt idx="4">
                  <c:v>0.1</c:v>
                </c:pt>
                <c:pt idx="5">
                  <c:v>0.15</c:v>
                </c:pt>
                <c:pt idx="6">
                  <c:v>0.2</c:v>
                </c:pt>
                <c:pt idx="7">
                  <c:v>0.15</c:v>
                </c:pt>
                <c:pt idx="8">
                  <c:v>1</c:v>
                </c:pt>
              </c:numCache>
            </c:numRef>
          </c:val>
          <c:extLst>
            <c:ext xmlns:c16="http://schemas.microsoft.com/office/drawing/2014/chart" uri="{C3380CC4-5D6E-409C-BE32-E72D297353CC}">
              <c16:uniqueId val="{00000025-20BE-4B98-A78C-222DF3FA66DA}"/>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65024259742831036"/>
          <c:y val="0.16511053803358108"/>
          <c:w val="0.33825832068736139"/>
          <c:h val="0.834889461966419"/>
        </c:manualLayout>
      </c:layout>
      <c:overlay val="0"/>
      <c:spPr>
        <a:solidFill>
          <a:schemeClr val="lt1">
            <a:alpha val="50000"/>
          </a:schemeClr>
        </a:solid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normalizeH="0" baseline="0">
                <a:solidFill>
                  <a:schemeClr val="dk1">
                    <a:lumMod val="50000"/>
                    <a:lumOff val="50000"/>
                  </a:schemeClr>
                </a:solidFill>
                <a:latin typeface="+mj-lt"/>
                <a:ea typeface="+mj-ea"/>
                <a:cs typeface="+mj-cs"/>
              </a:defRPr>
            </a:pPr>
            <a:r>
              <a:rPr lang="en-US"/>
              <a:t>2020 Mix</a:t>
            </a:r>
            <a:r>
              <a:rPr lang="en-US" baseline="0"/>
              <a:t> (Proposed)</a:t>
            </a:r>
            <a:endParaRPr lang="en-US"/>
          </a:p>
        </c:rich>
      </c:tx>
      <c:overlay val="0"/>
      <c:spPr>
        <a:noFill/>
        <a:ln>
          <a:noFill/>
        </a:ln>
        <a:effectLst/>
      </c:spPr>
      <c:txPr>
        <a:bodyPr rot="0" spcFirstLastPara="1" vertOverflow="ellipsis" vert="horz" wrap="square" anchor="ctr" anchorCtr="1"/>
        <a:lstStyle/>
        <a:p>
          <a:pPr>
            <a:defRPr sz="1600" b="1" i="0" u="none" strike="noStrike" kern="1200" spc="0" normalizeH="0" baseline="0">
              <a:solidFill>
                <a:schemeClr val="dk1">
                  <a:lumMod val="50000"/>
                  <a:lumOff val="50000"/>
                </a:schemeClr>
              </a:solidFill>
              <a:latin typeface="+mj-lt"/>
              <a:ea typeface="+mj-ea"/>
              <a:cs typeface="+mj-cs"/>
            </a:defRPr>
          </a:pPr>
          <a:endParaRPr lang="en-US"/>
        </a:p>
      </c:txPr>
    </c:title>
    <c:autoTitleDeleted val="0"/>
    <c:plotArea>
      <c:layout/>
      <c:pieChart>
        <c:varyColors val="1"/>
        <c:ser>
          <c:idx val="1"/>
          <c:order val="1"/>
          <c:tx>
            <c:strRef>
              <c:f>'Media Mix'!$C$2</c:f>
              <c:strCache>
                <c:ptCount val="1"/>
                <c:pt idx="0">
                  <c:v>New allocated budget</c:v>
                </c:pt>
              </c:strCache>
            </c:strRef>
          </c:tx>
          <c:dPt>
            <c:idx val="0"/>
            <c:bubble3D val="0"/>
            <c:spPr>
              <a:gradFill>
                <a:gsLst>
                  <a:gs pos="100000">
                    <a:schemeClr val="accent1">
                      <a:lumMod val="60000"/>
                      <a:lumOff val="40000"/>
                    </a:schemeClr>
                  </a:gs>
                  <a:gs pos="0">
                    <a:schemeClr val="accent1"/>
                  </a:gs>
                </a:gsLst>
                <a:lin ang="5400000" scaled="0"/>
              </a:gradFill>
              <a:ln w="19050">
                <a:solidFill>
                  <a:schemeClr val="lt1"/>
                </a:solidFill>
              </a:ln>
              <a:effectLst/>
            </c:spPr>
            <c:extLst>
              <c:ext xmlns:c16="http://schemas.microsoft.com/office/drawing/2014/chart" uri="{C3380CC4-5D6E-409C-BE32-E72D297353CC}">
                <c16:uniqueId val="{00000001-1C1B-4B1A-8EAB-1EC7EEC91222}"/>
              </c:ext>
            </c:extLst>
          </c:dPt>
          <c:dPt>
            <c:idx val="1"/>
            <c:bubble3D val="0"/>
            <c:spPr>
              <a:gradFill>
                <a:gsLst>
                  <a:gs pos="100000">
                    <a:schemeClr val="accent2">
                      <a:lumMod val="60000"/>
                      <a:lumOff val="40000"/>
                    </a:schemeClr>
                  </a:gs>
                  <a:gs pos="0">
                    <a:schemeClr val="accent2"/>
                  </a:gs>
                </a:gsLst>
                <a:lin ang="5400000" scaled="0"/>
              </a:gradFill>
              <a:ln w="19050">
                <a:solidFill>
                  <a:schemeClr val="lt1"/>
                </a:solidFill>
              </a:ln>
              <a:effectLst/>
            </c:spPr>
            <c:extLst>
              <c:ext xmlns:c16="http://schemas.microsoft.com/office/drawing/2014/chart" uri="{C3380CC4-5D6E-409C-BE32-E72D297353CC}">
                <c16:uniqueId val="{00000003-1C1B-4B1A-8EAB-1EC7EEC91222}"/>
              </c:ext>
            </c:extLst>
          </c:dPt>
          <c:dPt>
            <c:idx val="2"/>
            <c:bubble3D val="0"/>
            <c:spPr>
              <a:gradFill>
                <a:gsLst>
                  <a:gs pos="100000">
                    <a:schemeClr val="accent3">
                      <a:lumMod val="60000"/>
                      <a:lumOff val="40000"/>
                    </a:schemeClr>
                  </a:gs>
                  <a:gs pos="0">
                    <a:schemeClr val="accent3"/>
                  </a:gs>
                </a:gsLst>
                <a:lin ang="5400000" scaled="0"/>
              </a:gradFill>
              <a:ln w="19050">
                <a:solidFill>
                  <a:schemeClr val="lt1"/>
                </a:solidFill>
              </a:ln>
              <a:effectLst/>
            </c:spPr>
            <c:extLst>
              <c:ext xmlns:c16="http://schemas.microsoft.com/office/drawing/2014/chart" uri="{C3380CC4-5D6E-409C-BE32-E72D297353CC}">
                <c16:uniqueId val="{00000005-1C1B-4B1A-8EAB-1EC7EEC91222}"/>
              </c:ext>
            </c:extLst>
          </c:dPt>
          <c:dPt>
            <c:idx val="3"/>
            <c:bubble3D val="0"/>
            <c:spPr>
              <a:gradFill>
                <a:gsLst>
                  <a:gs pos="100000">
                    <a:schemeClr val="accent4">
                      <a:lumMod val="60000"/>
                      <a:lumOff val="40000"/>
                    </a:schemeClr>
                  </a:gs>
                  <a:gs pos="0">
                    <a:schemeClr val="accent4"/>
                  </a:gs>
                </a:gsLst>
                <a:lin ang="5400000" scaled="0"/>
              </a:gradFill>
              <a:ln w="19050">
                <a:solidFill>
                  <a:schemeClr val="lt1"/>
                </a:solidFill>
              </a:ln>
              <a:effectLst/>
            </c:spPr>
            <c:extLst>
              <c:ext xmlns:c16="http://schemas.microsoft.com/office/drawing/2014/chart" uri="{C3380CC4-5D6E-409C-BE32-E72D297353CC}">
                <c16:uniqueId val="{00000007-1C1B-4B1A-8EAB-1EC7EEC91222}"/>
              </c:ext>
            </c:extLst>
          </c:dPt>
          <c:dPt>
            <c:idx val="4"/>
            <c:bubble3D val="0"/>
            <c:spPr>
              <a:gradFill>
                <a:gsLst>
                  <a:gs pos="100000">
                    <a:schemeClr val="accent5">
                      <a:lumMod val="60000"/>
                      <a:lumOff val="40000"/>
                    </a:schemeClr>
                  </a:gs>
                  <a:gs pos="0">
                    <a:schemeClr val="accent5"/>
                  </a:gs>
                </a:gsLst>
                <a:lin ang="5400000" scaled="0"/>
              </a:gradFill>
              <a:ln w="19050">
                <a:solidFill>
                  <a:schemeClr val="lt1"/>
                </a:solidFill>
              </a:ln>
              <a:effectLst/>
            </c:spPr>
            <c:extLst>
              <c:ext xmlns:c16="http://schemas.microsoft.com/office/drawing/2014/chart" uri="{C3380CC4-5D6E-409C-BE32-E72D297353CC}">
                <c16:uniqueId val="{00000009-1C1B-4B1A-8EAB-1EC7EEC91222}"/>
              </c:ext>
            </c:extLst>
          </c:dPt>
          <c:dPt>
            <c:idx val="5"/>
            <c:bubble3D val="0"/>
            <c:spPr>
              <a:gradFill>
                <a:gsLst>
                  <a:gs pos="100000">
                    <a:schemeClr val="accent6">
                      <a:lumMod val="60000"/>
                      <a:lumOff val="40000"/>
                    </a:schemeClr>
                  </a:gs>
                  <a:gs pos="0">
                    <a:schemeClr val="accent6"/>
                  </a:gs>
                </a:gsLst>
                <a:lin ang="5400000" scaled="0"/>
              </a:gradFill>
              <a:ln w="19050">
                <a:solidFill>
                  <a:schemeClr val="lt1"/>
                </a:solidFill>
              </a:ln>
              <a:effectLst/>
            </c:spPr>
            <c:extLst>
              <c:ext xmlns:c16="http://schemas.microsoft.com/office/drawing/2014/chart" uri="{C3380CC4-5D6E-409C-BE32-E72D297353CC}">
                <c16:uniqueId val="{0000000B-1C1B-4B1A-8EAB-1EC7EEC91222}"/>
              </c:ext>
            </c:extLst>
          </c:dPt>
          <c:dPt>
            <c:idx val="6"/>
            <c:bubble3D val="0"/>
            <c:spPr>
              <a:gradFill>
                <a:gsLst>
                  <a:gs pos="100000">
                    <a:schemeClr val="accent1">
                      <a:lumMod val="60000"/>
                      <a:lumMod val="60000"/>
                      <a:lumOff val="40000"/>
                    </a:schemeClr>
                  </a:gs>
                  <a:gs pos="0">
                    <a:schemeClr val="accent1">
                      <a:lumMod val="60000"/>
                    </a:schemeClr>
                  </a:gs>
                </a:gsLst>
                <a:lin ang="5400000" scaled="0"/>
              </a:gradFill>
              <a:ln w="19050">
                <a:solidFill>
                  <a:schemeClr val="lt1"/>
                </a:solidFill>
              </a:ln>
              <a:effectLst/>
            </c:spPr>
            <c:extLst>
              <c:ext xmlns:c16="http://schemas.microsoft.com/office/drawing/2014/chart" uri="{C3380CC4-5D6E-409C-BE32-E72D297353CC}">
                <c16:uniqueId val="{0000000D-1C1B-4B1A-8EAB-1EC7EEC91222}"/>
              </c:ext>
            </c:extLst>
          </c:dPt>
          <c:dPt>
            <c:idx val="7"/>
            <c:bubble3D val="0"/>
            <c:spPr>
              <a:gradFill>
                <a:gsLst>
                  <a:gs pos="100000">
                    <a:schemeClr val="accent2">
                      <a:lumMod val="60000"/>
                      <a:lumMod val="60000"/>
                      <a:lumOff val="40000"/>
                    </a:schemeClr>
                  </a:gs>
                  <a:gs pos="0">
                    <a:schemeClr val="accent2">
                      <a:lumMod val="60000"/>
                    </a:schemeClr>
                  </a:gs>
                </a:gsLst>
                <a:lin ang="5400000" scaled="0"/>
              </a:gradFill>
              <a:ln w="19050">
                <a:solidFill>
                  <a:schemeClr val="lt1"/>
                </a:solidFill>
              </a:ln>
              <a:effectLst/>
            </c:spPr>
            <c:extLst>
              <c:ext xmlns:c16="http://schemas.microsoft.com/office/drawing/2014/chart" uri="{C3380CC4-5D6E-409C-BE32-E72D297353CC}">
                <c16:uniqueId val="{0000000F-1C1B-4B1A-8EAB-1EC7EEC91222}"/>
              </c:ext>
            </c:extLst>
          </c:dPt>
          <c:dPt>
            <c:idx val="8"/>
            <c:bubble3D val="0"/>
            <c:spPr>
              <a:gradFill>
                <a:gsLst>
                  <a:gs pos="100000">
                    <a:schemeClr val="accent3">
                      <a:lumMod val="60000"/>
                      <a:lumMod val="60000"/>
                      <a:lumOff val="40000"/>
                    </a:schemeClr>
                  </a:gs>
                  <a:gs pos="0">
                    <a:schemeClr val="accent3">
                      <a:lumMod val="60000"/>
                    </a:schemeClr>
                  </a:gs>
                </a:gsLst>
                <a:lin ang="5400000" scaled="0"/>
              </a:gradFill>
              <a:ln w="19050">
                <a:solidFill>
                  <a:schemeClr val="lt1"/>
                </a:solidFill>
              </a:ln>
              <a:effectLst/>
            </c:spPr>
            <c:extLst>
              <c:ext xmlns:c16="http://schemas.microsoft.com/office/drawing/2014/chart" uri="{C3380CC4-5D6E-409C-BE32-E72D297353CC}">
                <c16:uniqueId val="{00000011-1C1B-4B1A-8EAB-1EC7EEC91222}"/>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'Media Mix'!$A$3:$A$11</c:f>
              <c:strCache>
                <c:ptCount val="9"/>
                <c:pt idx="0">
                  <c:v>Display (Direct)</c:v>
                </c:pt>
                <c:pt idx="1">
                  <c:v>Display (Halo)</c:v>
                </c:pt>
                <c:pt idx="2">
                  <c:v>National Search (Direct)</c:v>
                </c:pt>
                <c:pt idx="3">
                  <c:v>National Search (Halo)</c:v>
                </c:pt>
                <c:pt idx="4">
                  <c:v>National Social Spend (Direct)</c:v>
                </c:pt>
                <c:pt idx="5">
                  <c:v>National Social Spend (Halo)</c:v>
                </c:pt>
                <c:pt idx="6">
                  <c:v>TV (Direct)</c:v>
                </c:pt>
                <c:pt idx="7">
                  <c:v>TV (Halo)</c:v>
                </c:pt>
                <c:pt idx="8">
                  <c:v>TOTAL</c:v>
                </c:pt>
              </c:strCache>
            </c:strRef>
          </c:cat>
          <c:val>
            <c:numRef>
              <c:f>'Media Mix'!$C$3:$C$11</c:f>
              <c:numCache>
                <c:formatCode>0%</c:formatCode>
                <c:ptCount val="9"/>
                <c:pt idx="0">
                  <c:v>0.05</c:v>
                </c:pt>
                <c:pt idx="1">
                  <c:v>0.1</c:v>
                </c:pt>
                <c:pt idx="2">
                  <c:v>0.1</c:v>
                </c:pt>
                <c:pt idx="3">
                  <c:v>0.15</c:v>
                </c:pt>
                <c:pt idx="4">
                  <c:v>0.1</c:v>
                </c:pt>
                <c:pt idx="5">
                  <c:v>0.15</c:v>
                </c:pt>
                <c:pt idx="6">
                  <c:v>0.2</c:v>
                </c:pt>
                <c:pt idx="7">
                  <c:v>0.15</c:v>
                </c:pt>
                <c:pt idx="8">
                  <c:v>1</c:v>
                </c:pt>
              </c:numCache>
            </c:numRef>
          </c:val>
          <c:extLst>
            <c:ext xmlns:c16="http://schemas.microsoft.com/office/drawing/2014/chart" uri="{C3380CC4-5D6E-409C-BE32-E72D297353CC}">
              <c16:uniqueId val="{00000012-1C1B-4B1A-8EAB-1EC7EEC91222}"/>
            </c:ext>
          </c:extLst>
        </c:ser>
        <c:dLbls>
          <c:dLblPos val="inEnd"/>
          <c:showLegendKey val="0"/>
          <c:showVal val="1"/>
          <c:showCatName val="0"/>
          <c:showSerName val="0"/>
          <c:showPercent val="0"/>
          <c:showBubbleSize val="0"/>
          <c:showLeaderLines val="1"/>
        </c:dLbls>
        <c:firstSliceAng val="0"/>
        <c:extLst>
          <c:ext xmlns:c15="http://schemas.microsoft.com/office/drawing/2012/chart" uri="{02D57815-91ED-43cb-92C2-25804820EDAC}">
            <c15:filteredPieSeries>
              <c15:ser>
                <c:idx val="0"/>
                <c:order val="0"/>
                <c:tx>
                  <c:strRef>
                    <c:extLst>
                      <c:ext uri="{02D57815-91ED-43cb-92C2-25804820EDAC}">
                        <c15:formulaRef>
                          <c15:sqref>'Media Mix'!$B$2</c15:sqref>
                        </c15:formulaRef>
                      </c:ext>
                    </c:extLst>
                    <c:strCache>
                      <c:ptCount val="1"/>
                      <c:pt idx="0">
                        <c:v>2019 Budget</c:v>
                      </c:pt>
                    </c:strCache>
                  </c:strRef>
                </c:tx>
                <c:dPt>
                  <c:idx val="0"/>
                  <c:bubble3D val="0"/>
                  <c:spPr>
                    <a:gradFill>
                      <a:gsLst>
                        <a:gs pos="100000">
                          <a:schemeClr val="accent1">
                            <a:lumMod val="60000"/>
                            <a:lumOff val="40000"/>
                          </a:schemeClr>
                        </a:gs>
                        <a:gs pos="0">
                          <a:schemeClr val="accent1"/>
                        </a:gs>
                      </a:gsLst>
                      <a:lin ang="5400000" scaled="0"/>
                    </a:gradFill>
                    <a:ln w="19050">
                      <a:solidFill>
                        <a:schemeClr val="lt1"/>
                      </a:solidFill>
                    </a:ln>
                    <a:effectLst/>
                  </c:spPr>
                  <c:extLst>
                    <c:ext xmlns:c16="http://schemas.microsoft.com/office/drawing/2014/chart" uri="{C3380CC4-5D6E-409C-BE32-E72D297353CC}">
                      <c16:uniqueId val="{00000014-1C1B-4B1A-8EAB-1EC7EEC91222}"/>
                    </c:ext>
                  </c:extLst>
                </c:dPt>
                <c:dPt>
                  <c:idx val="1"/>
                  <c:bubble3D val="0"/>
                  <c:spPr>
                    <a:gradFill>
                      <a:gsLst>
                        <a:gs pos="100000">
                          <a:schemeClr val="accent2">
                            <a:lumMod val="60000"/>
                            <a:lumOff val="40000"/>
                          </a:schemeClr>
                        </a:gs>
                        <a:gs pos="0">
                          <a:schemeClr val="accent2"/>
                        </a:gs>
                      </a:gsLst>
                      <a:lin ang="5400000" scaled="0"/>
                    </a:gradFill>
                    <a:ln w="19050">
                      <a:solidFill>
                        <a:schemeClr val="lt1"/>
                      </a:solidFill>
                    </a:ln>
                    <a:effectLst/>
                  </c:spPr>
                  <c:extLst>
                    <c:ext xmlns:c16="http://schemas.microsoft.com/office/drawing/2014/chart" uri="{C3380CC4-5D6E-409C-BE32-E72D297353CC}">
                      <c16:uniqueId val="{00000016-1C1B-4B1A-8EAB-1EC7EEC91222}"/>
                    </c:ext>
                  </c:extLst>
                </c:dPt>
                <c:dPt>
                  <c:idx val="2"/>
                  <c:bubble3D val="0"/>
                  <c:spPr>
                    <a:gradFill>
                      <a:gsLst>
                        <a:gs pos="100000">
                          <a:schemeClr val="accent3">
                            <a:lumMod val="60000"/>
                            <a:lumOff val="40000"/>
                          </a:schemeClr>
                        </a:gs>
                        <a:gs pos="0">
                          <a:schemeClr val="accent3"/>
                        </a:gs>
                      </a:gsLst>
                      <a:lin ang="5400000" scaled="0"/>
                    </a:gradFill>
                    <a:ln w="19050">
                      <a:solidFill>
                        <a:schemeClr val="lt1"/>
                      </a:solidFill>
                    </a:ln>
                    <a:effectLst/>
                  </c:spPr>
                  <c:extLst>
                    <c:ext xmlns:c16="http://schemas.microsoft.com/office/drawing/2014/chart" uri="{C3380CC4-5D6E-409C-BE32-E72D297353CC}">
                      <c16:uniqueId val="{00000018-1C1B-4B1A-8EAB-1EC7EEC91222}"/>
                    </c:ext>
                  </c:extLst>
                </c:dPt>
                <c:dPt>
                  <c:idx val="3"/>
                  <c:bubble3D val="0"/>
                  <c:spPr>
                    <a:gradFill>
                      <a:gsLst>
                        <a:gs pos="100000">
                          <a:schemeClr val="accent4">
                            <a:lumMod val="60000"/>
                            <a:lumOff val="40000"/>
                          </a:schemeClr>
                        </a:gs>
                        <a:gs pos="0">
                          <a:schemeClr val="accent4"/>
                        </a:gs>
                      </a:gsLst>
                      <a:lin ang="5400000" scaled="0"/>
                    </a:gradFill>
                    <a:ln w="19050">
                      <a:solidFill>
                        <a:schemeClr val="lt1"/>
                      </a:solidFill>
                    </a:ln>
                    <a:effectLst/>
                  </c:spPr>
                  <c:extLst>
                    <c:ext xmlns:c16="http://schemas.microsoft.com/office/drawing/2014/chart" uri="{C3380CC4-5D6E-409C-BE32-E72D297353CC}">
                      <c16:uniqueId val="{0000001A-1C1B-4B1A-8EAB-1EC7EEC91222}"/>
                    </c:ext>
                  </c:extLst>
                </c:dPt>
                <c:dPt>
                  <c:idx val="4"/>
                  <c:bubble3D val="0"/>
                  <c:spPr>
                    <a:gradFill>
                      <a:gsLst>
                        <a:gs pos="100000">
                          <a:schemeClr val="accent5">
                            <a:lumMod val="60000"/>
                            <a:lumOff val="40000"/>
                          </a:schemeClr>
                        </a:gs>
                        <a:gs pos="0">
                          <a:schemeClr val="accent5"/>
                        </a:gs>
                      </a:gsLst>
                      <a:lin ang="5400000" scaled="0"/>
                    </a:gradFill>
                    <a:ln w="19050">
                      <a:solidFill>
                        <a:schemeClr val="lt1"/>
                      </a:solidFill>
                    </a:ln>
                    <a:effectLst/>
                  </c:spPr>
                  <c:extLst>
                    <c:ext xmlns:c16="http://schemas.microsoft.com/office/drawing/2014/chart" uri="{C3380CC4-5D6E-409C-BE32-E72D297353CC}">
                      <c16:uniqueId val="{0000001C-1C1B-4B1A-8EAB-1EC7EEC91222}"/>
                    </c:ext>
                  </c:extLst>
                </c:dPt>
                <c:dPt>
                  <c:idx val="5"/>
                  <c:bubble3D val="0"/>
                  <c:spPr>
                    <a:gradFill>
                      <a:gsLst>
                        <a:gs pos="100000">
                          <a:schemeClr val="accent6">
                            <a:lumMod val="60000"/>
                            <a:lumOff val="40000"/>
                          </a:schemeClr>
                        </a:gs>
                        <a:gs pos="0">
                          <a:schemeClr val="accent6"/>
                        </a:gs>
                      </a:gsLst>
                      <a:lin ang="5400000" scaled="0"/>
                    </a:gradFill>
                    <a:ln w="19050">
                      <a:solidFill>
                        <a:schemeClr val="lt1"/>
                      </a:solidFill>
                    </a:ln>
                    <a:effectLst/>
                  </c:spPr>
                  <c:extLst>
                    <c:ext xmlns:c16="http://schemas.microsoft.com/office/drawing/2014/chart" uri="{C3380CC4-5D6E-409C-BE32-E72D297353CC}">
                      <c16:uniqueId val="{0000001E-1C1B-4B1A-8EAB-1EC7EEC91222}"/>
                    </c:ext>
                  </c:extLst>
                </c:dPt>
                <c:dPt>
                  <c:idx val="6"/>
                  <c:bubble3D val="0"/>
                  <c:spPr>
                    <a:gradFill>
                      <a:gsLst>
                        <a:gs pos="100000">
                          <a:schemeClr val="accent1">
                            <a:lumMod val="60000"/>
                            <a:lumMod val="60000"/>
                            <a:lumOff val="40000"/>
                          </a:schemeClr>
                        </a:gs>
                        <a:gs pos="0">
                          <a:schemeClr val="accent1">
                            <a:lumMod val="60000"/>
                          </a:schemeClr>
                        </a:gs>
                      </a:gsLst>
                      <a:lin ang="5400000" scaled="0"/>
                    </a:gradFill>
                    <a:ln w="19050">
                      <a:solidFill>
                        <a:schemeClr val="lt1"/>
                      </a:solidFill>
                    </a:ln>
                    <a:effectLst/>
                  </c:spPr>
                  <c:extLst>
                    <c:ext xmlns:c16="http://schemas.microsoft.com/office/drawing/2014/chart" uri="{C3380CC4-5D6E-409C-BE32-E72D297353CC}">
                      <c16:uniqueId val="{00000020-1C1B-4B1A-8EAB-1EC7EEC91222}"/>
                    </c:ext>
                  </c:extLst>
                </c:dPt>
                <c:dPt>
                  <c:idx val="7"/>
                  <c:bubble3D val="0"/>
                  <c:spPr>
                    <a:gradFill>
                      <a:gsLst>
                        <a:gs pos="100000">
                          <a:schemeClr val="accent2">
                            <a:lumMod val="60000"/>
                            <a:lumMod val="60000"/>
                            <a:lumOff val="40000"/>
                          </a:schemeClr>
                        </a:gs>
                        <a:gs pos="0">
                          <a:schemeClr val="accent2">
                            <a:lumMod val="60000"/>
                          </a:schemeClr>
                        </a:gs>
                      </a:gsLst>
                      <a:lin ang="5400000" scaled="0"/>
                    </a:gradFill>
                    <a:ln w="19050">
                      <a:solidFill>
                        <a:schemeClr val="lt1"/>
                      </a:solidFill>
                    </a:ln>
                    <a:effectLst/>
                  </c:spPr>
                  <c:extLst>
                    <c:ext xmlns:c16="http://schemas.microsoft.com/office/drawing/2014/chart" uri="{C3380CC4-5D6E-409C-BE32-E72D297353CC}">
                      <c16:uniqueId val="{00000022-1C1B-4B1A-8EAB-1EC7EEC91222}"/>
                    </c:ext>
                  </c:extLst>
                </c:dPt>
                <c:dPt>
                  <c:idx val="8"/>
                  <c:bubble3D val="0"/>
                  <c:spPr>
                    <a:gradFill>
                      <a:gsLst>
                        <a:gs pos="100000">
                          <a:schemeClr val="accent3">
                            <a:lumMod val="60000"/>
                            <a:lumMod val="60000"/>
                            <a:lumOff val="40000"/>
                          </a:schemeClr>
                        </a:gs>
                        <a:gs pos="0">
                          <a:schemeClr val="accent3">
                            <a:lumMod val="60000"/>
                          </a:schemeClr>
                        </a:gs>
                      </a:gsLst>
                      <a:lin ang="5400000" scaled="0"/>
                    </a:gradFill>
                    <a:ln w="19050">
                      <a:solidFill>
                        <a:schemeClr val="lt1"/>
                      </a:solidFill>
                    </a:ln>
                    <a:effectLst/>
                  </c:spPr>
                  <c:extLst>
                    <c:ext xmlns:c16="http://schemas.microsoft.com/office/drawing/2014/chart" uri="{C3380CC4-5D6E-409C-BE32-E72D297353CC}">
                      <c16:uniqueId val="{00000024-1C1B-4B1A-8EAB-1EC7EEC91222}"/>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1"/>
                  <c:leaderLines>
                    <c:spPr>
                      <a:ln w="9525" cap="flat" cmpd="sng" algn="ctr">
                        <a:solidFill>
                          <a:schemeClr val="dk1">
                            <a:lumMod val="35000"/>
                            <a:lumOff val="65000"/>
                          </a:schemeClr>
                        </a:solidFill>
                        <a:round/>
                      </a:ln>
                      <a:effectLst/>
                    </c:spPr>
                  </c:leaderLines>
                  <c:extLst>
                    <c:ext uri="{CE6537A1-D6FC-4f65-9D91-7224C49458BB}"/>
                  </c:extLst>
                </c:dLbls>
                <c:cat>
                  <c:strRef>
                    <c:extLst>
                      <c:ext uri="{02D57815-91ED-43cb-92C2-25804820EDAC}">
                        <c15:formulaRef>
                          <c15:sqref>'Media Mix'!$A$3:$A$11</c15:sqref>
                        </c15:formulaRef>
                      </c:ext>
                    </c:extLst>
                    <c:strCache>
                      <c:ptCount val="9"/>
                      <c:pt idx="0">
                        <c:v>Display (Direct)</c:v>
                      </c:pt>
                      <c:pt idx="1">
                        <c:v>Display (Halo)</c:v>
                      </c:pt>
                      <c:pt idx="2">
                        <c:v>National Search (Direct)</c:v>
                      </c:pt>
                      <c:pt idx="3">
                        <c:v>National Search (Halo)</c:v>
                      </c:pt>
                      <c:pt idx="4">
                        <c:v>National Social Spend (Direct)</c:v>
                      </c:pt>
                      <c:pt idx="5">
                        <c:v>National Social Spend (Halo)</c:v>
                      </c:pt>
                      <c:pt idx="6">
                        <c:v>TV (Direct)</c:v>
                      </c:pt>
                      <c:pt idx="7">
                        <c:v>TV (Halo)</c:v>
                      </c:pt>
                      <c:pt idx="8">
                        <c:v>TOTAL</c:v>
                      </c:pt>
                    </c:strCache>
                  </c:strRef>
                </c:cat>
                <c:val>
                  <c:numRef>
                    <c:extLst>
                      <c:ext uri="{02D57815-91ED-43cb-92C2-25804820EDAC}">
                        <c15:formulaRef>
                          <c15:sqref>'Media Mix'!$B$3:$B$11</c15:sqref>
                        </c15:formulaRef>
                      </c:ext>
                    </c:extLst>
                    <c:numCache>
                      <c:formatCode>0%</c:formatCode>
                      <c:ptCount val="9"/>
                      <c:pt idx="0">
                        <c:v>0.06</c:v>
                      </c:pt>
                      <c:pt idx="1">
                        <c:v>0.34</c:v>
                      </c:pt>
                      <c:pt idx="2">
                        <c:v>0.02</c:v>
                      </c:pt>
                      <c:pt idx="3">
                        <c:v>0.1</c:v>
                      </c:pt>
                      <c:pt idx="4">
                        <c:v>0.03</c:v>
                      </c:pt>
                      <c:pt idx="5">
                        <c:v>0.12</c:v>
                      </c:pt>
                      <c:pt idx="6">
                        <c:v>0.02</c:v>
                      </c:pt>
                      <c:pt idx="7">
                        <c:v>0.31</c:v>
                      </c:pt>
                      <c:pt idx="8">
                        <c:v>1</c:v>
                      </c:pt>
                    </c:numCache>
                  </c:numRef>
                </c:val>
                <c:extLst>
                  <c:ext xmlns:c16="http://schemas.microsoft.com/office/drawing/2014/chart" uri="{C3380CC4-5D6E-409C-BE32-E72D297353CC}">
                    <c16:uniqueId val="{00000025-1C1B-4B1A-8EAB-1EC7EEC91222}"/>
                  </c:ext>
                </c:extLst>
              </c15:ser>
            </c15:filteredPieSeries>
          </c:ext>
        </c:extLst>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5">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5"/>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75000"/>
            <a:lumOff val="25000"/>
          </a:schemeClr>
        </a:solidFill>
      </a:ln>
    </cs:spPr>
  </cs:downBar>
  <cs:dropLine>
    <cs:lnRef idx="0"/>
    <cs:fillRef idx="0"/>
    <cs:effectRef idx="0"/>
    <cs:fontRef idx="minor">
      <a:schemeClr val="dk1"/>
    </cs:fontRef>
    <cs:spPr>
      <a:ln w="9525">
        <a:solidFill>
          <a:schemeClr val="tx1">
            <a:lumMod val="75000"/>
            <a:lumOff val="25000"/>
          </a:schemeClr>
        </a:solidFill>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75000"/>
            <a:lumOff val="2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6">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6">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simple2" qsCatId="simple" csTypeId="urn:microsoft.com/office/officeart/2005/8/colors/accent0_3" csCatId="mainScheme" phldr="1"/>
      <dgm:spPr/>
      <dgm:t>
        <a:bodyPr/>
        <a:lstStyle/>
        <a:p>
          <a:endParaRPr lang="en-US"/>
        </a:p>
      </dgm:t>
    </dgm:pt>
    <dgm:pt modelId="{AAF9DEE3-8444-4CA1-8BC2-D834D3ED6C74}">
      <dgm:prSet/>
      <dgm:spPr/>
      <dgm:t>
        <a:bodyPr/>
        <a:lstStyle/>
        <a:p>
          <a:r>
            <a:rPr lang="en-US" b="1" dirty="0"/>
            <a:t>UNDERSTAND</a:t>
          </a:r>
        </a:p>
        <a:p>
          <a:r>
            <a:rPr lang="en-US" dirty="0"/>
            <a:t>Top factors affecting unit sales of T800 from 2018-2019</a:t>
          </a:r>
        </a:p>
      </dgm:t>
    </dgm:pt>
    <dgm:pt modelId="{205BDF49-153E-4CE8-8402-E23704595764}" type="parTrans" cxnId="{0A7DA706-17DD-412A-8BE0-4F6529274E66}">
      <dgm:prSet/>
      <dgm:spPr/>
      <dgm:t>
        <a:bodyPr/>
        <a:lstStyle/>
        <a:p>
          <a:endParaRPr lang="en-US"/>
        </a:p>
      </dgm:t>
    </dgm:pt>
    <dgm:pt modelId="{23210C7F-6847-491E-BE1F-A79529AF2B8B}" type="sibTrans" cxnId="{0A7DA706-17DD-412A-8BE0-4F6529274E66}">
      <dgm:prSet phldrT="01" phldr="0"/>
      <dgm:spPr/>
      <dgm:t>
        <a:bodyPr/>
        <a:lstStyle/>
        <a:p>
          <a:r>
            <a:rPr lang="en-US" dirty="0"/>
            <a:t>01</a:t>
          </a:r>
        </a:p>
      </dgm:t>
    </dgm:pt>
    <dgm:pt modelId="{B2B879BD-3840-400C-92BD-B2C2383358D7}">
      <dgm:prSet/>
      <dgm:spPr/>
      <dgm:t>
        <a:bodyPr/>
        <a:lstStyle/>
        <a:p>
          <a:r>
            <a:rPr lang="en-US" b="1" dirty="0"/>
            <a:t>OPTIMIZE</a:t>
          </a:r>
        </a:p>
        <a:p>
          <a:r>
            <a:rPr lang="en-US" b="0" dirty="0"/>
            <a:t>2019 media budget to drive maximum sales in 2020</a:t>
          </a:r>
        </a:p>
      </dgm:t>
    </dgm:pt>
    <dgm:pt modelId="{09440D86-F3E6-4A3C-9E78-1AFC56348641}" type="parTrans" cxnId="{42CDCACA-F394-4044-BBF6-522A0005ABCB}">
      <dgm:prSet/>
      <dgm:spPr/>
      <dgm:t>
        <a:bodyPr/>
        <a:lstStyle/>
        <a:p>
          <a:endParaRPr lang="en-US"/>
        </a:p>
      </dgm:t>
    </dgm:pt>
    <dgm:pt modelId="{FBAA44FF-54DE-45C8-9FAC-512C40277233}" type="sibTrans" cxnId="{42CDCACA-F394-4044-BBF6-522A0005ABCB}">
      <dgm:prSet phldrT="02" phldr="0"/>
      <dgm:spPr/>
      <dgm:t>
        <a:bodyPr/>
        <a:lstStyle/>
        <a:p>
          <a:r>
            <a:rPr lang="en-US"/>
            <a:t>02</a:t>
          </a:r>
          <a:endParaRPr lang="en-US" dirty="0"/>
        </a:p>
      </dgm:t>
    </dgm:pt>
    <dgm:pt modelId="{CA9D674E-4FF1-45DC-82E4-0B2DB6A5363F}">
      <dgm:prSet/>
      <dgm:spPr/>
      <dgm:t>
        <a:bodyPr/>
        <a:lstStyle/>
        <a:p>
          <a:r>
            <a:rPr lang="en-US" b="1" dirty="0"/>
            <a:t>FORECAST</a:t>
          </a:r>
        </a:p>
        <a:p>
          <a:r>
            <a:rPr lang="en-US" dirty="0"/>
            <a:t>How many T800s are expected to sell in 2020</a:t>
          </a:r>
        </a:p>
      </dgm:t>
    </dgm:pt>
    <dgm:pt modelId="{F1F10F9B-925A-4787-9D00-91106497A02E}" type="parTrans" cxnId="{C5BD0B3A-2D82-4EC1-9975-05076C4418DA}">
      <dgm:prSet/>
      <dgm:spPr/>
      <dgm:t>
        <a:bodyPr/>
        <a:lstStyle/>
        <a:p>
          <a:endParaRPr lang="en-US"/>
        </a:p>
      </dgm:t>
    </dgm:pt>
    <dgm:pt modelId="{196DA4DC-9DD2-4A39-8A3A-D367BFE5A8BA}" type="sibTrans" cxnId="{C5BD0B3A-2D82-4EC1-9975-05076C4418DA}">
      <dgm:prSet phldrT="03" phldr="0"/>
      <dgm:spPr/>
      <dgm:t>
        <a:bodyPr/>
        <a:lstStyle/>
        <a:p>
          <a:r>
            <a:rPr lang="en-US"/>
            <a:t>03</a:t>
          </a:r>
          <a:endParaRPr lang="en-US" dirty="0"/>
        </a:p>
      </dgm:t>
    </dgm:pt>
    <dgm:pt modelId="{09F899AB-70CA-46DA-8F8C-58514A9FEF67}" type="pres">
      <dgm:prSet presAssocID="{15509919-36B5-4162-8899-417A9F93473B}" presName="Name0" presStyleCnt="0">
        <dgm:presLayoutVars>
          <dgm:animLvl val="lvl"/>
          <dgm:resizeHandles val="exact"/>
        </dgm:presLayoutVars>
      </dgm:prSet>
      <dgm:spPr/>
    </dgm:pt>
    <dgm:pt modelId="{9E708B2C-9056-43B8-820C-8D4D2D591614}" type="pres">
      <dgm:prSet presAssocID="{AAF9DEE3-8444-4CA1-8BC2-D834D3ED6C74}" presName="compositeNode" presStyleCnt="0">
        <dgm:presLayoutVars>
          <dgm:bulletEnabled val="1"/>
        </dgm:presLayoutVars>
      </dgm:prSet>
      <dgm:spPr/>
    </dgm:pt>
    <dgm:pt modelId="{F4992080-7D4E-4F2B-B608-170DDBB6006A}" type="pres">
      <dgm:prSet presAssocID="{AAF9DEE3-8444-4CA1-8BC2-D834D3ED6C74}" presName="bgRect" presStyleLbl="alignNode1" presStyleIdx="0" presStyleCnt="3"/>
      <dgm:spPr/>
    </dgm:pt>
    <dgm:pt modelId="{15536E38-36FE-4A51-B620-2715BFAD5475}" type="pres">
      <dgm:prSet presAssocID="{23210C7F-6847-491E-BE1F-A79529AF2B8B}" presName="sibTransNodeRect" presStyleLbl="alignNode1" presStyleIdx="0" presStyleCnt="3">
        <dgm:presLayoutVars>
          <dgm:chMax val="0"/>
          <dgm:bulletEnabled val="1"/>
        </dgm:presLayoutVars>
      </dgm:prSet>
      <dgm:spPr/>
    </dgm:pt>
    <dgm:pt modelId="{B158057C-23C1-45AE-9273-5935A8F6104B}" type="pres">
      <dgm:prSet presAssocID="{AAF9DEE3-8444-4CA1-8BC2-D834D3ED6C74}" presName="nodeRect" presStyleLbl="alignNode1" presStyleIdx="0" presStyleCnt="3">
        <dgm:presLayoutVars>
          <dgm:bulletEnabled val="1"/>
        </dgm:presLayoutVars>
      </dgm:prSet>
      <dgm:spPr/>
    </dgm:pt>
    <dgm:pt modelId="{5D52B8B6-958E-480C-9455-911A104C8C73}" type="pres">
      <dgm:prSet presAssocID="{23210C7F-6847-491E-BE1F-A79529AF2B8B}" presName="sibTrans" presStyleCnt="0"/>
      <dgm:spPr/>
    </dgm:pt>
    <dgm:pt modelId="{070CFBFA-AE62-406D-B2E3-4A871FE3EC95}" type="pres">
      <dgm:prSet presAssocID="{B2B879BD-3840-400C-92BD-B2C2383358D7}" presName="compositeNode" presStyleCnt="0">
        <dgm:presLayoutVars>
          <dgm:bulletEnabled val="1"/>
        </dgm:presLayoutVars>
      </dgm:prSet>
      <dgm:spPr/>
    </dgm:pt>
    <dgm:pt modelId="{89A9B4CF-6439-46B1-B6A9-1D6CD5034774}" type="pres">
      <dgm:prSet presAssocID="{B2B879BD-3840-400C-92BD-B2C2383358D7}" presName="bgRect" presStyleLbl="alignNode1" presStyleIdx="1" presStyleCnt="3"/>
      <dgm:spPr/>
    </dgm:pt>
    <dgm:pt modelId="{379B8CE4-8135-4F2C-A5A0-E55EBE328E9A}" type="pres">
      <dgm:prSet presAssocID="{FBAA44FF-54DE-45C8-9FAC-512C40277233}" presName="sibTransNodeRect" presStyleLbl="alignNode1" presStyleIdx="1" presStyleCnt="3">
        <dgm:presLayoutVars>
          <dgm:chMax val="0"/>
          <dgm:bulletEnabled val="1"/>
        </dgm:presLayoutVars>
      </dgm:prSet>
      <dgm:spPr/>
    </dgm:pt>
    <dgm:pt modelId="{9F2B2B99-E41C-48B6-9241-186B3896CDB2}" type="pres">
      <dgm:prSet presAssocID="{B2B879BD-3840-400C-92BD-B2C2383358D7}" presName="nodeRect" presStyleLbl="alignNode1" presStyleIdx="1" presStyleCnt="3">
        <dgm:presLayoutVars>
          <dgm:bulletEnabled val="1"/>
        </dgm:presLayoutVars>
      </dgm:prSet>
      <dgm:spPr/>
    </dgm:pt>
    <dgm:pt modelId="{88CC7DDE-DA0F-42A6-8406-A11161BD6BA9}" type="pres">
      <dgm:prSet presAssocID="{FBAA44FF-54DE-45C8-9FAC-512C40277233}" presName="sibTrans" presStyleCnt="0"/>
      <dgm:spPr/>
    </dgm:pt>
    <dgm:pt modelId="{4C550E1C-ACB2-4A5D-BD4A-3D5D60E405E6}" type="pres">
      <dgm:prSet presAssocID="{CA9D674E-4FF1-45DC-82E4-0B2DB6A5363F}" presName="compositeNode" presStyleCnt="0">
        <dgm:presLayoutVars>
          <dgm:bulletEnabled val="1"/>
        </dgm:presLayoutVars>
      </dgm:prSet>
      <dgm:spPr/>
    </dgm:pt>
    <dgm:pt modelId="{0802B4A8-7224-4B0A-95B7-D17AEB2B2AFF}" type="pres">
      <dgm:prSet presAssocID="{CA9D674E-4FF1-45DC-82E4-0B2DB6A5363F}" presName="bgRect" presStyleLbl="alignNode1" presStyleIdx="2" presStyleCnt="3"/>
      <dgm:spPr/>
    </dgm:pt>
    <dgm:pt modelId="{68AC9669-DC11-473A-AA2E-579A44E78C37}" type="pres">
      <dgm:prSet presAssocID="{196DA4DC-9DD2-4A39-8A3A-D367BFE5A8BA}" presName="sibTransNodeRect" presStyleLbl="alignNode1" presStyleIdx="2" presStyleCnt="3">
        <dgm:presLayoutVars>
          <dgm:chMax val="0"/>
          <dgm:bulletEnabled val="1"/>
        </dgm:presLayoutVars>
      </dgm:prSet>
      <dgm:spPr/>
    </dgm:pt>
    <dgm:pt modelId="{D085015A-41AF-4EFA-A104-4FD73B2362F0}" type="pres">
      <dgm:prSet presAssocID="{CA9D674E-4FF1-45DC-82E4-0B2DB6A5363F}" presName="nodeRect" presStyleLbl="alignNode1" presStyleIdx="2" presStyleCnt="3">
        <dgm:presLayoutVars>
          <dgm:bulletEnabled val="1"/>
        </dgm:presLayoutVars>
      </dgm:prSet>
      <dgm:spPr/>
    </dgm:pt>
  </dgm:ptLst>
  <dgm:cxnLst>
    <dgm:cxn modelId="{0A7DA706-17DD-412A-8BE0-4F6529274E66}" srcId="{15509919-36B5-4162-8899-417A9F93473B}" destId="{AAF9DEE3-8444-4CA1-8BC2-D834D3ED6C74}" srcOrd="0" destOrd="0" parTransId="{205BDF49-153E-4CE8-8402-E23704595764}" sibTransId="{23210C7F-6847-491E-BE1F-A79529AF2B8B}"/>
    <dgm:cxn modelId="{109C0B15-B806-4127-A7EA-6F2FD85C2B5C}" type="presOf" srcId="{AAF9DEE3-8444-4CA1-8BC2-D834D3ED6C74}" destId="{B158057C-23C1-45AE-9273-5935A8F6104B}" srcOrd="1" destOrd="0" presId="urn:microsoft.com/office/officeart/2016/7/layout/LinearBlockProcessNumbered#1"/>
    <dgm:cxn modelId="{284ED317-FBD3-4318-9DC1-43DD0A7A84DA}" type="presOf" srcId="{CA9D674E-4FF1-45DC-82E4-0B2DB6A5363F}" destId="{D085015A-41AF-4EFA-A104-4FD73B2362F0}" srcOrd="1" destOrd="0" presId="urn:microsoft.com/office/officeart/2016/7/layout/LinearBlockProcessNumbered#1"/>
    <dgm:cxn modelId="{28938E20-006F-438A-BC3B-539C09A41AF8}" type="presOf" srcId="{23210C7F-6847-491E-BE1F-A79529AF2B8B}" destId="{15536E38-36FE-4A51-B620-2715BFAD5475}" srcOrd="0" destOrd="0" presId="urn:microsoft.com/office/officeart/2016/7/layout/LinearBlockProcessNumbered#1"/>
    <dgm:cxn modelId="{9519B82E-A537-470B-AA27-A5E33C934F3E}" type="presOf" srcId="{196DA4DC-9DD2-4A39-8A3A-D367BFE5A8BA}" destId="{68AC9669-DC11-473A-AA2E-579A44E78C37}" srcOrd="0" destOrd="0" presId="urn:microsoft.com/office/officeart/2016/7/layout/LinearBlockProcessNumbered#1"/>
    <dgm:cxn modelId="{E774C62E-62A2-478F-B2D4-49AC51F9A4FC}" type="presOf" srcId="{FBAA44FF-54DE-45C8-9FAC-512C40277233}" destId="{379B8CE4-8135-4F2C-A5A0-E55EBE328E9A}" srcOrd="0" destOrd="0" presId="urn:microsoft.com/office/officeart/2016/7/layout/LinearBlockProcessNumbered#1"/>
    <dgm:cxn modelId="{C5BD0B3A-2D82-4EC1-9975-05076C4418DA}" srcId="{15509919-36B5-4162-8899-417A9F93473B}" destId="{CA9D674E-4FF1-45DC-82E4-0B2DB6A5363F}" srcOrd="2" destOrd="0" parTransId="{F1F10F9B-925A-4787-9D00-91106497A02E}" sibTransId="{196DA4DC-9DD2-4A39-8A3A-D367BFE5A8BA}"/>
    <dgm:cxn modelId="{6E5EF465-680F-4962-87CA-2B44BA61BBF3}" type="presOf" srcId="{AAF9DEE3-8444-4CA1-8BC2-D834D3ED6C74}" destId="{F4992080-7D4E-4F2B-B608-170DDBB6006A}" srcOrd="0" destOrd="0" presId="urn:microsoft.com/office/officeart/2016/7/layout/LinearBlockProcessNumbered#1"/>
    <dgm:cxn modelId="{BE05FF76-48E4-476C-9495-A13A63321F9B}" type="presOf" srcId="{B2B879BD-3840-400C-92BD-B2C2383358D7}" destId="{89A9B4CF-6439-46B1-B6A9-1D6CD5034774}" srcOrd="0" destOrd="0" presId="urn:microsoft.com/office/officeart/2016/7/layout/LinearBlockProcessNumbered#1"/>
    <dgm:cxn modelId="{AEC6D081-73F8-41AD-9101-B43295B68E14}" type="presOf" srcId="{CA9D674E-4FF1-45DC-82E4-0B2DB6A5363F}" destId="{0802B4A8-7224-4B0A-95B7-D17AEB2B2AFF}" srcOrd="0" destOrd="0" presId="urn:microsoft.com/office/officeart/2016/7/layout/LinearBlockProcessNumbered#1"/>
    <dgm:cxn modelId="{840BB0C7-181A-4BA4-9324-C35937B4BA77}" type="presOf" srcId="{15509919-36B5-4162-8899-417A9F93473B}" destId="{09F899AB-70CA-46DA-8F8C-58514A9FEF67}" srcOrd="0" destOrd="0" presId="urn:microsoft.com/office/officeart/2016/7/layout/LinearBlockProcessNumbered#1"/>
    <dgm:cxn modelId="{42CDCACA-F394-4044-BBF6-522A0005ABCB}" srcId="{15509919-36B5-4162-8899-417A9F93473B}" destId="{B2B879BD-3840-400C-92BD-B2C2383358D7}" srcOrd="1" destOrd="0" parTransId="{09440D86-F3E6-4A3C-9E78-1AFC56348641}" sibTransId="{FBAA44FF-54DE-45C8-9FAC-512C40277233}"/>
    <dgm:cxn modelId="{6AB3E3E3-CAC3-4821-AAD0-21289FC8AF3F}" type="presOf" srcId="{B2B879BD-3840-400C-92BD-B2C2383358D7}" destId="{9F2B2B99-E41C-48B6-9241-186B3896CDB2}" srcOrd="1" destOrd="0" presId="urn:microsoft.com/office/officeart/2016/7/layout/LinearBlockProcessNumbered#1"/>
    <dgm:cxn modelId="{90D3E440-E32E-4616-A794-C357B58C725C}" type="presParOf" srcId="{09F899AB-70CA-46DA-8F8C-58514A9FEF67}" destId="{9E708B2C-9056-43B8-820C-8D4D2D591614}" srcOrd="0" destOrd="0" presId="urn:microsoft.com/office/officeart/2016/7/layout/LinearBlockProcessNumbered#1"/>
    <dgm:cxn modelId="{94905F72-0547-4876-85BD-1CE201853F0E}" type="presParOf" srcId="{9E708B2C-9056-43B8-820C-8D4D2D591614}" destId="{F4992080-7D4E-4F2B-B608-170DDBB6006A}" srcOrd="0" destOrd="0" presId="urn:microsoft.com/office/officeart/2016/7/layout/LinearBlockProcessNumbered#1"/>
    <dgm:cxn modelId="{32F232D9-C82F-455D-A4CB-8A6F950974CB}" type="presParOf" srcId="{9E708B2C-9056-43B8-820C-8D4D2D591614}" destId="{15536E38-36FE-4A51-B620-2715BFAD5475}" srcOrd="1" destOrd="0" presId="urn:microsoft.com/office/officeart/2016/7/layout/LinearBlockProcessNumbered#1"/>
    <dgm:cxn modelId="{E1630E94-0972-452E-A256-8FE168492E2F}" type="presParOf" srcId="{9E708B2C-9056-43B8-820C-8D4D2D591614}" destId="{B158057C-23C1-45AE-9273-5935A8F6104B}" srcOrd="2" destOrd="0" presId="urn:microsoft.com/office/officeart/2016/7/layout/LinearBlockProcessNumbered#1"/>
    <dgm:cxn modelId="{3D53040A-6114-439D-91AE-A92823686B42}" type="presParOf" srcId="{09F899AB-70CA-46DA-8F8C-58514A9FEF67}" destId="{5D52B8B6-958E-480C-9455-911A104C8C73}" srcOrd="1" destOrd="0" presId="urn:microsoft.com/office/officeart/2016/7/layout/LinearBlockProcessNumbered#1"/>
    <dgm:cxn modelId="{71CD1E60-9941-432A-AAD3-6BEE9759C7CA}" type="presParOf" srcId="{09F899AB-70CA-46DA-8F8C-58514A9FEF67}" destId="{070CFBFA-AE62-406D-B2E3-4A871FE3EC95}" srcOrd="2" destOrd="0" presId="urn:microsoft.com/office/officeart/2016/7/layout/LinearBlockProcessNumbered#1"/>
    <dgm:cxn modelId="{E24E5F24-B05D-485A-B1E3-F029361EAC2F}" type="presParOf" srcId="{070CFBFA-AE62-406D-B2E3-4A871FE3EC95}" destId="{89A9B4CF-6439-46B1-B6A9-1D6CD5034774}" srcOrd="0" destOrd="0" presId="urn:microsoft.com/office/officeart/2016/7/layout/LinearBlockProcessNumbered#1"/>
    <dgm:cxn modelId="{B1A2A29E-FBA6-4188-BE73-D4752962B995}" type="presParOf" srcId="{070CFBFA-AE62-406D-B2E3-4A871FE3EC95}" destId="{379B8CE4-8135-4F2C-A5A0-E55EBE328E9A}" srcOrd="1" destOrd="0" presId="urn:microsoft.com/office/officeart/2016/7/layout/LinearBlockProcessNumbered#1"/>
    <dgm:cxn modelId="{F07F5881-E747-4C57-B3A8-80D81CA9E653}" type="presParOf" srcId="{070CFBFA-AE62-406D-B2E3-4A871FE3EC95}" destId="{9F2B2B99-E41C-48B6-9241-186B3896CDB2}" srcOrd="2" destOrd="0" presId="urn:microsoft.com/office/officeart/2016/7/layout/LinearBlockProcessNumbered#1"/>
    <dgm:cxn modelId="{CFE97617-C516-4DC5-9F9C-80DAA0EDE08F}" type="presParOf" srcId="{09F899AB-70CA-46DA-8F8C-58514A9FEF67}" destId="{88CC7DDE-DA0F-42A6-8406-A11161BD6BA9}" srcOrd="3" destOrd="0" presId="urn:microsoft.com/office/officeart/2016/7/layout/LinearBlockProcessNumbered#1"/>
    <dgm:cxn modelId="{B7A23FED-2302-47D8-8E80-C7B4D99F0301}" type="presParOf" srcId="{09F899AB-70CA-46DA-8F8C-58514A9FEF67}" destId="{4C550E1C-ACB2-4A5D-BD4A-3D5D60E405E6}" srcOrd="4" destOrd="0" presId="urn:microsoft.com/office/officeart/2016/7/layout/LinearBlockProcessNumbered#1"/>
    <dgm:cxn modelId="{B9E766C8-B1F9-4299-93D9-C5605EEE5998}" type="presParOf" srcId="{4C550E1C-ACB2-4A5D-BD4A-3D5D60E405E6}" destId="{0802B4A8-7224-4B0A-95B7-D17AEB2B2AFF}" srcOrd="0" destOrd="0" presId="urn:microsoft.com/office/officeart/2016/7/layout/LinearBlockProcessNumbered#1"/>
    <dgm:cxn modelId="{DDDBCEBE-059F-40AD-A1D1-8D888A5BCC15}" type="presParOf" srcId="{4C550E1C-ACB2-4A5D-BD4A-3D5D60E405E6}" destId="{68AC9669-DC11-473A-AA2E-579A44E78C37}" srcOrd="1" destOrd="0" presId="urn:microsoft.com/office/officeart/2016/7/layout/LinearBlockProcessNumbered#1"/>
    <dgm:cxn modelId="{90FC101C-CCF0-411F-ABB9-797553DF6D08}" type="presParOf" srcId="{4C550E1C-ACB2-4A5D-BD4A-3D5D60E405E6}" destId="{D085015A-41AF-4EFA-A104-4FD73B2362F0}" srcOrd="2" destOrd="0" presId="urn:microsoft.com/office/officeart/2016/7/layout/LinearBlockProcessNumbered#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992080-7D4E-4F2B-B608-170DDBB6006A}">
      <dsp:nvSpPr>
        <dsp:cNvPr id="0" name=""/>
        <dsp:cNvSpPr/>
      </dsp:nvSpPr>
      <dsp:spPr>
        <a:xfrm>
          <a:off x="785" y="0"/>
          <a:ext cx="3182540" cy="372561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1111250">
            <a:lnSpc>
              <a:spcPct val="90000"/>
            </a:lnSpc>
            <a:spcBef>
              <a:spcPct val="0"/>
            </a:spcBef>
            <a:spcAft>
              <a:spcPct val="35000"/>
            </a:spcAft>
            <a:buNone/>
          </a:pPr>
          <a:r>
            <a:rPr lang="en-US" sz="2500" b="1" kern="1200" dirty="0"/>
            <a:t>UNDERSTAND</a:t>
          </a:r>
        </a:p>
        <a:p>
          <a:pPr marL="0" lvl="0" indent="0" algn="l" defTabSz="1111250">
            <a:lnSpc>
              <a:spcPct val="90000"/>
            </a:lnSpc>
            <a:spcBef>
              <a:spcPct val="0"/>
            </a:spcBef>
            <a:spcAft>
              <a:spcPct val="35000"/>
            </a:spcAft>
            <a:buNone/>
          </a:pPr>
          <a:r>
            <a:rPr lang="en-US" sz="2500" kern="1200" dirty="0"/>
            <a:t>Top factors affecting unit sales of T800 from 2018-2019</a:t>
          </a:r>
        </a:p>
      </dsp:txBody>
      <dsp:txXfrm>
        <a:off x="785" y="1490244"/>
        <a:ext cx="3182540" cy="2235367"/>
      </dsp:txXfrm>
    </dsp:sp>
    <dsp:sp modelId="{15536E38-36FE-4A51-B620-2715BFAD5475}">
      <dsp:nvSpPr>
        <dsp:cNvPr id="0" name=""/>
        <dsp:cNvSpPr/>
      </dsp:nvSpPr>
      <dsp:spPr>
        <a:xfrm>
          <a:off x="785" y="0"/>
          <a:ext cx="3182540" cy="1490244"/>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2933700">
            <a:lnSpc>
              <a:spcPct val="90000"/>
            </a:lnSpc>
            <a:spcBef>
              <a:spcPct val="0"/>
            </a:spcBef>
            <a:spcAft>
              <a:spcPct val="35000"/>
            </a:spcAft>
            <a:buNone/>
          </a:pPr>
          <a:r>
            <a:rPr lang="en-US" sz="6600" kern="1200" dirty="0"/>
            <a:t>01</a:t>
          </a:r>
        </a:p>
      </dsp:txBody>
      <dsp:txXfrm>
        <a:off x="785" y="0"/>
        <a:ext cx="3182540" cy="1490244"/>
      </dsp:txXfrm>
    </dsp:sp>
    <dsp:sp modelId="{89A9B4CF-6439-46B1-B6A9-1D6CD5034774}">
      <dsp:nvSpPr>
        <dsp:cNvPr id="0" name=""/>
        <dsp:cNvSpPr/>
      </dsp:nvSpPr>
      <dsp:spPr>
        <a:xfrm>
          <a:off x="3437929" y="0"/>
          <a:ext cx="3182540" cy="372561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1111250">
            <a:lnSpc>
              <a:spcPct val="90000"/>
            </a:lnSpc>
            <a:spcBef>
              <a:spcPct val="0"/>
            </a:spcBef>
            <a:spcAft>
              <a:spcPct val="35000"/>
            </a:spcAft>
            <a:buNone/>
          </a:pPr>
          <a:r>
            <a:rPr lang="en-US" sz="2500" b="1" kern="1200" dirty="0"/>
            <a:t>OPTIMIZE</a:t>
          </a:r>
        </a:p>
        <a:p>
          <a:pPr marL="0" lvl="0" indent="0" algn="l" defTabSz="1111250">
            <a:lnSpc>
              <a:spcPct val="90000"/>
            </a:lnSpc>
            <a:spcBef>
              <a:spcPct val="0"/>
            </a:spcBef>
            <a:spcAft>
              <a:spcPct val="35000"/>
            </a:spcAft>
            <a:buNone/>
          </a:pPr>
          <a:r>
            <a:rPr lang="en-US" sz="2500" b="0" kern="1200" dirty="0"/>
            <a:t>2019 media budget to drive maximum sales in 2020</a:t>
          </a:r>
        </a:p>
      </dsp:txBody>
      <dsp:txXfrm>
        <a:off x="3437929" y="1490244"/>
        <a:ext cx="3182540" cy="2235367"/>
      </dsp:txXfrm>
    </dsp:sp>
    <dsp:sp modelId="{379B8CE4-8135-4F2C-A5A0-E55EBE328E9A}">
      <dsp:nvSpPr>
        <dsp:cNvPr id="0" name=""/>
        <dsp:cNvSpPr/>
      </dsp:nvSpPr>
      <dsp:spPr>
        <a:xfrm>
          <a:off x="3437929" y="0"/>
          <a:ext cx="3182540" cy="1490244"/>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endParaRPr lang="en-US" sz="6600" kern="1200" dirty="0"/>
        </a:p>
      </dsp:txBody>
      <dsp:txXfrm>
        <a:off x="3437929" y="0"/>
        <a:ext cx="3182540" cy="1490244"/>
      </dsp:txXfrm>
    </dsp:sp>
    <dsp:sp modelId="{0802B4A8-7224-4B0A-95B7-D17AEB2B2AFF}">
      <dsp:nvSpPr>
        <dsp:cNvPr id="0" name=""/>
        <dsp:cNvSpPr/>
      </dsp:nvSpPr>
      <dsp:spPr>
        <a:xfrm>
          <a:off x="6875073" y="0"/>
          <a:ext cx="3182540" cy="372561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1111250">
            <a:lnSpc>
              <a:spcPct val="90000"/>
            </a:lnSpc>
            <a:spcBef>
              <a:spcPct val="0"/>
            </a:spcBef>
            <a:spcAft>
              <a:spcPct val="35000"/>
            </a:spcAft>
            <a:buNone/>
          </a:pPr>
          <a:r>
            <a:rPr lang="en-US" sz="2500" b="1" kern="1200" dirty="0"/>
            <a:t>FORECAST</a:t>
          </a:r>
        </a:p>
        <a:p>
          <a:pPr marL="0" lvl="0" indent="0" algn="l" defTabSz="1111250">
            <a:lnSpc>
              <a:spcPct val="90000"/>
            </a:lnSpc>
            <a:spcBef>
              <a:spcPct val="0"/>
            </a:spcBef>
            <a:spcAft>
              <a:spcPct val="35000"/>
            </a:spcAft>
            <a:buNone/>
          </a:pPr>
          <a:r>
            <a:rPr lang="en-US" sz="2500" kern="1200" dirty="0"/>
            <a:t>How many T800s are expected to sell in 2020</a:t>
          </a:r>
        </a:p>
      </dsp:txBody>
      <dsp:txXfrm>
        <a:off x="6875073" y="1490244"/>
        <a:ext cx="3182540" cy="2235367"/>
      </dsp:txXfrm>
    </dsp:sp>
    <dsp:sp modelId="{68AC9669-DC11-473A-AA2E-579A44E78C37}">
      <dsp:nvSpPr>
        <dsp:cNvPr id="0" name=""/>
        <dsp:cNvSpPr/>
      </dsp:nvSpPr>
      <dsp:spPr>
        <a:xfrm>
          <a:off x="6875073" y="0"/>
          <a:ext cx="3182540" cy="1490244"/>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endParaRPr lang="en-US" sz="6600" kern="1200" dirty="0"/>
        </a:p>
      </dsp:txBody>
      <dsp:txXfrm>
        <a:off x="6875073" y="0"/>
        <a:ext cx="3182540" cy="1490244"/>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D3E7ED-B1C3-4729-9670-7B81E6BA4BFF}" type="datetimeFigureOut">
              <a:rPr lang="en-US" smtClean="0"/>
              <a:t>3/4/2022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906DEA-2A7A-4DA5-8304-EF2E5D00D659}" type="slidenum">
              <a:rPr lang="en-US" smtClean="0"/>
              <a:t>‹#›</a:t>
            </a:fld>
            <a:endParaRPr lang="en-US"/>
          </a:p>
        </p:txBody>
      </p:sp>
    </p:spTree>
    <p:extLst>
      <p:ext uri="{BB962C8B-B14F-4D97-AF65-F5344CB8AC3E}">
        <p14:creationId xmlns:p14="http://schemas.microsoft.com/office/powerpoint/2010/main" val="2470420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-Greet the judges (</a:t>
            </a:r>
            <a:r>
              <a:rPr lang="en-US" dirty="0" err="1"/>
              <a:t>Ikechi</a:t>
            </a:r>
            <a:r>
              <a:rPr lang="en-US" dirty="0"/>
              <a:t>, Fabio, Daria, Brandon, Stephanie, Hanna, Ashley)</a:t>
            </a:r>
          </a:p>
          <a:p>
            <a:r>
              <a:rPr lang="en-US" dirty="0"/>
              <a:t>-Today we will be presenting our analysis of the 2018 &amp; 2019 </a:t>
            </a:r>
            <a:r>
              <a:rPr lang="en-US" dirty="0" err="1"/>
              <a:t>Octantis</a:t>
            </a:r>
            <a:r>
              <a:rPr lang="en-US" dirty="0"/>
              <a:t> media mix and proposing a model which will help the company optimize its media mix in 2020… barring any wild unforeseen events such as a pandemic, historic inflation, land war in Europe, etc.</a:t>
            </a:r>
          </a:p>
        </p:txBody>
      </p:sp>
      <p:sp>
        <p:nvSpPr>
          <p:cNvPr id="4" name="Slide Number Placeholder 3"/>
          <p:cNvSpPr>
            <a:spLocks noGrp="1"/>
          </p:cNvSpPr>
          <p:nvPr>
            <p:ph type="sldNum" sz="quarter" idx="5"/>
          </p:nvPr>
        </p:nvSpPr>
        <p:spPr/>
        <p:txBody>
          <a:bodyPr/>
          <a:lstStyle/>
          <a:p>
            <a:fld id="{D6906DEA-2A7A-4DA5-8304-EF2E5D00D659}" type="slidenum">
              <a:rPr lang="en-US" smtClean="0"/>
              <a:t>1</a:t>
            </a:fld>
            <a:endParaRPr lang="en-US"/>
          </a:p>
        </p:txBody>
      </p:sp>
    </p:spTree>
    <p:extLst>
      <p:ext uri="{BB962C8B-B14F-4D97-AF65-F5344CB8AC3E}">
        <p14:creationId xmlns:p14="http://schemas.microsoft.com/office/powerpoint/2010/main" val="8661568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-Insert a pie graph comparing 2019 media mix to 2020, illustrating key changes</a:t>
            </a:r>
          </a:p>
        </p:txBody>
      </p:sp>
      <p:sp>
        <p:nvSpPr>
          <p:cNvPr id="4" name="Slide Number Placeholder 3"/>
          <p:cNvSpPr>
            <a:spLocks noGrp="1"/>
          </p:cNvSpPr>
          <p:nvPr>
            <p:ph type="sldNum" sz="quarter" idx="5"/>
          </p:nvPr>
        </p:nvSpPr>
        <p:spPr/>
        <p:txBody>
          <a:bodyPr/>
          <a:lstStyle/>
          <a:p>
            <a:fld id="{D6906DEA-2A7A-4DA5-8304-EF2E5D00D659}" type="slidenum">
              <a:rPr lang="en-US" smtClean="0"/>
              <a:t>10</a:t>
            </a:fld>
            <a:endParaRPr lang="en-US"/>
          </a:p>
        </p:txBody>
      </p:sp>
    </p:spTree>
    <p:extLst>
      <p:ext uri="{BB962C8B-B14F-4D97-AF65-F5344CB8AC3E}">
        <p14:creationId xmlns:p14="http://schemas.microsoft.com/office/powerpoint/2010/main" val="431216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what we know about these</a:t>
            </a:r>
          </a:p>
        </p:txBody>
      </p:sp>
      <p:sp>
        <p:nvSpPr>
          <p:cNvPr id="4" name="Slide Number Placeholder 3"/>
          <p:cNvSpPr>
            <a:spLocks noGrp="1"/>
          </p:cNvSpPr>
          <p:nvPr>
            <p:ph type="sldNum" sz="quarter" idx="5"/>
          </p:nvPr>
        </p:nvSpPr>
        <p:spPr/>
        <p:txBody>
          <a:bodyPr/>
          <a:lstStyle/>
          <a:p>
            <a:fld id="{D6906DEA-2A7A-4DA5-8304-EF2E5D00D659}" type="slidenum">
              <a:rPr lang="en-US" smtClean="0"/>
              <a:t>11</a:t>
            </a:fld>
            <a:endParaRPr lang="en-US"/>
          </a:p>
        </p:txBody>
      </p:sp>
    </p:spTree>
    <p:extLst>
      <p:ext uri="{BB962C8B-B14F-4D97-AF65-F5344CB8AC3E}">
        <p14:creationId xmlns:p14="http://schemas.microsoft.com/office/powerpoint/2010/main" val="3703163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t>
            </a:r>
            <a:r>
              <a:rPr lang="en-US" dirty="0" err="1"/>
              <a:t>Octantis</a:t>
            </a:r>
            <a:r>
              <a:rPr lang="en-US" dirty="0"/>
              <a:t> makes the changes recommended, our Model projects a 14% increase in sales in 2020 without spending another dime on advertising</a:t>
            </a:r>
          </a:p>
        </p:txBody>
      </p:sp>
      <p:sp>
        <p:nvSpPr>
          <p:cNvPr id="4" name="Slide Number Placeholder 3"/>
          <p:cNvSpPr>
            <a:spLocks noGrp="1"/>
          </p:cNvSpPr>
          <p:nvPr>
            <p:ph type="sldNum" sz="quarter" idx="5"/>
          </p:nvPr>
        </p:nvSpPr>
        <p:spPr/>
        <p:txBody>
          <a:bodyPr/>
          <a:lstStyle/>
          <a:p>
            <a:fld id="{D6906DEA-2A7A-4DA5-8304-EF2E5D00D659}" type="slidenum">
              <a:rPr lang="en-US" smtClean="0"/>
              <a:t>12</a:t>
            </a:fld>
            <a:endParaRPr lang="en-US"/>
          </a:p>
        </p:txBody>
      </p:sp>
    </p:spTree>
    <p:extLst>
      <p:ext uri="{BB962C8B-B14F-4D97-AF65-F5344CB8AC3E}">
        <p14:creationId xmlns:p14="http://schemas.microsoft.com/office/powerpoint/2010/main" val="34722193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-Insert a pie graph comparing 2019 media mix to 2020, illustrating key changes</a:t>
            </a:r>
          </a:p>
        </p:txBody>
      </p:sp>
      <p:sp>
        <p:nvSpPr>
          <p:cNvPr id="4" name="Slide Number Placeholder 3"/>
          <p:cNvSpPr>
            <a:spLocks noGrp="1"/>
          </p:cNvSpPr>
          <p:nvPr>
            <p:ph type="sldNum" sz="quarter" idx="5"/>
          </p:nvPr>
        </p:nvSpPr>
        <p:spPr/>
        <p:txBody>
          <a:bodyPr/>
          <a:lstStyle/>
          <a:p>
            <a:fld id="{D6906DEA-2A7A-4DA5-8304-EF2E5D00D659}" type="slidenum">
              <a:rPr lang="en-US" smtClean="0"/>
              <a:t>13</a:t>
            </a:fld>
            <a:endParaRPr lang="en-US"/>
          </a:p>
        </p:txBody>
      </p:sp>
    </p:spTree>
    <p:extLst>
      <p:ext uri="{BB962C8B-B14F-4D97-AF65-F5344CB8AC3E}">
        <p14:creationId xmlns:p14="http://schemas.microsoft.com/office/powerpoint/2010/main" val="31899089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06DEA-2A7A-4DA5-8304-EF2E5D00D659}" type="slidenum">
              <a:rPr lang="en-US" smtClean="0"/>
              <a:t>14</a:t>
            </a:fld>
            <a:endParaRPr lang="en-US"/>
          </a:p>
        </p:txBody>
      </p:sp>
    </p:spTree>
    <p:extLst>
      <p:ext uri="{BB962C8B-B14F-4D97-AF65-F5344CB8AC3E}">
        <p14:creationId xmlns:p14="http://schemas.microsoft.com/office/powerpoint/2010/main" val="35940266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your time this morning, and at this point we will open the floor to questions.</a:t>
            </a:r>
          </a:p>
        </p:txBody>
      </p:sp>
      <p:sp>
        <p:nvSpPr>
          <p:cNvPr id="4" name="Slide Number Placeholder 3"/>
          <p:cNvSpPr>
            <a:spLocks noGrp="1"/>
          </p:cNvSpPr>
          <p:nvPr>
            <p:ph type="sldNum" sz="quarter" idx="5"/>
          </p:nvPr>
        </p:nvSpPr>
        <p:spPr/>
        <p:txBody>
          <a:bodyPr/>
          <a:lstStyle/>
          <a:p>
            <a:fld id="{D6906DEA-2A7A-4DA5-8304-EF2E5D00D659}" type="slidenum">
              <a:rPr lang="en-US" smtClean="0"/>
              <a:t>15</a:t>
            </a:fld>
            <a:endParaRPr lang="en-US"/>
          </a:p>
        </p:txBody>
      </p:sp>
    </p:spTree>
    <p:extLst>
      <p:ext uri="{BB962C8B-B14F-4D97-AF65-F5344CB8AC3E}">
        <p14:creationId xmlns:p14="http://schemas.microsoft.com/office/powerpoint/2010/main" val="1284528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member of this team worked day in and day out the past four days to produce the model you will see today… and I made the deck look pretty!</a:t>
            </a:r>
          </a:p>
          <a:p>
            <a:r>
              <a:rPr lang="en-US" dirty="0"/>
              <a:t>-Acknowledge the tremendous skill and indefatigable spirit of my colleagues. We hope you like what you’re about to see!</a:t>
            </a:r>
          </a:p>
        </p:txBody>
      </p:sp>
      <p:sp>
        <p:nvSpPr>
          <p:cNvPr id="4" name="Slide Number Placeholder 3"/>
          <p:cNvSpPr>
            <a:spLocks noGrp="1"/>
          </p:cNvSpPr>
          <p:nvPr>
            <p:ph type="sldNum" sz="quarter" idx="5"/>
          </p:nvPr>
        </p:nvSpPr>
        <p:spPr/>
        <p:txBody>
          <a:bodyPr/>
          <a:lstStyle/>
          <a:p>
            <a:fld id="{D6906DEA-2A7A-4DA5-8304-EF2E5D00D659}" type="slidenum">
              <a:rPr lang="en-US" smtClean="0"/>
              <a:t>2</a:t>
            </a:fld>
            <a:endParaRPr lang="en-US"/>
          </a:p>
        </p:txBody>
      </p:sp>
    </p:spTree>
    <p:extLst>
      <p:ext uri="{BB962C8B-B14F-4D97-AF65-F5344CB8AC3E}">
        <p14:creationId xmlns:p14="http://schemas.microsoft.com/office/powerpoint/2010/main" val="356708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issue in this presentation:</a:t>
            </a:r>
          </a:p>
          <a:p>
            <a:pPr marL="228600" indent="-228600">
              <a:buAutoNum type="arabicParenR"/>
            </a:pPr>
            <a:r>
              <a:rPr lang="en-US" dirty="0"/>
              <a:t>Understand the factors affecting T800 Sales</a:t>
            </a:r>
          </a:p>
          <a:p>
            <a:pPr marL="228600" indent="-228600">
              <a:buAutoNum type="arabicParenR"/>
            </a:pPr>
            <a:r>
              <a:rPr lang="en-US" dirty="0"/>
              <a:t>Optimize the media mix to drive more SUV sales (pun intended)</a:t>
            </a:r>
          </a:p>
          <a:p>
            <a:pPr marL="228600" indent="-228600">
              <a:buAutoNum type="arabicParenR"/>
            </a:pPr>
            <a:r>
              <a:rPr lang="en-US" dirty="0"/>
              <a:t>Forecast expected T800 sales in the coming year</a:t>
            </a:r>
          </a:p>
        </p:txBody>
      </p:sp>
      <p:sp>
        <p:nvSpPr>
          <p:cNvPr id="4" name="Slide Number Placeholder 3"/>
          <p:cNvSpPr>
            <a:spLocks noGrp="1"/>
          </p:cNvSpPr>
          <p:nvPr>
            <p:ph type="sldNum" sz="quarter" idx="5"/>
          </p:nvPr>
        </p:nvSpPr>
        <p:spPr/>
        <p:txBody>
          <a:bodyPr/>
          <a:lstStyle/>
          <a:p>
            <a:fld id="{D6906DEA-2A7A-4DA5-8304-EF2E5D00D659}" type="slidenum">
              <a:rPr lang="en-US" smtClean="0"/>
              <a:t>3</a:t>
            </a:fld>
            <a:endParaRPr lang="en-US"/>
          </a:p>
        </p:txBody>
      </p:sp>
    </p:spTree>
    <p:extLst>
      <p:ext uri="{BB962C8B-B14F-4D97-AF65-F5344CB8AC3E}">
        <p14:creationId xmlns:p14="http://schemas.microsoft.com/office/powerpoint/2010/main" val="3455116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Removed correlated variables</a:t>
            </a:r>
          </a:p>
          <a:p>
            <a:pPr marL="0" indent="0">
              <a:buNone/>
            </a:pPr>
            <a:r>
              <a:rPr lang="en-US" dirty="0"/>
              <a:t>&amp;grouped some to fit into multilinear regression model</a:t>
            </a:r>
          </a:p>
          <a:p>
            <a:pPr marL="0" indent="0">
              <a:buNone/>
            </a:pPr>
            <a:endParaRPr lang="en-US" dirty="0"/>
          </a:p>
          <a:p>
            <a:pPr marL="0" indent="0">
              <a:buNone/>
            </a:pPr>
            <a:r>
              <a:rPr lang="en-US" dirty="0"/>
              <a:t>Rip from their presentation slide</a:t>
            </a:r>
          </a:p>
          <a:p>
            <a:pPr marL="0" indent="0">
              <a:buNone/>
            </a:pPr>
            <a:endParaRPr lang="en-US" dirty="0"/>
          </a:p>
          <a:p>
            <a:pPr marL="0" indent="0">
              <a:buNone/>
            </a:pPr>
            <a:r>
              <a:rPr lang="en-US" dirty="0"/>
              <a:t>Don’t spend too much time on this</a:t>
            </a:r>
          </a:p>
          <a:p>
            <a:pPr marL="228600" indent="-228600">
              <a:buAutoNum type="arabicParenR"/>
            </a:pPr>
            <a:endParaRPr lang="en-US" dirty="0"/>
          </a:p>
          <a:p>
            <a:pPr marL="228600" indent="-228600">
              <a:buAutoNum type="arabicParenR"/>
            </a:pPr>
            <a:r>
              <a:rPr lang="en-US" dirty="0"/>
              <a:t>GFK Brand Metrics</a:t>
            </a:r>
          </a:p>
          <a:p>
            <a:pPr marL="228600" indent="-228600">
              <a:buAutoNum type="arabicParenR"/>
            </a:pPr>
            <a:r>
              <a:rPr lang="en-US" dirty="0"/>
              <a:t>Seasonality</a:t>
            </a: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6906DEA-2A7A-4DA5-8304-EF2E5D00D659}" type="slidenum">
              <a:rPr lang="en-US" smtClean="0"/>
              <a:t>4</a:t>
            </a:fld>
            <a:endParaRPr lang="en-US"/>
          </a:p>
        </p:txBody>
      </p:sp>
    </p:spTree>
    <p:extLst>
      <p:ext uri="{BB962C8B-B14F-4D97-AF65-F5344CB8AC3E}">
        <p14:creationId xmlns:p14="http://schemas.microsoft.com/office/powerpoint/2010/main" val="671957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plotted the 4-week moving average of units sold against the total weekly media spend, both direct and halo. Immediately you notice that while direct spend was cut substantially in 2019, the moving average stays within the 600-800 range. So which factors had the greatest impact on units sold?</a:t>
            </a:r>
          </a:p>
          <a:p>
            <a:endParaRPr lang="en-US" dirty="0"/>
          </a:p>
          <a:p>
            <a:r>
              <a:rPr lang="en-US" dirty="0"/>
              <a:t>To answer this, I will turn it over to my colleague Chi, who was the main architect behind our model.</a:t>
            </a:r>
          </a:p>
          <a:p>
            <a:endParaRPr lang="en-US" dirty="0"/>
          </a:p>
          <a:p>
            <a:endParaRPr lang="en-US" dirty="0"/>
          </a:p>
        </p:txBody>
      </p:sp>
      <p:sp>
        <p:nvSpPr>
          <p:cNvPr id="4" name="Slide Number Placeholder 3"/>
          <p:cNvSpPr>
            <a:spLocks noGrp="1"/>
          </p:cNvSpPr>
          <p:nvPr>
            <p:ph type="sldNum" sz="quarter" idx="5"/>
          </p:nvPr>
        </p:nvSpPr>
        <p:spPr/>
        <p:txBody>
          <a:bodyPr/>
          <a:lstStyle/>
          <a:p>
            <a:fld id="{D6906DEA-2A7A-4DA5-8304-EF2E5D00D659}" type="slidenum">
              <a:rPr lang="en-US" smtClean="0"/>
              <a:t>5</a:t>
            </a:fld>
            <a:endParaRPr lang="en-US"/>
          </a:p>
        </p:txBody>
      </p:sp>
    </p:spTree>
    <p:extLst>
      <p:ext uri="{BB962C8B-B14F-4D97-AF65-F5344CB8AC3E}">
        <p14:creationId xmlns:p14="http://schemas.microsoft.com/office/powerpoint/2010/main" val="2054408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Garamond" pitchFamily="18" charset="0"/>
              <a:buNone/>
            </a:pPr>
            <a:r>
              <a:rPr lang="en-US" dirty="0"/>
              <a:t>Highlights reallocation from Direct to Halo</a:t>
            </a:r>
          </a:p>
          <a:p>
            <a:pPr marL="0" indent="0">
              <a:buFont typeface="Garamond" pitchFamily="18" charset="0"/>
              <a:buNone/>
            </a:pPr>
            <a:endParaRPr lang="en-US" dirty="0"/>
          </a:p>
          <a:p>
            <a:pPr marL="0" indent="0">
              <a:buFont typeface="Garamond" pitchFamily="18" charset="0"/>
              <a:buNone/>
            </a:pPr>
            <a:r>
              <a:rPr lang="en-US" dirty="0"/>
              <a:t>Turn to Chi for model breakdown</a:t>
            </a:r>
          </a:p>
        </p:txBody>
      </p:sp>
      <p:sp>
        <p:nvSpPr>
          <p:cNvPr id="4" name="Slide Number Placeholder 3"/>
          <p:cNvSpPr>
            <a:spLocks noGrp="1"/>
          </p:cNvSpPr>
          <p:nvPr>
            <p:ph type="sldNum" sz="quarter" idx="5"/>
          </p:nvPr>
        </p:nvSpPr>
        <p:spPr/>
        <p:txBody>
          <a:bodyPr/>
          <a:lstStyle/>
          <a:p>
            <a:fld id="{D6906DEA-2A7A-4DA5-8304-EF2E5D00D659}" type="slidenum">
              <a:rPr lang="en-US" smtClean="0"/>
              <a:t>6</a:t>
            </a:fld>
            <a:endParaRPr lang="en-US"/>
          </a:p>
        </p:txBody>
      </p:sp>
    </p:spTree>
    <p:extLst>
      <p:ext uri="{BB962C8B-B14F-4D97-AF65-F5344CB8AC3E}">
        <p14:creationId xmlns:p14="http://schemas.microsoft.com/office/powerpoint/2010/main" val="2976967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this model, we isolated the following key factors which correlated with the most variability in weekly sales:</a:t>
            </a:r>
          </a:p>
          <a:p>
            <a:endParaRPr lang="en-US" dirty="0"/>
          </a:p>
          <a:p>
            <a:r>
              <a:rPr lang="en-US" dirty="0"/>
              <a:t>Include screen shot of final model left hand</a:t>
            </a:r>
          </a:p>
          <a:p>
            <a:r>
              <a:rPr lang="en-US" dirty="0"/>
              <a:t>Right hand explain what does it mean negative vs. positive – impact on Unit Sales</a:t>
            </a:r>
          </a:p>
          <a:p>
            <a:r>
              <a:rPr lang="en-US" dirty="0"/>
              <a:t>By what PERCENT do variables impact Unit Sales (will </a:t>
            </a:r>
            <a:r>
              <a:rPr lang="en-US" dirty="0" err="1"/>
              <a:t>cal</a:t>
            </a:r>
            <a:endParaRPr lang="en-US" dirty="0"/>
          </a:p>
          <a:p>
            <a:endParaRPr lang="en-US" dirty="0"/>
          </a:p>
          <a:p>
            <a:pPr marL="0" indent="0">
              <a:buFont typeface="Garamond" pitchFamily="18" charset="0"/>
              <a:buNone/>
            </a:pPr>
            <a:r>
              <a:rPr lang="en-US" sz="1200" b="1" u="sng" dirty="0"/>
              <a:t>Factors include:</a:t>
            </a:r>
          </a:p>
          <a:p>
            <a:r>
              <a:rPr lang="en-US" sz="1200" dirty="0"/>
              <a:t>Media Activity (Display, Search, Social, TV)</a:t>
            </a:r>
          </a:p>
          <a:p>
            <a:r>
              <a:rPr lang="en-US" sz="1200" dirty="0"/>
              <a:t>Brand Metrics (competitor’s purchase consideration)</a:t>
            </a:r>
          </a:p>
          <a:p>
            <a:r>
              <a:rPr lang="en-US" sz="1200" dirty="0"/>
              <a:t>Seasonality</a:t>
            </a:r>
          </a:p>
          <a:p>
            <a:r>
              <a:rPr lang="en-US" sz="1200" dirty="0"/>
              <a:t>Competitor Media Spend</a:t>
            </a:r>
          </a:p>
          <a:p>
            <a:endParaRPr lang="en-US" dirty="0"/>
          </a:p>
          <a:p>
            <a:r>
              <a:rPr lang="en-US" dirty="0"/>
              <a:t>Include screen shot of final model left hand</a:t>
            </a:r>
          </a:p>
          <a:p>
            <a:r>
              <a:rPr lang="en-US" dirty="0"/>
              <a:t>Right hand explain what does it mean negative vs. positive – impact on Unit Sales</a:t>
            </a:r>
          </a:p>
          <a:p>
            <a:r>
              <a:rPr lang="en-US" dirty="0"/>
              <a:t>By what PERCENT do variables impact Unit Sales (will calculate from Coefficients)</a:t>
            </a:r>
          </a:p>
          <a:p>
            <a:r>
              <a:rPr lang="en-US" dirty="0" err="1"/>
              <a:t>culate</a:t>
            </a:r>
            <a:r>
              <a:rPr lang="en-US" dirty="0"/>
              <a:t> from Coefficients)</a:t>
            </a:r>
          </a:p>
        </p:txBody>
      </p:sp>
      <p:sp>
        <p:nvSpPr>
          <p:cNvPr id="4" name="Slide Number Placeholder 3"/>
          <p:cNvSpPr>
            <a:spLocks noGrp="1"/>
          </p:cNvSpPr>
          <p:nvPr>
            <p:ph type="sldNum" sz="quarter" idx="5"/>
          </p:nvPr>
        </p:nvSpPr>
        <p:spPr/>
        <p:txBody>
          <a:bodyPr/>
          <a:lstStyle/>
          <a:p>
            <a:fld id="{D6906DEA-2A7A-4DA5-8304-EF2E5D00D659}" type="slidenum">
              <a:rPr lang="en-US" smtClean="0"/>
              <a:t>7</a:t>
            </a:fld>
            <a:endParaRPr lang="en-US"/>
          </a:p>
        </p:txBody>
      </p:sp>
    </p:spTree>
    <p:extLst>
      <p:ext uri="{BB962C8B-B14F-4D97-AF65-F5344CB8AC3E}">
        <p14:creationId xmlns:p14="http://schemas.microsoft.com/office/powerpoint/2010/main" val="3842573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Calibri" panose="020F0502020204030204" pitchFamily="34" charset="0"/>
              </a:rPr>
              <a:t>Using this model, we isolated the following key factors which correlated with the most variability in weekly sales:</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Calibri" panose="020F0502020204030204" pitchFamily="34" charset="0"/>
              </a:rPr>
              <a:t>Include screen shot of final model left hand</a:t>
            </a:r>
            <a:endParaRPr lang="en-US" b="0" dirty="0">
              <a:effectLst/>
            </a:endParaRPr>
          </a:p>
          <a:p>
            <a:pPr rtl="0">
              <a:spcBef>
                <a:spcPts val="0"/>
              </a:spcBef>
              <a:spcAft>
                <a:spcPts val="0"/>
              </a:spcAft>
            </a:pPr>
            <a:r>
              <a:rPr lang="en-US" sz="1800" b="0" i="0" u="none" strike="noStrike" dirty="0">
                <a:solidFill>
                  <a:srgbClr val="000000"/>
                </a:solidFill>
                <a:effectLst/>
                <a:latin typeface="Calibri" panose="020F0502020204030204" pitchFamily="34" charset="0"/>
              </a:rPr>
              <a:t>Right hand explain what does it mean negative vs. positive – impact on Unit Sales</a:t>
            </a:r>
            <a:endParaRPr lang="en-US" b="0" dirty="0">
              <a:effectLst/>
            </a:endParaRPr>
          </a:p>
          <a:p>
            <a:pPr rtl="0">
              <a:spcBef>
                <a:spcPts val="0"/>
              </a:spcBef>
              <a:spcAft>
                <a:spcPts val="0"/>
              </a:spcAft>
            </a:pPr>
            <a:r>
              <a:rPr lang="en-US" sz="1800" b="0" i="0" u="none" strike="noStrike" dirty="0">
                <a:solidFill>
                  <a:srgbClr val="000000"/>
                </a:solidFill>
                <a:effectLst/>
                <a:latin typeface="Calibri" panose="020F0502020204030204" pitchFamily="34" charset="0"/>
              </a:rPr>
              <a:t>By what PERCENT do variables impact Unit Sales (will calculate from Coefficients)</a:t>
            </a:r>
            <a:endParaRPr lang="en-US" b="0" dirty="0">
              <a:effectLst/>
            </a:endParaRPr>
          </a:p>
          <a:p>
            <a:pPr rtl="0">
              <a:spcBef>
                <a:spcPts val="0"/>
              </a:spcBef>
              <a:spcAft>
                <a:spcPts val="0"/>
              </a:spcAft>
            </a:pPr>
            <a:br>
              <a:rPr lang="en-US" b="0" dirty="0">
                <a:effectLst/>
              </a:rPr>
            </a:br>
            <a:br>
              <a:rPr lang="en-US" b="0" dirty="0">
                <a:effectLst/>
              </a:rPr>
            </a:br>
            <a:br>
              <a:rPr lang="en-US" b="0" dirty="0">
                <a:effectLst/>
              </a:rPr>
            </a:br>
            <a:r>
              <a:rPr lang="en-US" sz="1800" b="0" i="0" u="none" strike="noStrike" dirty="0">
                <a:solidFill>
                  <a:srgbClr val="000000"/>
                </a:solidFill>
                <a:effectLst/>
                <a:latin typeface="Arial" panose="020B0604020202020204" pitchFamily="34" charset="0"/>
              </a:rPr>
              <a:t>I uploaded an excel file of the model output, please use that for easier calculation or formatting: </a:t>
            </a:r>
            <a:r>
              <a:rPr lang="en-US" sz="1800" b="0" i="0" u="none" strike="noStrike" dirty="0" err="1">
                <a:solidFill>
                  <a:srgbClr val="000000"/>
                </a:solidFill>
                <a:effectLst/>
                <a:latin typeface="Arial" panose="020B0604020202020204" pitchFamily="34" charset="0"/>
              </a:rPr>
              <a:t>model_lag</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some message (please also do the wording for me):</a:t>
            </a:r>
            <a:endParaRPr lang="en-US" b="0" dirty="0">
              <a:effectLst/>
            </a:endParaRPr>
          </a:p>
          <a:p>
            <a:pPr rtl="0" fontAlgn="base">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Search and Social having positive impact (while spending for Search and Social accounts for less % - next slide) -&gt; basically we suggest them to spend more on Search and Social</a:t>
            </a:r>
          </a:p>
          <a:p>
            <a:pPr rtl="0" fontAlgn="base">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Display Ads seem to have negative impact while they spend nearly 40% of spending on Display -&gt; reduce it</a:t>
            </a:r>
          </a:p>
          <a:p>
            <a:pPr rtl="0" fontAlgn="base">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Spend more on TV Direct, less on TV Halo</a:t>
            </a:r>
          </a:p>
          <a:p>
            <a:pPr rtl="0" fontAlgn="base">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Sales Event does have an positive impact on our sales -&gt; can do more campaign or </a:t>
            </a:r>
            <a:r>
              <a:rPr lang="en-US" sz="1800" b="0" i="0" u="none" strike="noStrike" dirty="0" err="1">
                <a:solidFill>
                  <a:srgbClr val="000000"/>
                </a:solidFill>
                <a:effectLst/>
                <a:latin typeface="Arial" panose="020B0604020202020204" pitchFamily="34" charset="0"/>
              </a:rPr>
              <a:t>sth</a:t>
            </a:r>
            <a:r>
              <a:rPr lang="en-US" sz="1800" b="0" i="0" u="none" strike="noStrike" dirty="0">
                <a:solidFill>
                  <a:srgbClr val="000000"/>
                </a:solidFill>
                <a:effectLst/>
                <a:latin typeface="Arial" panose="020B0604020202020204" pitchFamily="34" charset="0"/>
              </a:rPr>
              <a:t> to boost the sales</a:t>
            </a:r>
          </a:p>
          <a:p>
            <a:pPr rtl="0" fontAlgn="base">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Watch out for competitor’s media spend as both their spend and the consider having negative impact on our sales</a:t>
            </a:r>
          </a:p>
          <a:p>
            <a:br>
              <a:rPr lang="en-US" b="0" dirty="0">
                <a:effectLst/>
              </a:rPr>
            </a:br>
            <a:endParaRPr lang="en-US" dirty="0"/>
          </a:p>
        </p:txBody>
      </p:sp>
      <p:sp>
        <p:nvSpPr>
          <p:cNvPr id="4" name="Slide Number Placeholder 3"/>
          <p:cNvSpPr>
            <a:spLocks noGrp="1"/>
          </p:cNvSpPr>
          <p:nvPr>
            <p:ph type="sldNum" sz="quarter" idx="5"/>
          </p:nvPr>
        </p:nvSpPr>
        <p:spPr/>
        <p:txBody>
          <a:bodyPr/>
          <a:lstStyle/>
          <a:p>
            <a:fld id="{D6906DEA-2A7A-4DA5-8304-EF2E5D00D659}" type="slidenum">
              <a:rPr lang="en-US" smtClean="0"/>
              <a:t>8</a:t>
            </a:fld>
            <a:endParaRPr lang="en-US"/>
          </a:p>
        </p:txBody>
      </p:sp>
    </p:spTree>
    <p:extLst>
      <p:ext uri="{BB962C8B-B14F-4D97-AF65-F5344CB8AC3E}">
        <p14:creationId xmlns:p14="http://schemas.microsoft.com/office/powerpoint/2010/main" val="687403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06DEA-2A7A-4DA5-8304-EF2E5D00D659}" type="slidenum">
              <a:rPr lang="en-US" smtClean="0"/>
              <a:t>9</a:t>
            </a:fld>
            <a:endParaRPr lang="en-US"/>
          </a:p>
        </p:txBody>
      </p:sp>
    </p:spTree>
    <p:extLst>
      <p:ext uri="{BB962C8B-B14F-4D97-AF65-F5344CB8AC3E}">
        <p14:creationId xmlns:p14="http://schemas.microsoft.com/office/powerpoint/2010/main" val="3187783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3/4/2022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3/4/2022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3/4/2022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3/4/2022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3/4/2022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chart" Target="../charts/char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hemeOverride" Target="../theme/themeOverride3.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jpeg"/><Relationship Id="rId7" Type="http://schemas.microsoft.com/office/2007/relationships/hdphoto" Target="../media/hdphoto2.wdp"/><Relationship Id="rId12"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11" Type="http://schemas.microsoft.com/office/2007/relationships/hdphoto" Target="../media/hdphoto4.wdp"/><Relationship Id="rId5" Type="http://schemas.microsoft.com/office/2007/relationships/hdphoto" Target="../media/hdphoto1.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3.wdp"/></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3.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3.png"/><Relationship Id="rId5" Type="http://schemas.microsoft.com/office/2007/relationships/hdphoto" Target="../media/hdphoto5.wdp"/><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391159B2-3847-4541-BAAE-D93F71723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137" name="Rectangle 136">
            <a:extLst>
              <a:ext uri="{FF2B5EF4-FFF2-40B4-BE49-F238E27FC236}">
                <a16:creationId xmlns:a16="http://schemas.microsoft.com/office/drawing/2014/main" id="{93BDF953-B1FC-408F-A14E-33A8C1DC1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616738" y="2143678"/>
            <a:ext cx="10954511" cy="1465112"/>
          </a:xfrm>
        </p:spPr>
        <p:txBody>
          <a:bodyPr>
            <a:normAutofit/>
          </a:bodyPr>
          <a:lstStyle/>
          <a:p>
            <a:r>
              <a:rPr lang="en-US" sz="6000" dirty="0" err="1">
                <a:solidFill>
                  <a:srgbClr val="7030A0"/>
                </a:solidFill>
              </a:rPr>
              <a:t>Octantis</a:t>
            </a:r>
            <a:r>
              <a:rPr lang="en-US" sz="6000" dirty="0">
                <a:solidFill>
                  <a:srgbClr val="7030A0"/>
                </a:solidFill>
              </a:rPr>
              <a:t> SUV T800:</a:t>
            </a:r>
          </a:p>
        </p:txBody>
      </p:sp>
      <p:sp>
        <p:nvSpPr>
          <p:cNvPr id="3" name="Subtitle 2">
            <a:extLst>
              <a:ext uri="{FF2B5EF4-FFF2-40B4-BE49-F238E27FC236}">
                <a16:creationId xmlns:a16="http://schemas.microsoft.com/office/drawing/2014/main" id="{5C5BFB45-FC34-495C-9C68-F9641246C2EE}"/>
              </a:ext>
            </a:extLst>
          </p:cNvPr>
          <p:cNvSpPr>
            <a:spLocks noGrp="1"/>
          </p:cNvSpPr>
          <p:nvPr>
            <p:ph type="subTitle" idx="1"/>
          </p:nvPr>
        </p:nvSpPr>
        <p:spPr>
          <a:xfrm>
            <a:off x="616737" y="3608790"/>
            <a:ext cx="10954510" cy="638904"/>
          </a:xfrm>
        </p:spPr>
        <p:txBody>
          <a:bodyPr>
            <a:normAutofit/>
          </a:bodyPr>
          <a:lstStyle/>
          <a:p>
            <a:pPr>
              <a:spcAft>
                <a:spcPts val="600"/>
              </a:spcAft>
            </a:pPr>
            <a:r>
              <a:rPr lang="en-US" b="1" dirty="0">
                <a:solidFill>
                  <a:srgbClr val="7030A0"/>
                </a:solidFill>
              </a:rPr>
              <a:t>Modeling the Optimal Media Mix for 2020 Sales</a:t>
            </a:r>
          </a:p>
        </p:txBody>
      </p:sp>
      <p:sp>
        <p:nvSpPr>
          <p:cNvPr id="139" name="Rectangle 138">
            <a:extLst>
              <a:ext uri="{FF2B5EF4-FFF2-40B4-BE49-F238E27FC236}">
                <a16:creationId xmlns:a16="http://schemas.microsoft.com/office/drawing/2014/main" id="{17C4AC30-431E-4860-8128-139F9F61E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1" name="Straight Connector 140">
            <a:extLst>
              <a:ext uri="{FF2B5EF4-FFF2-40B4-BE49-F238E27FC236}">
                <a16:creationId xmlns:a16="http://schemas.microsoft.com/office/drawing/2014/main" id="{D0C35C70-8DD1-457D-85E7-728F1B0C52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B71691B1-EF90-41BA-A886-9331EB0364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BEB77709-9ED2-4392-8D1E-91E4AB9644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C9F9E4E5-B90B-4C66-B842-524A2E9CCE51}"/>
              </a:ext>
            </a:extLst>
          </p:cNvPr>
          <p:cNvGrpSpPr/>
          <p:nvPr/>
        </p:nvGrpSpPr>
        <p:grpSpPr>
          <a:xfrm>
            <a:off x="-3154538" y="4475709"/>
            <a:ext cx="9517450" cy="1760498"/>
            <a:chOff x="-420302" y="4400476"/>
            <a:chExt cx="9517450" cy="1760498"/>
          </a:xfrm>
        </p:grpSpPr>
        <p:pic>
          <p:nvPicPr>
            <p:cNvPr id="1026" name="Picture 2" descr="Mindshare logo - Logok">
              <a:extLst>
                <a:ext uri="{FF2B5EF4-FFF2-40B4-BE49-F238E27FC236}">
                  <a16:creationId xmlns:a16="http://schemas.microsoft.com/office/drawing/2014/main" id="{E0B35D33-B65D-4765-ADBE-83BD49B7A49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7527" r="-2" b="17388"/>
            <a:stretch/>
          </p:blipFill>
          <p:spPr bwMode="auto">
            <a:xfrm>
              <a:off x="3650180" y="4400476"/>
              <a:ext cx="4891639" cy="1760498"/>
            </a:xfrm>
            <a:prstGeom prst="rect">
              <a:avLst/>
            </a:prstGeom>
            <a:noFill/>
            <a:extLst>
              <a:ext uri="{909E8E84-426E-40DD-AFC4-6F175D3DCCD1}">
                <a14:hiddenFill xmlns:a14="http://schemas.microsoft.com/office/drawing/2010/main">
                  <a:solidFill>
                    <a:srgbClr val="FFFFFF"/>
                  </a:solidFill>
                </a14:hiddenFill>
              </a:ext>
            </a:extLst>
          </p:spPr>
        </p:pic>
        <p:sp>
          <p:nvSpPr>
            <p:cNvPr id="22" name="Subtitle 2">
              <a:extLst>
                <a:ext uri="{FF2B5EF4-FFF2-40B4-BE49-F238E27FC236}">
                  <a16:creationId xmlns:a16="http://schemas.microsoft.com/office/drawing/2014/main" id="{32715F80-E123-447A-909B-D5F7F811E886}"/>
                </a:ext>
              </a:extLst>
            </p:cNvPr>
            <p:cNvSpPr txBox="1">
              <a:spLocks/>
            </p:cNvSpPr>
            <p:nvPr/>
          </p:nvSpPr>
          <p:spPr>
            <a:xfrm>
              <a:off x="-420302" y="4507499"/>
              <a:ext cx="9517450" cy="638904"/>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0"/>
                </a:spcBef>
                <a:spcAft>
                  <a:spcPts val="0"/>
                </a:spcAft>
                <a:buClr>
                  <a:schemeClr val="tx1">
                    <a:lumMod val="85000"/>
                    <a:lumOff val="15000"/>
                  </a:schemeClr>
                </a:buClr>
                <a:buFont typeface="Garamond" pitchFamily="18" charset="0"/>
                <a:buNone/>
                <a:defRPr sz="1800" kern="1200" spc="80" baseline="0">
                  <a:solidFill>
                    <a:schemeClr val="tx1">
                      <a:lumMod val="95000"/>
                      <a:lumOff val="5000"/>
                    </a:schemeClr>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pPr>
                <a:spcAft>
                  <a:spcPts val="600"/>
                </a:spcAft>
              </a:pPr>
              <a:r>
                <a:rPr lang="en-US" dirty="0"/>
                <a:t>prepared by</a:t>
              </a:r>
            </a:p>
          </p:txBody>
        </p:sp>
      </p:grpSp>
      <p:pic>
        <p:nvPicPr>
          <p:cNvPr id="1028" name="Picture 4" descr="Baruch College Logo Download Vector">
            <a:extLst>
              <a:ext uri="{FF2B5EF4-FFF2-40B4-BE49-F238E27FC236}">
                <a16:creationId xmlns:a16="http://schemas.microsoft.com/office/drawing/2014/main" id="{B1917258-C3CB-42F6-807F-FD0A0CF145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46836" y="4870415"/>
            <a:ext cx="2715491" cy="1211010"/>
          </a:xfrm>
          <a:prstGeom prst="rect">
            <a:avLst/>
          </a:prstGeom>
          <a:noFill/>
          <a:extLst>
            <a:ext uri="{909E8E84-426E-40DD-AFC4-6F175D3DCCD1}">
              <a14:hiddenFill xmlns:a14="http://schemas.microsoft.com/office/drawing/2010/main">
                <a:solidFill>
                  <a:srgbClr val="FFFFFF"/>
                </a:solidFill>
              </a14:hiddenFill>
            </a:ext>
          </a:extLst>
        </p:spPr>
      </p:pic>
      <p:sp>
        <p:nvSpPr>
          <p:cNvPr id="25" name="Subtitle 2">
            <a:extLst>
              <a:ext uri="{FF2B5EF4-FFF2-40B4-BE49-F238E27FC236}">
                <a16:creationId xmlns:a16="http://schemas.microsoft.com/office/drawing/2014/main" id="{1031A6DD-1DAC-4139-B243-5B001ED2B315}"/>
              </a:ext>
            </a:extLst>
          </p:cNvPr>
          <p:cNvSpPr txBox="1">
            <a:spLocks/>
          </p:cNvSpPr>
          <p:nvPr/>
        </p:nvSpPr>
        <p:spPr>
          <a:xfrm>
            <a:off x="8528731" y="4468667"/>
            <a:ext cx="3151700" cy="638904"/>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0"/>
              </a:spcBef>
              <a:spcAft>
                <a:spcPts val="0"/>
              </a:spcAft>
              <a:buClr>
                <a:schemeClr val="tx1">
                  <a:lumMod val="85000"/>
                  <a:lumOff val="15000"/>
                </a:schemeClr>
              </a:buClr>
              <a:buFont typeface="Garamond" pitchFamily="18" charset="0"/>
              <a:buNone/>
              <a:defRPr sz="1800" kern="1200" spc="80" baseline="0">
                <a:solidFill>
                  <a:schemeClr val="tx1">
                    <a:lumMod val="95000"/>
                    <a:lumOff val="5000"/>
                  </a:schemeClr>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pPr>
              <a:spcAft>
                <a:spcPts val="600"/>
              </a:spcAft>
            </a:pPr>
            <a:r>
              <a:rPr lang="en-US" b="1" dirty="0"/>
              <a:t>Team A</a:t>
            </a:r>
          </a:p>
        </p:txBody>
      </p:sp>
    </p:spTree>
    <p:extLst>
      <p:ext uri="{BB962C8B-B14F-4D97-AF65-F5344CB8AC3E}">
        <p14:creationId xmlns:p14="http://schemas.microsoft.com/office/powerpoint/2010/main" val="215208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27278E-ABC1-4115-A561-C1C2D058B631}"/>
              </a:ext>
            </a:extLst>
          </p:cNvPr>
          <p:cNvSpPr/>
          <p:nvPr/>
        </p:nvSpPr>
        <p:spPr>
          <a:xfrm>
            <a:off x="371811" y="382687"/>
            <a:ext cx="1217895" cy="1668181"/>
          </a:xfrm>
          <a:prstGeom prst="rect">
            <a:avLst/>
          </a:prstGeom>
          <a:solidFill>
            <a:srgbClr val="5E5E5E"/>
          </a:solidFill>
        </p:spPr>
        <p:style>
          <a:lnRef idx="2">
            <a:schemeClr val="dk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a:lstStyle/>
          <a:p>
            <a:pPr lvl="0"/>
            <a:endParaRPr lang="en-US" dirty="0"/>
          </a:p>
          <a:p>
            <a:pPr lvl="0"/>
            <a:r>
              <a:rPr lang="en-US" sz="6600" dirty="0"/>
              <a:t>02</a:t>
            </a:r>
          </a:p>
          <a:p>
            <a:endParaRPr lang="en-US" dirty="0"/>
          </a:p>
        </p:txBody>
      </p:sp>
      <p:sp>
        <p:nvSpPr>
          <p:cNvPr id="8" name="Title 1">
            <a:extLst>
              <a:ext uri="{FF2B5EF4-FFF2-40B4-BE49-F238E27FC236}">
                <a16:creationId xmlns:a16="http://schemas.microsoft.com/office/drawing/2014/main" id="{0103764B-5720-4AC7-8C01-0B20C3C93CC3}"/>
              </a:ext>
            </a:extLst>
          </p:cNvPr>
          <p:cNvSpPr>
            <a:spLocks noGrp="1"/>
          </p:cNvSpPr>
          <p:nvPr>
            <p:ph type="title"/>
          </p:nvPr>
        </p:nvSpPr>
        <p:spPr>
          <a:xfrm>
            <a:off x="1515291" y="386336"/>
            <a:ext cx="10324994" cy="1664532"/>
          </a:xfrm>
        </p:spPr>
        <p:txBody>
          <a:bodyPr/>
          <a:lstStyle/>
          <a:p>
            <a:pPr algn="ctr"/>
            <a:r>
              <a:rPr lang="en-US" b="1" dirty="0">
                <a:solidFill>
                  <a:srgbClr val="7030A0"/>
                </a:solidFill>
              </a:rPr>
              <a:t>Proposed Media Mix</a:t>
            </a:r>
          </a:p>
        </p:txBody>
      </p:sp>
      <p:grpSp>
        <p:nvGrpSpPr>
          <p:cNvPr id="2" name="Group 1">
            <a:extLst>
              <a:ext uri="{FF2B5EF4-FFF2-40B4-BE49-F238E27FC236}">
                <a16:creationId xmlns:a16="http://schemas.microsoft.com/office/drawing/2014/main" id="{A2B1048A-DB20-4074-A80F-706377F6B0C1}"/>
              </a:ext>
            </a:extLst>
          </p:cNvPr>
          <p:cNvGrpSpPr/>
          <p:nvPr/>
        </p:nvGrpSpPr>
        <p:grpSpPr>
          <a:xfrm>
            <a:off x="7222532" y="1985077"/>
            <a:ext cx="3313308" cy="4426407"/>
            <a:chOff x="1858219" y="2133601"/>
            <a:chExt cx="5137266" cy="6863117"/>
          </a:xfrm>
        </p:grpSpPr>
        <p:graphicFrame>
          <p:nvGraphicFramePr>
            <p:cNvPr id="5" name="Chart 4">
              <a:extLst>
                <a:ext uri="{FF2B5EF4-FFF2-40B4-BE49-F238E27FC236}">
                  <a16:creationId xmlns:a16="http://schemas.microsoft.com/office/drawing/2014/main" id="{C67F413F-1B76-4B34-A87F-CFF31CE10A03}"/>
                </a:ext>
              </a:extLst>
            </p:cNvPr>
            <p:cNvGraphicFramePr>
              <a:graphicFrameLocks/>
            </p:cNvGraphicFramePr>
            <p:nvPr>
              <p:extLst>
                <p:ext uri="{D42A27DB-BD31-4B8C-83A1-F6EECF244321}">
                  <p14:modId xmlns:p14="http://schemas.microsoft.com/office/powerpoint/2010/main" val="152638561"/>
                </p:ext>
              </p:extLst>
            </p:nvPr>
          </p:nvGraphicFramePr>
          <p:xfrm>
            <a:off x="1858219" y="2133601"/>
            <a:ext cx="5137266" cy="340479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4FEE7553-89F0-4216-835C-36D5F483DA99}"/>
                </a:ext>
              </a:extLst>
            </p:cNvPr>
            <p:cNvGraphicFramePr>
              <a:graphicFrameLocks/>
            </p:cNvGraphicFramePr>
            <p:nvPr>
              <p:extLst>
                <p:ext uri="{D42A27DB-BD31-4B8C-83A1-F6EECF244321}">
                  <p14:modId xmlns:p14="http://schemas.microsoft.com/office/powerpoint/2010/main" val="3554617582"/>
                </p:ext>
              </p:extLst>
            </p:nvPr>
          </p:nvGraphicFramePr>
          <p:xfrm>
            <a:off x="1858219" y="5417367"/>
            <a:ext cx="3999330" cy="3579351"/>
          </p:xfrm>
          <a:graphic>
            <a:graphicData uri="http://schemas.openxmlformats.org/drawingml/2006/chart">
              <c:chart xmlns:c="http://schemas.openxmlformats.org/drawingml/2006/chart" xmlns:r="http://schemas.openxmlformats.org/officeDocument/2006/relationships" r:id="rId4"/>
            </a:graphicData>
          </a:graphic>
        </p:graphicFrame>
      </p:grpSp>
      <p:graphicFrame>
        <p:nvGraphicFramePr>
          <p:cNvPr id="9" name="Google Shape;244;p7">
            <a:extLst>
              <a:ext uri="{FF2B5EF4-FFF2-40B4-BE49-F238E27FC236}">
                <a16:creationId xmlns:a16="http://schemas.microsoft.com/office/drawing/2014/main" id="{EA1FF8F8-71DF-43C3-9247-899F505EC086}"/>
              </a:ext>
            </a:extLst>
          </p:cNvPr>
          <p:cNvGraphicFramePr/>
          <p:nvPr>
            <p:extLst>
              <p:ext uri="{D42A27DB-BD31-4B8C-83A1-F6EECF244321}">
                <p14:modId xmlns:p14="http://schemas.microsoft.com/office/powerpoint/2010/main" val="2839042372"/>
              </p:ext>
            </p:extLst>
          </p:nvPr>
        </p:nvGraphicFramePr>
        <p:xfrm>
          <a:off x="986040" y="2333375"/>
          <a:ext cx="5429536" cy="3608793"/>
        </p:xfrm>
        <a:graphic>
          <a:graphicData uri="http://schemas.openxmlformats.org/drawingml/2006/table">
            <a:tbl>
              <a:tblPr firstRow="1">
                <a:noFill/>
              </a:tblPr>
              <a:tblGrid>
                <a:gridCol w="3151062">
                  <a:extLst>
                    <a:ext uri="{9D8B030D-6E8A-4147-A177-3AD203B41FA5}">
                      <a16:colId xmlns:a16="http://schemas.microsoft.com/office/drawing/2014/main" val="20000"/>
                    </a:ext>
                  </a:extLst>
                </a:gridCol>
                <a:gridCol w="1037064">
                  <a:extLst>
                    <a:ext uri="{9D8B030D-6E8A-4147-A177-3AD203B41FA5}">
                      <a16:colId xmlns:a16="http://schemas.microsoft.com/office/drawing/2014/main" val="20001"/>
                    </a:ext>
                  </a:extLst>
                </a:gridCol>
                <a:gridCol w="1241410">
                  <a:extLst>
                    <a:ext uri="{9D8B030D-6E8A-4147-A177-3AD203B41FA5}">
                      <a16:colId xmlns:a16="http://schemas.microsoft.com/office/drawing/2014/main" val="20002"/>
                    </a:ext>
                  </a:extLst>
                </a:gridCol>
              </a:tblGrid>
              <a:tr h="0">
                <a:tc>
                  <a:txBody>
                    <a:bodyPr/>
                    <a:lstStyle/>
                    <a:p>
                      <a:pPr marL="0" lvl="0" indent="0" algn="ctr" rtl="0">
                        <a:spcBef>
                          <a:spcPts val="0"/>
                        </a:spcBef>
                        <a:spcAft>
                          <a:spcPts val="0"/>
                        </a:spcAft>
                        <a:buNone/>
                      </a:pPr>
                      <a:r>
                        <a:rPr lang="en-US" sz="1800" b="1" dirty="0">
                          <a:solidFill>
                            <a:schemeClr val="bg1"/>
                          </a:solidFill>
                        </a:rPr>
                        <a:t>Channels</a:t>
                      </a:r>
                      <a:endParaRPr sz="1800" b="1" dirty="0">
                        <a:solidFill>
                          <a:schemeClr val="bg1"/>
                        </a:solidFill>
                      </a:endParaRPr>
                    </a:p>
                  </a:txBody>
                  <a:tcPr marL="9338" marR="9338" marT="9338" marB="89633"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tx1">
                        <a:alpha val="60000"/>
                      </a:schemeClr>
                    </a:solidFill>
                  </a:tcPr>
                </a:tc>
                <a:tc>
                  <a:txBody>
                    <a:bodyPr/>
                    <a:lstStyle/>
                    <a:p>
                      <a:pPr marL="0" lvl="0" indent="0" algn="ctr" rtl="0">
                        <a:spcBef>
                          <a:spcPts val="0"/>
                        </a:spcBef>
                        <a:spcAft>
                          <a:spcPts val="0"/>
                        </a:spcAft>
                        <a:buNone/>
                      </a:pPr>
                      <a:r>
                        <a:rPr lang="en-US" sz="1800" b="1" dirty="0">
                          <a:solidFill>
                            <a:schemeClr val="bg1"/>
                          </a:solidFill>
                        </a:rPr>
                        <a:t>2019 Budget</a:t>
                      </a:r>
                      <a:endParaRPr sz="1800" b="1" dirty="0">
                        <a:solidFill>
                          <a:schemeClr val="bg1"/>
                        </a:solidFill>
                      </a:endParaRPr>
                    </a:p>
                  </a:txBody>
                  <a:tcPr marL="9338" marR="9338" marT="9338" marB="89633"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tx1">
                        <a:alpha val="60000"/>
                      </a:schemeClr>
                    </a:solidFill>
                  </a:tcPr>
                </a:tc>
                <a:tc>
                  <a:txBody>
                    <a:bodyPr/>
                    <a:lstStyle/>
                    <a:p>
                      <a:pPr marL="0" lvl="0" indent="0" algn="ctr" rtl="0">
                        <a:spcBef>
                          <a:spcPts val="0"/>
                        </a:spcBef>
                        <a:spcAft>
                          <a:spcPts val="0"/>
                        </a:spcAft>
                        <a:buNone/>
                      </a:pPr>
                      <a:r>
                        <a:rPr lang="en-US" sz="1800" b="1" dirty="0">
                          <a:solidFill>
                            <a:schemeClr val="bg1"/>
                          </a:solidFill>
                        </a:rPr>
                        <a:t>New allocated budget</a:t>
                      </a:r>
                      <a:endParaRPr sz="1800" b="1" dirty="0">
                        <a:solidFill>
                          <a:schemeClr val="bg1"/>
                        </a:solidFill>
                      </a:endParaRPr>
                    </a:p>
                  </a:txBody>
                  <a:tcPr marL="9338" marR="9338" marT="9338" marB="89633"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tx1">
                        <a:alpha val="60000"/>
                      </a:schemeClr>
                    </a:solidFill>
                  </a:tcPr>
                </a:tc>
                <a:extLst>
                  <a:ext uri="{0D108BD9-81ED-4DB2-BD59-A6C34878D82A}">
                    <a16:rowId xmlns:a16="http://schemas.microsoft.com/office/drawing/2014/main" val="10000"/>
                  </a:ext>
                </a:extLst>
              </a:tr>
              <a:tr h="285917">
                <a:tc>
                  <a:txBody>
                    <a:bodyPr/>
                    <a:lstStyle/>
                    <a:p>
                      <a:pPr marL="0" lvl="0" indent="0" algn="l" rtl="0">
                        <a:spcBef>
                          <a:spcPts val="0"/>
                        </a:spcBef>
                        <a:spcAft>
                          <a:spcPts val="0"/>
                        </a:spcAft>
                        <a:buNone/>
                      </a:pPr>
                      <a:r>
                        <a:rPr lang="en-US" sz="1200" dirty="0"/>
                        <a:t>OCTANTIS_DISPLAY_SPEND</a:t>
                      </a:r>
                      <a:endParaRPr sz="1200" dirty="0"/>
                    </a:p>
                  </a:txBody>
                  <a:tcPr marL="9338" marR="9338" marT="9338" marB="89633"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1"/>
                    </a:solidFill>
                  </a:tcPr>
                </a:tc>
                <a:tc>
                  <a:txBody>
                    <a:bodyPr/>
                    <a:lstStyle/>
                    <a:p>
                      <a:pPr marL="0" lvl="0" indent="0" algn="ctr" rtl="0">
                        <a:lnSpc>
                          <a:spcPct val="115000"/>
                        </a:lnSpc>
                        <a:spcBef>
                          <a:spcPts val="0"/>
                        </a:spcBef>
                        <a:spcAft>
                          <a:spcPts val="0"/>
                        </a:spcAft>
                        <a:buNone/>
                      </a:pPr>
                      <a:r>
                        <a:rPr lang="en-US" sz="1200"/>
                        <a:t>6%</a:t>
                      </a:r>
                      <a:endParaRPr sz="1200"/>
                    </a:p>
                  </a:txBody>
                  <a:tcPr marL="9338" marR="9338" marT="9338" marB="89633"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1"/>
                    </a:solidFill>
                  </a:tcPr>
                </a:tc>
                <a:tc>
                  <a:txBody>
                    <a:bodyPr/>
                    <a:lstStyle/>
                    <a:p>
                      <a:pPr marL="0" lvl="0" indent="0" algn="ctr" rtl="0">
                        <a:lnSpc>
                          <a:spcPct val="115000"/>
                        </a:lnSpc>
                        <a:spcBef>
                          <a:spcPts val="0"/>
                        </a:spcBef>
                        <a:spcAft>
                          <a:spcPts val="0"/>
                        </a:spcAft>
                        <a:buNone/>
                      </a:pPr>
                      <a:r>
                        <a:rPr lang="en-US" sz="1200"/>
                        <a:t>5%</a:t>
                      </a:r>
                      <a:endParaRPr sz="1200"/>
                    </a:p>
                  </a:txBody>
                  <a:tcPr marL="9338" marR="9338" marT="9338" marB="89633"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1"/>
                    </a:solidFill>
                  </a:tcPr>
                </a:tc>
                <a:extLst>
                  <a:ext uri="{0D108BD9-81ED-4DB2-BD59-A6C34878D82A}">
                    <a16:rowId xmlns:a16="http://schemas.microsoft.com/office/drawing/2014/main" val="10001"/>
                  </a:ext>
                </a:extLst>
              </a:tr>
              <a:tr h="285917">
                <a:tc>
                  <a:txBody>
                    <a:bodyPr/>
                    <a:lstStyle/>
                    <a:p>
                      <a:pPr marL="0" lvl="0" indent="0" algn="l" rtl="0">
                        <a:spcBef>
                          <a:spcPts val="0"/>
                        </a:spcBef>
                        <a:spcAft>
                          <a:spcPts val="0"/>
                        </a:spcAft>
                        <a:buNone/>
                      </a:pPr>
                      <a:r>
                        <a:rPr lang="en-US" sz="1200" dirty="0"/>
                        <a:t>OCTANTIS_DISPLAY_SPEND_HALO</a:t>
                      </a:r>
                      <a:endParaRPr sz="1200" dirty="0"/>
                    </a:p>
                  </a:txBody>
                  <a:tcPr marL="9338" marR="9338" marT="9338" marB="89633"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1"/>
                    </a:solidFill>
                  </a:tcPr>
                </a:tc>
                <a:tc>
                  <a:txBody>
                    <a:bodyPr/>
                    <a:lstStyle/>
                    <a:p>
                      <a:pPr marL="0" lvl="0" indent="0" algn="ctr" rtl="0">
                        <a:lnSpc>
                          <a:spcPct val="115000"/>
                        </a:lnSpc>
                        <a:spcBef>
                          <a:spcPts val="0"/>
                        </a:spcBef>
                        <a:spcAft>
                          <a:spcPts val="0"/>
                        </a:spcAft>
                        <a:buNone/>
                      </a:pPr>
                      <a:r>
                        <a:rPr lang="en-US" sz="1200" dirty="0"/>
                        <a:t>34%</a:t>
                      </a:r>
                      <a:endParaRPr sz="1200" dirty="0"/>
                    </a:p>
                  </a:txBody>
                  <a:tcPr marL="9338" marR="9338" marT="9338" marB="89633"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1"/>
                    </a:solidFill>
                  </a:tcPr>
                </a:tc>
                <a:tc>
                  <a:txBody>
                    <a:bodyPr/>
                    <a:lstStyle/>
                    <a:p>
                      <a:pPr marL="0" lvl="0" indent="0" algn="ctr" rtl="0">
                        <a:lnSpc>
                          <a:spcPct val="115000"/>
                        </a:lnSpc>
                        <a:spcBef>
                          <a:spcPts val="0"/>
                        </a:spcBef>
                        <a:spcAft>
                          <a:spcPts val="0"/>
                        </a:spcAft>
                        <a:buNone/>
                      </a:pPr>
                      <a:r>
                        <a:rPr lang="en-US" sz="1200"/>
                        <a:t>10%</a:t>
                      </a:r>
                      <a:endParaRPr sz="1200"/>
                    </a:p>
                  </a:txBody>
                  <a:tcPr marL="9338" marR="9338" marT="9338" marB="89633"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1"/>
                    </a:solidFill>
                  </a:tcPr>
                </a:tc>
                <a:extLst>
                  <a:ext uri="{0D108BD9-81ED-4DB2-BD59-A6C34878D82A}">
                    <a16:rowId xmlns:a16="http://schemas.microsoft.com/office/drawing/2014/main" val="10002"/>
                  </a:ext>
                </a:extLst>
              </a:tr>
              <a:tr h="285917">
                <a:tc>
                  <a:txBody>
                    <a:bodyPr/>
                    <a:lstStyle/>
                    <a:p>
                      <a:pPr marL="0" lvl="0" indent="0" algn="l" rtl="0">
                        <a:spcBef>
                          <a:spcPts val="0"/>
                        </a:spcBef>
                        <a:spcAft>
                          <a:spcPts val="0"/>
                        </a:spcAft>
                        <a:buNone/>
                      </a:pPr>
                      <a:r>
                        <a:rPr lang="en-US" sz="1200" dirty="0"/>
                        <a:t>OCTANTIS_NATIONAL_SEARCH_SPEND</a:t>
                      </a:r>
                      <a:endParaRPr sz="1200" dirty="0"/>
                    </a:p>
                  </a:txBody>
                  <a:tcPr marL="9338" marR="9338" marT="9338" marB="89633"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1"/>
                    </a:solidFill>
                  </a:tcPr>
                </a:tc>
                <a:tc>
                  <a:txBody>
                    <a:bodyPr/>
                    <a:lstStyle/>
                    <a:p>
                      <a:pPr marL="0" lvl="0" indent="0" algn="ctr" rtl="0">
                        <a:lnSpc>
                          <a:spcPct val="115000"/>
                        </a:lnSpc>
                        <a:spcBef>
                          <a:spcPts val="0"/>
                        </a:spcBef>
                        <a:spcAft>
                          <a:spcPts val="0"/>
                        </a:spcAft>
                        <a:buNone/>
                      </a:pPr>
                      <a:r>
                        <a:rPr lang="en-US" sz="1200" dirty="0"/>
                        <a:t>2%</a:t>
                      </a:r>
                      <a:endParaRPr sz="1200" dirty="0"/>
                    </a:p>
                  </a:txBody>
                  <a:tcPr marL="9338" marR="9338" marT="9338" marB="89633"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1"/>
                    </a:solidFill>
                  </a:tcPr>
                </a:tc>
                <a:tc>
                  <a:txBody>
                    <a:bodyPr/>
                    <a:lstStyle/>
                    <a:p>
                      <a:pPr marL="0" lvl="0" indent="0" algn="ctr" rtl="0">
                        <a:lnSpc>
                          <a:spcPct val="115000"/>
                        </a:lnSpc>
                        <a:spcBef>
                          <a:spcPts val="0"/>
                        </a:spcBef>
                        <a:spcAft>
                          <a:spcPts val="0"/>
                        </a:spcAft>
                        <a:buNone/>
                      </a:pPr>
                      <a:r>
                        <a:rPr lang="en-US" sz="1200" dirty="0"/>
                        <a:t>10%</a:t>
                      </a:r>
                      <a:endParaRPr sz="1200" dirty="0"/>
                    </a:p>
                  </a:txBody>
                  <a:tcPr marL="9338" marR="9338" marT="9338" marB="89633"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1"/>
                    </a:solidFill>
                  </a:tcPr>
                </a:tc>
                <a:extLst>
                  <a:ext uri="{0D108BD9-81ED-4DB2-BD59-A6C34878D82A}">
                    <a16:rowId xmlns:a16="http://schemas.microsoft.com/office/drawing/2014/main" val="10003"/>
                  </a:ext>
                </a:extLst>
              </a:tr>
              <a:tr h="451623">
                <a:tc>
                  <a:txBody>
                    <a:bodyPr/>
                    <a:lstStyle/>
                    <a:p>
                      <a:pPr marL="0" lvl="0" indent="0" algn="l" rtl="0">
                        <a:spcBef>
                          <a:spcPts val="0"/>
                        </a:spcBef>
                        <a:spcAft>
                          <a:spcPts val="0"/>
                        </a:spcAft>
                        <a:buNone/>
                      </a:pPr>
                      <a:r>
                        <a:rPr lang="en-US" sz="1200" dirty="0"/>
                        <a:t>OCTANTIS_NATIONAL_SEARCH_SPEND_HALO</a:t>
                      </a:r>
                      <a:endParaRPr sz="1200" dirty="0"/>
                    </a:p>
                  </a:txBody>
                  <a:tcPr marL="9338" marR="9338" marT="9338" marB="89633"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1"/>
                    </a:solidFill>
                  </a:tcPr>
                </a:tc>
                <a:tc>
                  <a:txBody>
                    <a:bodyPr/>
                    <a:lstStyle/>
                    <a:p>
                      <a:pPr marL="0" lvl="0" indent="0" algn="ctr" rtl="0">
                        <a:lnSpc>
                          <a:spcPct val="115000"/>
                        </a:lnSpc>
                        <a:spcBef>
                          <a:spcPts val="0"/>
                        </a:spcBef>
                        <a:spcAft>
                          <a:spcPts val="0"/>
                        </a:spcAft>
                        <a:buNone/>
                      </a:pPr>
                      <a:r>
                        <a:rPr lang="en-US" sz="1200" dirty="0"/>
                        <a:t>10%</a:t>
                      </a:r>
                      <a:endParaRPr sz="1200" dirty="0"/>
                    </a:p>
                  </a:txBody>
                  <a:tcPr marL="9338" marR="9338" marT="9338" marB="89633"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1"/>
                    </a:solidFill>
                  </a:tcPr>
                </a:tc>
                <a:tc>
                  <a:txBody>
                    <a:bodyPr/>
                    <a:lstStyle/>
                    <a:p>
                      <a:pPr marL="0" lvl="0" indent="0" algn="ctr" rtl="0">
                        <a:lnSpc>
                          <a:spcPct val="115000"/>
                        </a:lnSpc>
                        <a:spcBef>
                          <a:spcPts val="0"/>
                        </a:spcBef>
                        <a:spcAft>
                          <a:spcPts val="0"/>
                        </a:spcAft>
                        <a:buNone/>
                      </a:pPr>
                      <a:r>
                        <a:rPr lang="en-US" sz="1200"/>
                        <a:t>15%</a:t>
                      </a:r>
                      <a:endParaRPr sz="1200"/>
                    </a:p>
                  </a:txBody>
                  <a:tcPr marL="9338" marR="9338" marT="9338" marB="89633"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1"/>
                    </a:solidFill>
                  </a:tcPr>
                </a:tc>
                <a:extLst>
                  <a:ext uri="{0D108BD9-81ED-4DB2-BD59-A6C34878D82A}">
                    <a16:rowId xmlns:a16="http://schemas.microsoft.com/office/drawing/2014/main" val="10004"/>
                  </a:ext>
                </a:extLst>
              </a:tr>
              <a:tr h="285917">
                <a:tc>
                  <a:txBody>
                    <a:bodyPr/>
                    <a:lstStyle/>
                    <a:p>
                      <a:pPr marL="0" lvl="0" indent="0" algn="l" rtl="0">
                        <a:spcBef>
                          <a:spcPts val="0"/>
                        </a:spcBef>
                        <a:spcAft>
                          <a:spcPts val="0"/>
                        </a:spcAft>
                        <a:buNone/>
                      </a:pPr>
                      <a:r>
                        <a:rPr lang="en-US" sz="1200" dirty="0"/>
                        <a:t>OCTANTIS_NATIONAL_SOCIAL_SPEND</a:t>
                      </a:r>
                      <a:endParaRPr sz="1200" dirty="0"/>
                    </a:p>
                  </a:txBody>
                  <a:tcPr marL="9338" marR="9338" marT="9338" marB="89633"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1"/>
                    </a:solidFill>
                  </a:tcPr>
                </a:tc>
                <a:tc>
                  <a:txBody>
                    <a:bodyPr/>
                    <a:lstStyle/>
                    <a:p>
                      <a:pPr marL="0" lvl="0" indent="0" algn="ctr" rtl="0">
                        <a:lnSpc>
                          <a:spcPct val="115000"/>
                        </a:lnSpc>
                        <a:spcBef>
                          <a:spcPts val="0"/>
                        </a:spcBef>
                        <a:spcAft>
                          <a:spcPts val="0"/>
                        </a:spcAft>
                        <a:buNone/>
                      </a:pPr>
                      <a:r>
                        <a:rPr lang="en-US" sz="1200" dirty="0"/>
                        <a:t>3%</a:t>
                      </a:r>
                      <a:endParaRPr sz="1200" dirty="0"/>
                    </a:p>
                  </a:txBody>
                  <a:tcPr marL="9338" marR="9338" marT="9338" marB="89633"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1"/>
                    </a:solidFill>
                  </a:tcPr>
                </a:tc>
                <a:tc>
                  <a:txBody>
                    <a:bodyPr/>
                    <a:lstStyle/>
                    <a:p>
                      <a:pPr marL="0" lvl="0" indent="0" algn="ctr" rtl="0">
                        <a:lnSpc>
                          <a:spcPct val="115000"/>
                        </a:lnSpc>
                        <a:spcBef>
                          <a:spcPts val="0"/>
                        </a:spcBef>
                        <a:spcAft>
                          <a:spcPts val="0"/>
                        </a:spcAft>
                        <a:buNone/>
                      </a:pPr>
                      <a:r>
                        <a:rPr lang="en-US" sz="1200" dirty="0"/>
                        <a:t>10%</a:t>
                      </a:r>
                      <a:endParaRPr sz="1200" dirty="0"/>
                    </a:p>
                  </a:txBody>
                  <a:tcPr marL="9338" marR="9338" marT="9338" marB="89633"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1"/>
                    </a:solidFill>
                  </a:tcPr>
                </a:tc>
                <a:extLst>
                  <a:ext uri="{0D108BD9-81ED-4DB2-BD59-A6C34878D82A}">
                    <a16:rowId xmlns:a16="http://schemas.microsoft.com/office/drawing/2014/main" val="10005"/>
                  </a:ext>
                </a:extLst>
              </a:tr>
              <a:tr h="451623">
                <a:tc>
                  <a:txBody>
                    <a:bodyPr/>
                    <a:lstStyle/>
                    <a:p>
                      <a:pPr marL="0" lvl="0" indent="0" algn="l" rtl="0">
                        <a:spcBef>
                          <a:spcPts val="0"/>
                        </a:spcBef>
                        <a:spcAft>
                          <a:spcPts val="0"/>
                        </a:spcAft>
                        <a:buNone/>
                      </a:pPr>
                      <a:r>
                        <a:rPr lang="en-US" sz="1200" dirty="0"/>
                        <a:t>OCTANTIS_NATIONAL_SOCIAL_SPEND_HALO</a:t>
                      </a:r>
                      <a:endParaRPr sz="1200" dirty="0"/>
                    </a:p>
                  </a:txBody>
                  <a:tcPr marL="9338" marR="9338" marT="9338" marB="89633"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1"/>
                    </a:solidFill>
                  </a:tcPr>
                </a:tc>
                <a:tc>
                  <a:txBody>
                    <a:bodyPr/>
                    <a:lstStyle/>
                    <a:p>
                      <a:pPr marL="0" lvl="0" indent="0" algn="ctr" rtl="0">
                        <a:lnSpc>
                          <a:spcPct val="115000"/>
                        </a:lnSpc>
                        <a:spcBef>
                          <a:spcPts val="0"/>
                        </a:spcBef>
                        <a:spcAft>
                          <a:spcPts val="0"/>
                        </a:spcAft>
                        <a:buNone/>
                      </a:pPr>
                      <a:r>
                        <a:rPr lang="en-US" sz="1200" dirty="0"/>
                        <a:t>12%</a:t>
                      </a:r>
                      <a:endParaRPr sz="1200" dirty="0"/>
                    </a:p>
                  </a:txBody>
                  <a:tcPr marL="9338" marR="9338" marT="9338" marB="89633"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1"/>
                    </a:solidFill>
                  </a:tcPr>
                </a:tc>
                <a:tc>
                  <a:txBody>
                    <a:bodyPr/>
                    <a:lstStyle/>
                    <a:p>
                      <a:pPr marL="0" lvl="0" indent="0" algn="ctr" rtl="0">
                        <a:lnSpc>
                          <a:spcPct val="115000"/>
                        </a:lnSpc>
                        <a:spcBef>
                          <a:spcPts val="0"/>
                        </a:spcBef>
                        <a:spcAft>
                          <a:spcPts val="0"/>
                        </a:spcAft>
                        <a:buNone/>
                      </a:pPr>
                      <a:r>
                        <a:rPr lang="en-US" sz="1200" dirty="0"/>
                        <a:t>15%</a:t>
                      </a:r>
                      <a:endParaRPr sz="1200" dirty="0"/>
                    </a:p>
                  </a:txBody>
                  <a:tcPr marL="9338" marR="9338" marT="9338" marB="89633"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1"/>
                    </a:solidFill>
                  </a:tcPr>
                </a:tc>
                <a:extLst>
                  <a:ext uri="{0D108BD9-81ED-4DB2-BD59-A6C34878D82A}">
                    <a16:rowId xmlns:a16="http://schemas.microsoft.com/office/drawing/2014/main" val="10006"/>
                  </a:ext>
                </a:extLst>
              </a:tr>
              <a:tr h="285917">
                <a:tc>
                  <a:txBody>
                    <a:bodyPr/>
                    <a:lstStyle/>
                    <a:p>
                      <a:pPr marL="0" lvl="0" indent="0" algn="l" rtl="0">
                        <a:spcBef>
                          <a:spcPts val="0"/>
                        </a:spcBef>
                        <a:spcAft>
                          <a:spcPts val="0"/>
                        </a:spcAft>
                        <a:buNone/>
                      </a:pPr>
                      <a:r>
                        <a:rPr lang="en-US" sz="1200" dirty="0"/>
                        <a:t>OCTANTIS_TV_SPEND</a:t>
                      </a:r>
                      <a:endParaRPr sz="1200" dirty="0"/>
                    </a:p>
                  </a:txBody>
                  <a:tcPr marL="9338" marR="9338" marT="9338" marB="89633"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1"/>
                    </a:solidFill>
                  </a:tcPr>
                </a:tc>
                <a:tc>
                  <a:txBody>
                    <a:bodyPr/>
                    <a:lstStyle/>
                    <a:p>
                      <a:pPr marL="0" lvl="0" indent="0" algn="ctr" rtl="0">
                        <a:lnSpc>
                          <a:spcPct val="115000"/>
                        </a:lnSpc>
                        <a:spcBef>
                          <a:spcPts val="0"/>
                        </a:spcBef>
                        <a:spcAft>
                          <a:spcPts val="0"/>
                        </a:spcAft>
                        <a:buNone/>
                      </a:pPr>
                      <a:r>
                        <a:rPr lang="en-US" sz="1200"/>
                        <a:t>2%</a:t>
                      </a:r>
                      <a:endParaRPr sz="1200"/>
                    </a:p>
                  </a:txBody>
                  <a:tcPr marL="9338" marR="9338" marT="9338" marB="89633"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1"/>
                    </a:solidFill>
                  </a:tcPr>
                </a:tc>
                <a:tc>
                  <a:txBody>
                    <a:bodyPr/>
                    <a:lstStyle/>
                    <a:p>
                      <a:pPr marL="0" lvl="0" indent="0" algn="ctr" rtl="0">
                        <a:lnSpc>
                          <a:spcPct val="115000"/>
                        </a:lnSpc>
                        <a:spcBef>
                          <a:spcPts val="0"/>
                        </a:spcBef>
                        <a:spcAft>
                          <a:spcPts val="0"/>
                        </a:spcAft>
                        <a:buNone/>
                      </a:pPr>
                      <a:r>
                        <a:rPr lang="en-US" sz="1200" dirty="0"/>
                        <a:t>20%</a:t>
                      </a:r>
                      <a:endParaRPr sz="1200" dirty="0"/>
                    </a:p>
                  </a:txBody>
                  <a:tcPr marL="9338" marR="9338" marT="9338" marB="89633"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1"/>
                    </a:solidFill>
                  </a:tcPr>
                </a:tc>
                <a:extLst>
                  <a:ext uri="{0D108BD9-81ED-4DB2-BD59-A6C34878D82A}">
                    <a16:rowId xmlns:a16="http://schemas.microsoft.com/office/drawing/2014/main" val="10007"/>
                  </a:ext>
                </a:extLst>
              </a:tr>
              <a:tr h="285917">
                <a:tc>
                  <a:txBody>
                    <a:bodyPr/>
                    <a:lstStyle/>
                    <a:p>
                      <a:pPr marL="0" lvl="0" indent="0" algn="l" rtl="0">
                        <a:spcBef>
                          <a:spcPts val="0"/>
                        </a:spcBef>
                        <a:spcAft>
                          <a:spcPts val="0"/>
                        </a:spcAft>
                        <a:buNone/>
                      </a:pPr>
                      <a:r>
                        <a:rPr lang="en-US" sz="1200" dirty="0"/>
                        <a:t>OCTANTIS_TV_SPEND_HALO</a:t>
                      </a:r>
                      <a:endParaRPr sz="1200" dirty="0"/>
                    </a:p>
                  </a:txBody>
                  <a:tcPr marL="9338" marR="9338" marT="9338" marB="89633"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1"/>
                    </a:solidFill>
                  </a:tcPr>
                </a:tc>
                <a:tc>
                  <a:txBody>
                    <a:bodyPr/>
                    <a:lstStyle/>
                    <a:p>
                      <a:pPr marL="0" lvl="0" indent="0" algn="ctr" rtl="0">
                        <a:lnSpc>
                          <a:spcPct val="115000"/>
                        </a:lnSpc>
                        <a:spcBef>
                          <a:spcPts val="0"/>
                        </a:spcBef>
                        <a:spcAft>
                          <a:spcPts val="0"/>
                        </a:spcAft>
                        <a:buNone/>
                      </a:pPr>
                      <a:r>
                        <a:rPr lang="en-US" sz="1200" dirty="0"/>
                        <a:t>31%</a:t>
                      </a:r>
                      <a:endParaRPr sz="1200" dirty="0"/>
                    </a:p>
                  </a:txBody>
                  <a:tcPr marL="9338" marR="9338" marT="9338" marB="89633"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1"/>
                    </a:solidFill>
                  </a:tcPr>
                </a:tc>
                <a:tc>
                  <a:txBody>
                    <a:bodyPr/>
                    <a:lstStyle/>
                    <a:p>
                      <a:pPr marL="0" lvl="0" indent="0" algn="ctr" rtl="0">
                        <a:lnSpc>
                          <a:spcPct val="115000"/>
                        </a:lnSpc>
                        <a:spcBef>
                          <a:spcPts val="0"/>
                        </a:spcBef>
                        <a:spcAft>
                          <a:spcPts val="0"/>
                        </a:spcAft>
                        <a:buNone/>
                      </a:pPr>
                      <a:r>
                        <a:rPr lang="en-US" sz="1200" dirty="0"/>
                        <a:t>15%</a:t>
                      </a:r>
                      <a:endParaRPr sz="1200" dirty="0"/>
                    </a:p>
                  </a:txBody>
                  <a:tcPr marL="9338" marR="9338" marT="9338" marB="89633"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1"/>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982857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FFA9A-2036-4D40-9125-377712722D25}"/>
              </a:ext>
            </a:extLst>
          </p:cNvPr>
          <p:cNvSpPr>
            <a:spLocks noGrp="1"/>
          </p:cNvSpPr>
          <p:nvPr>
            <p:ph type="title"/>
          </p:nvPr>
        </p:nvSpPr>
        <p:spPr/>
        <p:txBody>
          <a:bodyPr/>
          <a:lstStyle/>
          <a:p>
            <a:r>
              <a:rPr lang="en-US" b="1" dirty="0">
                <a:solidFill>
                  <a:srgbClr val="7030A0"/>
                </a:solidFill>
              </a:rPr>
              <a:t>Building the Ideal Media Mix</a:t>
            </a:r>
          </a:p>
        </p:txBody>
      </p:sp>
      <p:sp>
        <p:nvSpPr>
          <p:cNvPr id="3" name="Content Placeholder 2">
            <a:extLst>
              <a:ext uri="{FF2B5EF4-FFF2-40B4-BE49-F238E27FC236}">
                <a16:creationId xmlns:a16="http://schemas.microsoft.com/office/drawing/2014/main" id="{6263A0A6-37E5-4368-B1EC-DB7239C1DA1B}"/>
              </a:ext>
            </a:extLst>
          </p:cNvPr>
          <p:cNvSpPr>
            <a:spLocks noGrp="1"/>
          </p:cNvSpPr>
          <p:nvPr>
            <p:ph idx="1"/>
          </p:nvPr>
        </p:nvSpPr>
        <p:spPr>
          <a:xfrm>
            <a:off x="685800" y="1435100"/>
            <a:ext cx="6858000" cy="4508500"/>
          </a:xfrm>
        </p:spPr>
        <p:txBody>
          <a:bodyPr/>
          <a:lstStyle/>
          <a:p>
            <a:r>
              <a:rPr lang="en-US" sz="2400" b="1" dirty="0"/>
              <a:t>Increase</a:t>
            </a:r>
            <a:r>
              <a:rPr lang="en-US" sz="2400" dirty="0"/>
              <a:t> spending on Search </a:t>
            </a:r>
          </a:p>
          <a:p>
            <a:r>
              <a:rPr lang="en-US" sz="2400" b="1" dirty="0"/>
              <a:t>Increase</a:t>
            </a:r>
            <a:r>
              <a:rPr lang="en-US" sz="2400" dirty="0"/>
              <a:t> spend on Social </a:t>
            </a:r>
          </a:p>
          <a:p>
            <a:r>
              <a:rPr lang="en-US" sz="2400" b="1" dirty="0"/>
              <a:t>Increase</a:t>
            </a:r>
            <a:r>
              <a:rPr lang="en-US" sz="2400" dirty="0"/>
              <a:t> spend on </a:t>
            </a:r>
            <a:r>
              <a:rPr lang="en-US" sz="2400" dirty="0" err="1"/>
              <a:t>TV_Direct</a:t>
            </a:r>
            <a:r>
              <a:rPr lang="en-US" sz="2400" dirty="0"/>
              <a:t> </a:t>
            </a:r>
          </a:p>
          <a:p>
            <a:r>
              <a:rPr lang="en-US" sz="2400" b="1" dirty="0"/>
              <a:t>Reduce</a:t>
            </a:r>
            <a:r>
              <a:rPr lang="en-US" sz="2400" dirty="0"/>
              <a:t> spend on Display</a:t>
            </a:r>
          </a:p>
          <a:p>
            <a:r>
              <a:rPr lang="en-US" sz="2400" b="1" dirty="0"/>
              <a:t>Reduce</a:t>
            </a:r>
            <a:r>
              <a:rPr lang="en-US" sz="2400" dirty="0"/>
              <a:t> spend on </a:t>
            </a:r>
            <a:r>
              <a:rPr lang="en-US" sz="2400" dirty="0" err="1"/>
              <a:t>TV_Halo</a:t>
            </a:r>
            <a:endParaRPr lang="en-US" sz="2400" dirty="0">
              <a:solidFill>
                <a:srgbClr val="7030A0"/>
              </a:solidFill>
            </a:endParaRPr>
          </a:p>
        </p:txBody>
      </p:sp>
      <p:grpSp>
        <p:nvGrpSpPr>
          <p:cNvPr id="5" name="Group 4">
            <a:extLst>
              <a:ext uri="{FF2B5EF4-FFF2-40B4-BE49-F238E27FC236}">
                <a16:creationId xmlns:a16="http://schemas.microsoft.com/office/drawing/2014/main" id="{DCC3AE49-1AA9-4295-B96A-CE432405E9FF}"/>
              </a:ext>
            </a:extLst>
          </p:cNvPr>
          <p:cNvGrpSpPr/>
          <p:nvPr/>
        </p:nvGrpSpPr>
        <p:grpSpPr>
          <a:xfrm>
            <a:off x="8437623" y="2524996"/>
            <a:ext cx="3182540" cy="3725612"/>
            <a:chOff x="785" y="0"/>
            <a:chExt cx="3182540" cy="3725612"/>
          </a:xfrm>
        </p:grpSpPr>
        <p:sp>
          <p:nvSpPr>
            <p:cNvPr id="6" name="Rectangle 5">
              <a:extLst>
                <a:ext uri="{FF2B5EF4-FFF2-40B4-BE49-F238E27FC236}">
                  <a16:creationId xmlns:a16="http://schemas.microsoft.com/office/drawing/2014/main" id="{8F27278E-ABC1-4115-A561-C1C2D058B631}"/>
                </a:ext>
              </a:extLst>
            </p:cNvPr>
            <p:cNvSpPr/>
            <p:nvPr/>
          </p:nvSpPr>
          <p:spPr>
            <a:xfrm>
              <a:off x="785" y="0"/>
              <a:ext cx="3182540" cy="3725612"/>
            </a:xfrm>
            <a:prstGeom prst="rect">
              <a:avLst/>
            </a:prstGeom>
            <a:solidFill>
              <a:srgbClr val="5E5E5E"/>
            </a:solidFill>
          </p:spPr>
          <p:style>
            <a:lnRef idx="2">
              <a:schemeClr val="dk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a:lstStyle/>
            <a:p>
              <a:pPr lvl="0"/>
              <a:endParaRPr lang="en-US" dirty="0"/>
            </a:p>
            <a:p>
              <a:pPr lvl="0"/>
              <a:r>
                <a:rPr lang="en-US" sz="6600" dirty="0"/>
                <a:t>02</a:t>
              </a:r>
            </a:p>
            <a:p>
              <a:endParaRPr lang="en-US" dirty="0"/>
            </a:p>
          </p:txBody>
        </p:sp>
        <p:sp>
          <p:nvSpPr>
            <p:cNvPr id="7" name="TextBox 6">
              <a:extLst>
                <a:ext uri="{FF2B5EF4-FFF2-40B4-BE49-F238E27FC236}">
                  <a16:creationId xmlns:a16="http://schemas.microsoft.com/office/drawing/2014/main" id="{760EDC55-1F32-4F65-BFF3-E75CB364B645}"/>
                </a:ext>
              </a:extLst>
            </p:cNvPr>
            <p:cNvSpPr txBox="1"/>
            <p:nvPr/>
          </p:nvSpPr>
          <p:spPr>
            <a:xfrm>
              <a:off x="785" y="1490244"/>
              <a:ext cx="3182540" cy="223536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4364" tIns="0" rIns="314364" bIns="330200" numCol="1" spcCol="1270" anchor="t" anchorCtr="0">
              <a:noAutofit/>
            </a:bodyPr>
            <a:lstStyle/>
            <a:p>
              <a:pPr lvl="0"/>
              <a:r>
                <a:rPr lang="en-US" sz="2800" b="1" dirty="0"/>
                <a:t>OPTIMIZE</a:t>
              </a:r>
            </a:p>
            <a:p>
              <a:pPr lvl="0"/>
              <a:r>
                <a:rPr lang="en-US" sz="2500" b="0" dirty="0"/>
                <a:t>2019 media budget to drive maximum sales in 2020</a:t>
              </a:r>
            </a:p>
            <a:p>
              <a:pPr lvl="0"/>
              <a:endParaRPr lang="en-US" sz="2800" b="1" dirty="0"/>
            </a:p>
          </p:txBody>
        </p:sp>
      </p:grpSp>
    </p:spTree>
    <p:extLst>
      <p:ext uri="{BB962C8B-B14F-4D97-AF65-F5344CB8AC3E}">
        <p14:creationId xmlns:p14="http://schemas.microsoft.com/office/powerpoint/2010/main" val="1887731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FFA9A-2036-4D40-9125-377712722D25}"/>
              </a:ext>
            </a:extLst>
          </p:cNvPr>
          <p:cNvSpPr>
            <a:spLocks noGrp="1"/>
          </p:cNvSpPr>
          <p:nvPr>
            <p:ph type="title"/>
          </p:nvPr>
        </p:nvSpPr>
        <p:spPr/>
        <p:txBody>
          <a:bodyPr/>
          <a:lstStyle/>
          <a:p>
            <a:r>
              <a:rPr lang="en-US" b="1" dirty="0">
                <a:solidFill>
                  <a:srgbClr val="7030A0"/>
                </a:solidFill>
              </a:rPr>
              <a:t>Sales anticipated by our model</a:t>
            </a:r>
          </a:p>
        </p:txBody>
      </p:sp>
      <p:sp>
        <p:nvSpPr>
          <p:cNvPr id="3" name="Content Placeholder 2">
            <a:extLst>
              <a:ext uri="{FF2B5EF4-FFF2-40B4-BE49-F238E27FC236}">
                <a16:creationId xmlns:a16="http://schemas.microsoft.com/office/drawing/2014/main" id="{6263A0A6-37E5-4368-B1EC-DB7239C1DA1B}"/>
              </a:ext>
            </a:extLst>
          </p:cNvPr>
          <p:cNvSpPr>
            <a:spLocks noGrp="1"/>
          </p:cNvSpPr>
          <p:nvPr>
            <p:ph idx="1"/>
          </p:nvPr>
        </p:nvSpPr>
        <p:spPr>
          <a:xfrm>
            <a:off x="610038" y="4552098"/>
            <a:ext cx="6858000" cy="1915396"/>
          </a:xfrm>
        </p:spPr>
        <p:txBody>
          <a:bodyPr>
            <a:normAutofit/>
          </a:bodyPr>
          <a:lstStyle/>
          <a:p>
            <a:r>
              <a:rPr lang="en-US" sz="2200" dirty="0"/>
              <a:t>(from Week 10 – Week 52, adjusted for lag time)</a:t>
            </a:r>
          </a:p>
          <a:p>
            <a:pPr lvl="1"/>
            <a:r>
              <a:rPr lang="en-US" sz="2400" dirty="0"/>
              <a:t>Total sales 2019: </a:t>
            </a:r>
            <a:r>
              <a:rPr lang="en-US" sz="2400" b="1" u="sng" dirty="0">
                <a:solidFill>
                  <a:srgbClr val="8E87F7"/>
                </a:solidFill>
              </a:rPr>
              <a:t>30,837</a:t>
            </a:r>
            <a:endParaRPr lang="en-US" sz="2400" u="sng" dirty="0">
              <a:solidFill>
                <a:srgbClr val="8E87F7"/>
              </a:solidFill>
            </a:endParaRPr>
          </a:p>
          <a:p>
            <a:pPr lvl="1"/>
            <a:r>
              <a:rPr lang="en-US" sz="2400" dirty="0"/>
              <a:t>Total sales 2020: </a:t>
            </a:r>
            <a:r>
              <a:rPr lang="en-US" sz="2400" b="1" u="sng" dirty="0">
                <a:solidFill>
                  <a:srgbClr val="F9888D"/>
                </a:solidFill>
              </a:rPr>
              <a:t>42,192</a:t>
            </a:r>
          </a:p>
          <a:p>
            <a:pPr lvl="1"/>
            <a:r>
              <a:rPr lang="en-US" sz="2400" dirty="0"/>
              <a:t>Upside </a:t>
            </a:r>
            <a:r>
              <a:rPr lang="en-US" sz="2400" b="1" u="sng" dirty="0">
                <a:solidFill>
                  <a:srgbClr val="F9888D"/>
                </a:solidFill>
              </a:rPr>
              <a:t>13.9%</a:t>
            </a:r>
          </a:p>
        </p:txBody>
      </p:sp>
      <p:grpSp>
        <p:nvGrpSpPr>
          <p:cNvPr id="5" name="Group 4">
            <a:extLst>
              <a:ext uri="{FF2B5EF4-FFF2-40B4-BE49-F238E27FC236}">
                <a16:creationId xmlns:a16="http://schemas.microsoft.com/office/drawing/2014/main" id="{DCC3AE49-1AA9-4295-B96A-CE432405E9FF}"/>
              </a:ext>
            </a:extLst>
          </p:cNvPr>
          <p:cNvGrpSpPr/>
          <p:nvPr/>
        </p:nvGrpSpPr>
        <p:grpSpPr>
          <a:xfrm>
            <a:off x="8437623" y="2524996"/>
            <a:ext cx="3182540" cy="3725612"/>
            <a:chOff x="785" y="0"/>
            <a:chExt cx="3182540" cy="3725612"/>
          </a:xfrm>
        </p:grpSpPr>
        <p:sp>
          <p:nvSpPr>
            <p:cNvPr id="6" name="Rectangle 5">
              <a:extLst>
                <a:ext uri="{FF2B5EF4-FFF2-40B4-BE49-F238E27FC236}">
                  <a16:creationId xmlns:a16="http://schemas.microsoft.com/office/drawing/2014/main" id="{8F27278E-ABC1-4115-A561-C1C2D058B631}"/>
                </a:ext>
              </a:extLst>
            </p:cNvPr>
            <p:cNvSpPr/>
            <p:nvPr/>
          </p:nvSpPr>
          <p:spPr>
            <a:xfrm>
              <a:off x="785" y="0"/>
              <a:ext cx="3182540" cy="3725612"/>
            </a:xfrm>
            <a:prstGeom prst="rect">
              <a:avLst/>
            </a:prstGeom>
            <a:solidFill>
              <a:srgbClr val="5E5E5E"/>
            </a:solidFill>
          </p:spPr>
          <p:style>
            <a:lnRef idx="2">
              <a:schemeClr val="dk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a:lstStyle/>
            <a:p>
              <a:pPr lvl="0"/>
              <a:endParaRPr lang="en-US" dirty="0"/>
            </a:p>
            <a:p>
              <a:pPr lvl="0"/>
              <a:r>
                <a:rPr lang="en-US" sz="6600" dirty="0"/>
                <a:t>03</a:t>
              </a:r>
            </a:p>
            <a:p>
              <a:endParaRPr lang="en-US" dirty="0"/>
            </a:p>
          </p:txBody>
        </p:sp>
        <p:sp>
          <p:nvSpPr>
            <p:cNvPr id="7" name="TextBox 6">
              <a:extLst>
                <a:ext uri="{FF2B5EF4-FFF2-40B4-BE49-F238E27FC236}">
                  <a16:creationId xmlns:a16="http://schemas.microsoft.com/office/drawing/2014/main" id="{760EDC55-1F32-4F65-BFF3-E75CB364B645}"/>
                </a:ext>
              </a:extLst>
            </p:cNvPr>
            <p:cNvSpPr txBox="1"/>
            <p:nvPr/>
          </p:nvSpPr>
          <p:spPr>
            <a:xfrm>
              <a:off x="785" y="1490244"/>
              <a:ext cx="3182540" cy="223536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4364" tIns="0" rIns="314364" bIns="330200" numCol="1" spcCol="1270" anchor="t" anchorCtr="0">
              <a:noAutofit/>
            </a:bodyPr>
            <a:lstStyle/>
            <a:p>
              <a:pPr marL="0" lvl="0" indent="0" algn="l" defTabSz="1111250">
                <a:lnSpc>
                  <a:spcPct val="90000"/>
                </a:lnSpc>
                <a:spcBef>
                  <a:spcPct val="0"/>
                </a:spcBef>
                <a:spcAft>
                  <a:spcPct val="35000"/>
                </a:spcAft>
                <a:buNone/>
              </a:pPr>
              <a:r>
                <a:rPr lang="en-US" sz="2500" b="1" kern="1200" dirty="0"/>
                <a:t>FORECAST</a:t>
              </a:r>
            </a:p>
            <a:p>
              <a:pPr defTabSz="1111250">
                <a:lnSpc>
                  <a:spcPct val="90000"/>
                </a:lnSpc>
                <a:spcBef>
                  <a:spcPct val="0"/>
                </a:spcBef>
                <a:spcAft>
                  <a:spcPct val="35000"/>
                </a:spcAft>
              </a:pPr>
              <a:r>
                <a:rPr lang="en-US" sz="2500" dirty="0"/>
                <a:t>How many T800s are expected to sell in 2020</a:t>
              </a:r>
            </a:p>
            <a:p>
              <a:pPr marL="0" lvl="0" indent="0" algn="l" defTabSz="1111250">
                <a:lnSpc>
                  <a:spcPct val="90000"/>
                </a:lnSpc>
                <a:spcBef>
                  <a:spcPct val="0"/>
                </a:spcBef>
                <a:spcAft>
                  <a:spcPct val="35000"/>
                </a:spcAft>
                <a:buNone/>
              </a:pPr>
              <a:endParaRPr lang="en-US" sz="2500" kern="1200" dirty="0"/>
            </a:p>
          </p:txBody>
        </p:sp>
      </p:grpSp>
      <p:pic>
        <p:nvPicPr>
          <p:cNvPr id="6146" name="Picture 2">
            <a:extLst>
              <a:ext uri="{FF2B5EF4-FFF2-40B4-BE49-F238E27FC236}">
                <a16:creationId xmlns:a16="http://schemas.microsoft.com/office/drawing/2014/main" id="{85DC12BA-8D35-4A38-99ED-3704C4A10F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832" y="542906"/>
            <a:ext cx="7054412" cy="372561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8492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43822B66-1D18-408B-8703-A114804B3A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5987" y="1665587"/>
            <a:ext cx="4692235" cy="21085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123" name="Picture 3">
            <a:extLst>
              <a:ext uri="{FF2B5EF4-FFF2-40B4-BE49-F238E27FC236}">
                <a16:creationId xmlns:a16="http://schemas.microsoft.com/office/drawing/2014/main" id="{148036E6-5176-4124-927A-ECC2F138B4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8665" y="1673004"/>
            <a:ext cx="4462076" cy="20936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124" name="Picture 4">
            <a:extLst>
              <a:ext uri="{FF2B5EF4-FFF2-40B4-BE49-F238E27FC236}">
                <a16:creationId xmlns:a16="http://schemas.microsoft.com/office/drawing/2014/main" id="{0A9337FF-98EA-4DA9-94A8-C5B702316D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8665" y="4246328"/>
            <a:ext cx="4692235" cy="20565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125" name="Picture 5">
            <a:extLst>
              <a:ext uri="{FF2B5EF4-FFF2-40B4-BE49-F238E27FC236}">
                <a16:creationId xmlns:a16="http://schemas.microsoft.com/office/drawing/2014/main" id="{6FB4D2AB-5C7D-4288-B953-429ADE492F1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5988" y="4246328"/>
            <a:ext cx="4506623" cy="210111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Box 2">
            <a:extLst>
              <a:ext uri="{FF2B5EF4-FFF2-40B4-BE49-F238E27FC236}">
                <a16:creationId xmlns:a16="http://schemas.microsoft.com/office/drawing/2014/main" id="{095EC460-E692-4210-956F-59BBAD626F12}"/>
              </a:ext>
            </a:extLst>
          </p:cNvPr>
          <p:cNvSpPr txBox="1"/>
          <p:nvPr/>
        </p:nvSpPr>
        <p:spPr>
          <a:xfrm>
            <a:off x="1238665" y="1232321"/>
            <a:ext cx="4692235" cy="369332"/>
          </a:xfrm>
          <a:prstGeom prst="rect">
            <a:avLst/>
          </a:prstGeom>
          <a:noFill/>
        </p:spPr>
        <p:txBody>
          <a:bodyPr wrap="square" rtlCol="0">
            <a:spAutoFit/>
          </a:bodyPr>
          <a:lstStyle/>
          <a:p>
            <a:r>
              <a:rPr lang="en-US" dirty="0"/>
              <a:t>Search:</a:t>
            </a:r>
          </a:p>
        </p:txBody>
      </p:sp>
      <p:sp>
        <p:nvSpPr>
          <p:cNvPr id="11" name="TextBox 10">
            <a:extLst>
              <a:ext uri="{FF2B5EF4-FFF2-40B4-BE49-F238E27FC236}">
                <a16:creationId xmlns:a16="http://schemas.microsoft.com/office/drawing/2014/main" id="{2DE46D6F-9794-4D8B-BF25-2C0181D89F84}"/>
              </a:ext>
            </a:extLst>
          </p:cNvPr>
          <p:cNvSpPr txBox="1"/>
          <p:nvPr/>
        </p:nvSpPr>
        <p:spPr>
          <a:xfrm>
            <a:off x="6245987" y="1232321"/>
            <a:ext cx="4462075" cy="369332"/>
          </a:xfrm>
          <a:prstGeom prst="rect">
            <a:avLst/>
          </a:prstGeom>
          <a:noFill/>
        </p:spPr>
        <p:txBody>
          <a:bodyPr wrap="square" rtlCol="0">
            <a:spAutoFit/>
          </a:bodyPr>
          <a:lstStyle/>
          <a:p>
            <a:r>
              <a:rPr lang="en-US" dirty="0"/>
              <a:t>Display:</a:t>
            </a:r>
          </a:p>
        </p:txBody>
      </p:sp>
      <p:sp>
        <p:nvSpPr>
          <p:cNvPr id="12" name="TextBox 11">
            <a:extLst>
              <a:ext uri="{FF2B5EF4-FFF2-40B4-BE49-F238E27FC236}">
                <a16:creationId xmlns:a16="http://schemas.microsoft.com/office/drawing/2014/main" id="{3613FD09-9325-4FDA-AB0A-829C8BC0DED3}"/>
              </a:ext>
            </a:extLst>
          </p:cNvPr>
          <p:cNvSpPr txBox="1"/>
          <p:nvPr/>
        </p:nvSpPr>
        <p:spPr>
          <a:xfrm>
            <a:off x="1238665" y="3838041"/>
            <a:ext cx="4692234" cy="369332"/>
          </a:xfrm>
          <a:prstGeom prst="rect">
            <a:avLst/>
          </a:prstGeom>
          <a:noFill/>
        </p:spPr>
        <p:txBody>
          <a:bodyPr wrap="square" rtlCol="0">
            <a:spAutoFit/>
          </a:bodyPr>
          <a:lstStyle/>
          <a:p>
            <a:r>
              <a:rPr lang="en-US" dirty="0"/>
              <a:t>TV:</a:t>
            </a:r>
          </a:p>
        </p:txBody>
      </p:sp>
      <p:sp>
        <p:nvSpPr>
          <p:cNvPr id="13" name="TextBox 12">
            <a:extLst>
              <a:ext uri="{FF2B5EF4-FFF2-40B4-BE49-F238E27FC236}">
                <a16:creationId xmlns:a16="http://schemas.microsoft.com/office/drawing/2014/main" id="{BFDFDB9C-70D4-4314-B02F-4366692BEAAE}"/>
              </a:ext>
            </a:extLst>
          </p:cNvPr>
          <p:cNvSpPr txBox="1"/>
          <p:nvPr/>
        </p:nvSpPr>
        <p:spPr>
          <a:xfrm>
            <a:off x="6245987" y="3838041"/>
            <a:ext cx="4506623" cy="369332"/>
          </a:xfrm>
          <a:prstGeom prst="rect">
            <a:avLst/>
          </a:prstGeom>
          <a:noFill/>
        </p:spPr>
        <p:txBody>
          <a:bodyPr wrap="square" rtlCol="0">
            <a:spAutoFit/>
          </a:bodyPr>
          <a:lstStyle/>
          <a:p>
            <a:r>
              <a:rPr lang="en-US" dirty="0"/>
              <a:t>Social:</a:t>
            </a:r>
          </a:p>
        </p:txBody>
      </p:sp>
      <p:sp>
        <p:nvSpPr>
          <p:cNvPr id="14" name="TextBox 13">
            <a:extLst>
              <a:ext uri="{FF2B5EF4-FFF2-40B4-BE49-F238E27FC236}">
                <a16:creationId xmlns:a16="http://schemas.microsoft.com/office/drawing/2014/main" id="{1F9E6E10-8245-421E-AA64-84A3C16C63B0}"/>
              </a:ext>
            </a:extLst>
          </p:cNvPr>
          <p:cNvSpPr txBox="1"/>
          <p:nvPr/>
        </p:nvSpPr>
        <p:spPr>
          <a:xfrm>
            <a:off x="914400" y="555107"/>
            <a:ext cx="10378440" cy="584775"/>
          </a:xfrm>
          <a:prstGeom prst="rect">
            <a:avLst/>
          </a:prstGeom>
          <a:noFill/>
        </p:spPr>
        <p:txBody>
          <a:bodyPr wrap="square" rtlCol="0">
            <a:spAutoFit/>
          </a:bodyPr>
          <a:lstStyle/>
          <a:p>
            <a:r>
              <a:rPr lang="en-US" sz="1600" b="1" dirty="0"/>
              <a:t>Media Spend</a:t>
            </a:r>
            <a:r>
              <a:rPr lang="en-US" sz="1600" dirty="0"/>
              <a:t> and </a:t>
            </a:r>
            <a:r>
              <a:rPr lang="en-US" sz="1600" b="1" dirty="0"/>
              <a:t>Media Activity</a:t>
            </a:r>
            <a:r>
              <a:rPr lang="en-US" sz="1600" dirty="0"/>
              <a:t> are well correlated, meaning a change in budget allocation will likely be reflected in the Media Activity as demonstrated below:</a:t>
            </a:r>
          </a:p>
        </p:txBody>
      </p:sp>
    </p:spTree>
    <p:extLst>
      <p:ext uri="{BB962C8B-B14F-4D97-AF65-F5344CB8AC3E}">
        <p14:creationId xmlns:p14="http://schemas.microsoft.com/office/powerpoint/2010/main" val="709677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836E0-C4E3-49A7-867B-67F145959430}"/>
              </a:ext>
            </a:extLst>
          </p:cNvPr>
          <p:cNvSpPr>
            <a:spLocks noGrp="1"/>
          </p:cNvSpPr>
          <p:nvPr>
            <p:ph type="title"/>
          </p:nvPr>
        </p:nvSpPr>
        <p:spPr/>
        <p:txBody>
          <a:bodyPr/>
          <a:lstStyle/>
          <a:p>
            <a:pPr algn="ctr"/>
            <a:r>
              <a:rPr lang="en-US" b="1" dirty="0">
                <a:solidFill>
                  <a:srgbClr val="7030A0"/>
                </a:solidFill>
              </a:rPr>
              <a:t>Further Reflection…</a:t>
            </a:r>
          </a:p>
        </p:txBody>
      </p:sp>
      <p:sp>
        <p:nvSpPr>
          <p:cNvPr id="3" name="Content Placeholder 2">
            <a:extLst>
              <a:ext uri="{FF2B5EF4-FFF2-40B4-BE49-F238E27FC236}">
                <a16:creationId xmlns:a16="http://schemas.microsoft.com/office/drawing/2014/main" id="{D7C4E911-859A-47A8-9946-A7DB8BE7843C}"/>
              </a:ext>
            </a:extLst>
          </p:cNvPr>
          <p:cNvSpPr>
            <a:spLocks noGrp="1"/>
          </p:cNvSpPr>
          <p:nvPr>
            <p:ph idx="1"/>
          </p:nvPr>
        </p:nvSpPr>
        <p:spPr/>
        <p:txBody>
          <a:bodyPr/>
          <a:lstStyle/>
          <a:p>
            <a:pPr marL="0" indent="0">
              <a:buNone/>
            </a:pPr>
            <a:r>
              <a:rPr lang="en-US" sz="2000" dirty="0"/>
              <a:t>Based on our experience digesting this data set, our Group would suggest the following improvements to </a:t>
            </a:r>
            <a:r>
              <a:rPr lang="en-US" sz="2000" b="1" dirty="0" err="1"/>
              <a:t>Octantis’s</a:t>
            </a:r>
            <a:r>
              <a:rPr lang="en-US" sz="2000" b="1" dirty="0"/>
              <a:t> marketing approach</a:t>
            </a:r>
            <a:r>
              <a:rPr lang="en-US" sz="2000" dirty="0"/>
              <a:t>:</a:t>
            </a:r>
          </a:p>
          <a:p>
            <a:r>
              <a:rPr lang="en-US" sz="2000" dirty="0"/>
              <a:t>Reallocate local spend to the lower-sales regions instead of evenly distributing local spend</a:t>
            </a:r>
          </a:p>
          <a:p>
            <a:r>
              <a:rPr lang="en-US" sz="2000" dirty="0"/>
              <a:t>Increase spend on </a:t>
            </a:r>
            <a:r>
              <a:rPr lang="en-US" sz="2000" b="1" dirty="0"/>
              <a:t>Search, Social, </a:t>
            </a:r>
            <a:r>
              <a:rPr lang="en-US" sz="2000" dirty="0"/>
              <a:t>and</a:t>
            </a:r>
            <a:r>
              <a:rPr lang="en-US" sz="2000" b="1" dirty="0"/>
              <a:t> TV (Direct)</a:t>
            </a:r>
          </a:p>
          <a:p>
            <a:r>
              <a:rPr lang="en-US" sz="2000" dirty="0"/>
              <a:t>Increase </a:t>
            </a:r>
            <a:r>
              <a:rPr lang="en-US" sz="2000" b="1" dirty="0"/>
              <a:t>Sales Events</a:t>
            </a:r>
          </a:p>
          <a:p>
            <a:r>
              <a:rPr lang="en-US" sz="2000" dirty="0"/>
              <a:t>Reduce spend on </a:t>
            </a:r>
            <a:r>
              <a:rPr lang="en-US" sz="2000" b="1" dirty="0"/>
              <a:t>Display Ads </a:t>
            </a:r>
            <a:r>
              <a:rPr lang="en-US" sz="2000" dirty="0"/>
              <a:t>and</a:t>
            </a:r>
            <a:r>
              <a:rPr lang="en-US" sz="2000" b="1" dirty="0"/>
              <a:t> TV (Halo)</a:t>
            </a:r>
          </a:p>
          <a:p>
            <a:pPr marL="0" indent="0">
              <a:buNone/>
            </a:pPr>
            <a:endParaRPr lang="en-US" dirty="0"/>
          </a:p>
        </p:txBody>
      </p:sp>
    </p:spTree>
    <p:extLst>
      <p:ext uri="{BB962C8B-B14F-4D97-AF65-F5344CB8AC3E}">
        <p14:creationId xmlns:p14="http://schemas.microsoft.com/office/powerpoint/2010/main" val="700096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391159B2-3847-4541-BAAE-D93F71723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137" name="Rectangle 136">
            <a:extLst>
              <a:ext uri="{FF2B5EF4-FFF2-40B4-BE49-F238E27FC236}">
                <a16:creationId xmlns:a16="http://schemas.microsoft.com/office/drawing/2014/main" id="{93BDF953-B1FC-408F-A14E-33A8C1DC1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616738" y="1831430"/>
            <a:ext cx="10954511" cy="2552838"/>
          </a:xfrm>
        </p:spPr>
        <p:txBody>
          <a:bodyPr>
            <a:normAutofit/>
          </a:bodyPr>
          <a:lstStyle/>
          <a:p>
            <a:r>
              <a:rPr lang="en-US" sz="9600" b="1" dirty="0">
                <a:solidFill>
                  <a:srgbClr val="7030A0"/>
                </a:solidFill>
              </a:rPr>
              <a:t>THANK YOU!</a:t>
            </a:r>
            <a:br>
              <a:rPr lang="en-US" sz="9600" b="1" dirty="0">
                <a:solidFill>
                  <a:srgbClr val="7030A0"/>
                </a:solidFill>
              </a:rPr>
            </a:br>
            <a:r>
              <a:rPr lang="en-US" sz="5400" b="1" cap="none" dirty="0">
                <a:solidFill>
                  <a:srgbClr val="7030A0"/>
                </a:solidFill>
              </a:rPr>
              <a:t>(Q&amp;A)</a:t>
            </a:r>
            <a:endParaRPr lang="en-US" sz="9600" b="1" cap="none" dirty="0">
              <a:solidFill>
                <a:srgbClr val="7030A0"/>
              </a:solidFill>
            </a:endParaRPr>
          </a:p>
        </p:txBody>
      </p:sp>
      <p:sp>
        <p:nvSpPr>
          <p:cNvPr id="139" name="Rectangle 138">
            <a:extLst>
              <a:ext uri="{FF2B5EF4-FFF2-40B4-BE49-F238E27FC236}">
                <a16:creationId xmlns:a16="http://schemas.microsoft.com/office/drawing/2014/main" id="{17C4AC30-431E-4860-8128-139F9F61E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1" name="Straight Connector 140">
            <a:extLst>
              <a:ext uri="{FF2B5EF4-FFF2-40B4-BE49-F238E27FC236}">
                <a16:creationId xmlns:a16="http://schemas.microsoft.com/office/drawing/2014/main" id="{D0C35C70-8DD1-457D-85E7-728F1B0C52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B71691B1-EF90-41BA-A886-9331EB0364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BEB77709-9ED2-4392-8D1E-91E4AB9644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C9F9E4E5-B90B-4C66-B842-524A2E9CCE51}"/>
              </a:ext>
            </a:extLst>
          </p:cNvPr>
          <p:cNvGrpSpPr/>
          <p:nvPr/>
        </p:nvGrpSpPr>
        <p:grpSpPr>
          <a:xfrm>
            <a:off x="-3154538" y="4475709"/>
            <a:ext cx="9517450" cy="1760498"/>
            <a:chOff x="-420302" y="4400476"/>
            <a:chExt cx="9517450" cy="1760498"/>
          </a:xfrm>
        </p:grpSpPr>
        <p:pic>
          <p:nvPicPr>
            <p:cNvPr id="1026" name="Picture 2" descr="Mindshare logo - Logok">
              <a:extLst>
                <a:ext uri="{FF2B5EF4-FFF2-40B4-BE49-F238E27FC236}">
                  <a16:creationId xmlns:a16="http://schemas.microsoft.com/office/drawing/2014/main" id="{E0B35D33-B65D-4765-ADBE-83BD49B7A49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7527" r="-2" b="17388"/>
            <a:stretch/>
          </p:blipFill>
          <p:spPr bwMode="auto">
            <a:xfrm>
              <a:off x="3650180" y="4400476"/>
              <a:ext cx="4891639" cy="1760498"/>
            </a:xfrm>
            <a:prstGeom prst="rect">
              <a:avLst/>
            </a:prstGeom>
            <a:noFill/>
            <a:extLst>
              <a:ext uri="{909E8E84-426E-40DD-AFC4-6F175D3DCCD1}">
                <a14:hiddenFill xmlns:a14="http://schemas.microsoft.com/office/drawing/2010/main">
                  <a:solidFill>
                    <a:srgbClr val="FFFFFF"/>
                  </a:solidFill>
                </a14:hiddenFill>
              </a:ext>
            </a:extLst>
          </p:spPr>
        </p:pic>
        <p:sp>
          <p:nvSpPr>
            <p:cNvPr id="22" name="Subtitle 2">
              <a:extLst>
                <a:ext uri="{FF2B5EF4-FFF2-40B4-BE49-F238E27FC236}">
                  <a16:creationId xmlns:a16="http://schemas.microsoft.com/office/drawing/2014/main" id="{32715F80-E123-447A-909B-D5F7F811E886}"/>
                </a:ext>
              </a:extLst>
            </p:cNvPr>
            <p:cNvSpPr txBox="1">
              <a:spLocks/>
            </p:cNvSpPr>
            <p:nvPr/>
          </p:nvSpPr>
          <p:spPr>
            <a:xfrm>
              <a:off x="-420302" y="4507499"/>
              <a:ext cx="9517450" cy="638904"/>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0"/>
                </a:spcBef>
                <a:spcAft>
                  <a:spcPts val="0"/>
                </a:spcAft>
                <a:buClr>
                  <a:schemeClr val="tx1">
                    <a:lumMod val="85000"/>
                    <a:lumOff val="15000"/>
                  </a:schemeClr>
                </a:buClr>
                <a:buFont typeface="Garamond" pitchFamily="18" charset="0"/>
                <a:buNone/>
                <a:defRPr sz="1800" kern="1200" spc="80" baseline="0">
                  <a:solidFill>
                    <a:schemeClr val="tx1">
                      <a:lumMod val="95000"/>
                      <a:lumOff val="5000"/>
                    </a:schemeClr>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pPr>
                <a:spcAft>
                  <a:spcPts val="600"/>
                </a:spcAft>
              </a:pPr>
              <a:r>
                <a:rPr lang="en-US" dirty="0"/>
                <a:t>prepared by</a:t>
              </a:r>
            </a:p>
          </p:txBody>
        </p:sp>
      </p:grpSp>
      <p:pic>
        <p:nvPicPr>
          <p:cNvPr id="1028" name="Picture 4" descr="Baruch College Logo Download Vector">
            <a:extLst>
              <a:ext uri="{FF2B5EF4-FFF2-40B4-BE49-F238E27FC236}">
                <a16:creationId xmlns:a16="http://schemas.microsoft.com/office/drawing/2014/main" id="{B1917258-C3CB-42F6-807F-FD0A0CF145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46836" y="4870415"/>
            <a:ext cx="2715491" cy="1211010"/>
          </a:xfrm>
          <a:prstGeom prst="rect">
            <a:avLst/>
          </a:prstGeom>
          <a:noFill/>
          <a:extLst>
            <a:ext uri="{909E8E84-426E-40DD-AFC4-6F175D3DCCD1}">
              <a14:hiddenFill xmlns:a14="http://schemas.microsoft.com/office/drawing/2010/main">
                <a:solidFill>
                  <a:srgbClr val="FFFFFF"/>
                </a:solidFill>
              </a14:hiddenFill>
            </a:ext>
          </a:extLst>
        </p:spPr>
      </p:pic>
      <p:sp>
        <p:nvSpPr>
          <p:cNvPr id="25" name="Subtitle 2">
            <a:extLst>
              <a:ext uri="{FF2B5EF4-FFF2-40B4-BE49-F238E27FC236}">
                <a16:creationId xmlns:a16="http://schemas.microsoft.com/office/drawing/2014/main" id="{1031A6DD-1DAC-4139-B243-5B001ED2B315}"/>
              </a:ext>
            </a:extLst>
          </p:cNvPr>
          <p:cNvSpPr txBox="1">
            <a:spLocks/>
          </p:cNvSpPr>
          <p:nvPr/>
        </p:nvSpPr>
        <p:spPr>
          <a:xfrm>
            <a:off x="8528731" y="4468667"/>
            <a:ext cx="3151700" cy="638904"/>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0"/>
              </a:spcBef>
              <a:spcAft>
                <a:spcPts val="0"/>
              </a:spcAft>
              <a:buClr>
                <a:schemeClr val="tx1">
                  <a:lumMod val="85000"/>
                  <a:lumOff val="15000"/>
                </a:schemeClr>
              </a:buClr>
              <a:buFont typeface="Garamond" pitchFamily="18" charset="0"/>
              <a:buNone/>
              <a:defRPr sz="1800" kern="1200" spc="80" baseline="0">
                <a:solidFill>
                  <a:schemeClr val="tx1">
                    <a:lumMod val="95000"/>
                    <a:lumOff val="5000"/>
                  </a:schemeClr>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pPr>
              <a:spcAft>
                <a:spcPts val="600"/>
              </a:spcAft>
            </a:pPr>
            <a:r>
              <a:rPr lang="en-US" b="1" dirty="0"/>
              <a:t>Team A</a:t>
            </a:r>
          </a:p>
        </p:txBody>
      </p:sp>
    </p:spTree>
    <p:extLst>
      <p:ext uri="{BB962C8B-B14F-4D97-AF65-F5344CB8AC3E}">
        <p14:creationId xmlns:p14="http://schemas.microsoft.com/office/powerpoint/2010/main" val="4058452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 name="Picture 10" descr="SUV Buying Guide: Compare Side-By-Side">
            <a:extLst>
              <a:ext uri="{FF2B5EF4-FFF2-40B4-BE49-F238E27FC236}">
                <a16:creationId xmlns:a16="http://schemas.microsoft.com/office/drawing/2014/main" id="{83BF0AEA-92E0-4AC5-9ED2-C58CE9CFA393}"/>
              </a:ext>
            </a:extLst>
          </p:cNvPr>
          <p:cNvPicPr>
            <a:picLocks noChangeAspect="1" noChangeArrowheads="1"/>
          </p:cNvPicPr>
          <p:nvPr/>
        </p:nvPicPr>
        <p:blipFill>
          <a:blip r:embed="rId3">
            <a:alphaModFix amt="5000"/>
            <a:extLst>
              <a:ext uri="{28A0092B-C50C-407E-A947-70E740481C1C}">
                <a14:useLocalDpi xmlns:a14="http://schemas.microsoft.com/office/drawing/2010/main" val="0"/>
              </a:ext>
            </a:extLst>
          </a:blip>
          <a:srcRect/>
          <a:stretch>
            <a:fillRect/>
          </a:stretch>
        </p:blipFill>
        <p:spPr bwMode="auto">
          <a:xfrm rot="21167677">
            <a:off x="865190" y="-1923456"/>
            <a:ext cx="10496398" cy="1049639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C13613E-38AE-41E1-BE75-D6BCD210CADC}"/>
              </a:ext>
            </a:extLst>
          </p:cNvPr>
          <p:cNvSpPr>
            <a:spLocks noGrp="1"/>
          </p:cNvSpPr>
          <p:nvPr>
            <p:ph type="title"/>
          </p:nvPr>
        </p:nvSpPr>
        <p:spPr>
          <a:xfrm>
            <a:off x="1066800" y="642594"/>
            <a:ext cx="10058400" cy="868363"/>
          </a:xfrm>
        </p:spPr>
        <p:txBody>
          <a:bodyPr/>
          <a:lstStyle/>
          <a:p>
            <a:pPr algn="ctr"/>
            <a:r>
              <a:rPr lang="en-US" b="1" dirty="0">
                <a:solidFill>
                  <a:srgbClr val="7030A0"/>
                </a:solidFill>
              </a:rPr>
              <a:t>Our Team</a:t>
            </a:r>
          </a:p>
        </p:txBody>
      </p:sp>
      <p:sp>
        <p:nvSpPr>
          <p:cNvPr id="3" name="Content Placeholder 2">
            <a:extLst>
              <a:ext uri="{FF2B5EF4-FFF2-40B4-BE49-F238E27FC236}">
                <a16:creationId xmlns:a16="http://schemas.microsoft.com/office/drawing/2014/main" id="{E42FB713-0BA2-4CA8-83DC-AD787B6D4D44}"/>
              </a:ext>
            </a:extLst>
          </p:cNvPr>
          <p:cNvSpPr>
            <a:spLocks noGrp="1"/>
          </p:cNvSpPr>
          <p:nvPr>
            <p:ph idx="1"/>
          </p:nvPr>
        </p:nvSpPr>
        <p:spPr>
          <a:xfrm>
            <a:off x="1990164" y="5893572"/>
            <a:ext cx="2805953" cy="398033"/>
          </a:xfrm>
        </p:spPr>
        <p:txBody>
          <a:bodyPr/>
          <a:lstStyle/>
          <a:p>
            <a:pPr marL="0" indent="0" algn="ctr">
              <a:buNone/>
            </a:pPr>
            <a:r>
              <a:rPr lang="en-US" dirty="0">
                <a:solidFill>
                  <a:srgbClr val="7030A0"/>
                </a:solidFill>
              </a:rPr>
              <a:t>Paul Hoover (MBA)</a:t>
            </a:r>
          </a:p>
        </p:txBody>
      </p:sp>
      <p:sp>
        <p:nvSpPr>
          <p:cNvPr id="4" name="Content Placeholder 2">
            <a:extLst>
              <a:ext uri="{FF2B5EF4-FFF2-40B4-BE49-F238E27FC236}">
                <a16:creationId xmlns:a16="http://schemas.microsoft.com/office/drawing/2014/main" id="{3C6D0456-DE54-4DEF-BB04-B0278458983F}"/>
              </a:ext>
            </a:extLst>
          </p:cNvPr>
          <p:cNvSpPr txBox="1">
            <a:spLocks/>
          </p:cNvSpPr>
          <p:nvPr/>
        </p:nvSpPr>
        <p:spPr>
          <a:xfrm>
            <a:off x="512822" y="3145308"/>
            <a:ext cx="3465129" cy="398033"/>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buFont typeface="Garamond" pitchFamily="18" charset="0"/>
              <a:buNone/>
            </a:pPr>
            <a:r>
              <a:rPr lang="en-US" dirty="0">
                <a:solidFill>
                  <a:srgbClr val="7030A0"/>
                </a:solidFill>
              </a:rPr>
              <a:t>Linh Chi Ha (MS Business Analytics)</a:t>
            </a:r>
          </a:p>
        </p:txBody>
      </p:sp>
      <p:sp>
        <p:nvSpPr>
          <p:cNvPr id="5" name="Content Placeholder 2">
            <a:extLst>
              <a:ext uri="{FF2B5EF4-FFF2-40B4-BE49-F238E27FC236}">
                <a16:creationId xmlns:a16="http://schemas.microsoft.com/office/drawing/2014/main" id="{3AE8E0BA-1F8D-4AA5-AC17-2CC2B692D240}"/>
              </a:ext>
            </a:extLst>
          </p:cNvPr>
          <p:cNvSpPr txBox="1">
            <a:spLocks/>
          </p:cNvSpPr>
          <p:nvPr/>
        </p:nvSpPr>
        <p:spPr>
          <a:xfrm>
            <a:off x="4540083" y="3713680"/>
            <a:ext cx="3146612" cy="398033"/>
          </a:xfrm>
          <a:prstGeom prst="rect">
            <a:avLst/>
          </a:prstGeom>
        </p:spPr>
        <p:txBody>
          <a:bodyPr vert="horz" lIns="91440" tIns="45720" rIns="91440" bIns="45720" rtlCol="0">
            <a:no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buFont typeface="Garamond" pitchFamily="18" charset="0"/>
              <a:buNone/>
            </a:pPr>
            <a:r>
              <a:rPr lang="en-US" dirty="0">
                <a:solidFill>
                  <a:srgbClr val="7030A0"/>
                </a:solidFill>
              </a:rPr>
              <a:t>Rocio Noriega (MS Business Analytics)</a:t>
            </a:r>
          </a:p>
        </p:txBody>
      </p:sp>
      <p:sp>
        <p:nvSpPr>
          <p:cNvPr id="6" name="Content Placeholder 2">
            <a:extLst>
              <a:ext uri="{FF2B5EF4-FFF2-40B4-BE49-F238E27FC236}">
                <a16:creationId xmlns:a16="http://schemas.microsoft.com/office/drawing/2014/main" id="{61772F59-8700-42D9-9EBD-9D04370020BD}"/>
              </a:ext>
            </a:extLst>
          </p:cNvPr>
          <p:cNvSpPr txBox="1">
            <a:spLocks/>
          </p:cNvSpPr>
          <p:nvPr/>
        </p:nvSpPr>
        <p:spPr>
          <a:xfrm>
            <a:off x="8580929" y="3054008"/>
            <a:ext cx="2815189" cy="398033"/>
          </a:xfrm>
          <a:prstGeom prst="rect">
            <a:avLst/>
          </a:prstGeom>
        </p:spPr>
        <p:txBody>
          <a:bodyPr vert="horz" lIns="91440" tIns="45720" rIns="91440" bIns="45720" rtlCol="0">
            <a:no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buFont typeface="Garamond" pitchFamily="18" charset="0"/>
              <a:buNone/>
            </a:pPr>
            <a:r>
              <a:rPr lang="en-US" dirty="0">
                <a:solidFill>
                  <a:srgbClr val="7030A0"/>
                </a:solidFill>
              </a:rPr>
              <a:t>Jinny Lee (MS Information Systems)</a:t>
            </a:r>
          </a:p>
        </p:txBody>
      </p:sp>
      <p:sp>
        <p:nvSpPr>
          <p:cNvPr id="7" name="Content Placeholder 2">
            <a:extLst>
              <a:ext uri="{FF2B5EF4-FFF2-40B4-BE49-F238E27FC236}">
                <a16:creationId xmlns:a16="http://schemas.microsoft.com/office/drawing/2014/main" id="{D8819165-2F5F-411E-A073-8E5E7AB2CE76}"/>
              </a:ext>
            </a:extLst>
          </p:cNvPr>
          <p:cNvSpPr txBox="1">
            <a:spLocks/>
          </p:cNvSpPr>
          <p:nvPr/>
        </p:nvSpPr>
        <p:spPr>
          <a:xfrm>
            <a:off x="6956072" y="5893572"/>
            <a:ext cx="4285130" cy="398033"/>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buFont typeface="Garamond" pitchFamily="18" charset="0"/>
              <a:buNone/>
            </a:pPr>
            <a:r>
              <a:rPr lang="en-US" dirty="0">
                <a:solidFill>
                  <a:srgbClr val="7030A0"/>
                </a:solidFill>
              </a:rPr>
              <a:t>Olympia Lala (MS Quantitative Methods)</a:t>
            </a:r>
          </a:p>
        </p:txBody>
      </p:sp>
      <p:pic>
        <p:nvPicPr>
          <p:cNvPr id="9" name="Picture 8" descr="A picture containing person, cabinet, person, indoor&#10;&#10;Description automatically generated">
            <a:extLst>
              <a:ext uri="{FF2B5EF4-FFF2-40B4-BE49-F238E27FC236}">
                <a16:creationId xmlns:a16="http://schemas.microsoft.com/office/drawing/2014/main" id="{A278375A-947B-433D-94E5-3AD85F8E1319}"/>
              </a:ext>
            </a:extLst>
          </p:cNvPr>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Lst>
          </a:blip>
          <a:srcRect l="9010" r="9033"/>
          <a:stretch/>
        </p:blipFill>
        <p:spPr>
          <a:xfrm>
            <a:off x="2478740" y="3951078"/>
            <a:ext cx="1828800" cy="1959846"/>
          </a:xfrm>
          <a:prstGeom prst="ellipse">
            <a:avLst/>
          </a:prstGeom>
          <a:ln>
            <a:noFill/>
          </a:ln>
          <a:effectLst>
            <a:softEdge rad="112500"/>
          </a:effectLst>
        </p:spPr>
      </p:pic>
      <p:pic>
        <p:nvPicPr>
          <p:cNvPr id="2050" name="Picture 2" descr="Profile photo of Rocío Noriega Diaz">
            <a:extLst>
              <a:ext uri="{FF2B5EF4-FFF2-40B4-BE49-F238E27FC236}">
                <a16:creationId xmlns:a16="http://schemas.microsoft.com/office/drawing/2014/main" id="{F1CE419F-9234-466F-B91D-77D5239351D9}"/>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r="-1122" b="20166"/>
          <a:stretch/>
        </p:blipFill>
        <p:spPr bwMode="auto">
          <a:xfrm>
            <a:off x="5005982" y="1927993"/>
            <a:ext cx="2196354" cy="1733963"/>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052" name="Picture 4" descr="Profile photo of Olympia Lala">
            <a:extLst>
              <a:ext uri="{FF2B5EF4-FFF2-40B4-BE49-F238E27FC236}">
                <a16:creationId xmlns:a16="http://schemas.microsoft.com/office/drawing/2014/main" id="{133CACF3-CA1E-4E4C-82D1-DAB1D6D3A612}"/>
              </a:ext>
            </a:extLst>
          </p:cNvPr>
          <p:cNvPicPr>
            <a:picLocks noChangeAspect="1" noChangeArrowheads="1"/>
          </p:cNvPicPr>
          <p:nvPr/>
        </p:nvPicPr>
        <p:blipFill rotWithShape="1">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rcRect b="9563"/>
          <a:stretch/>
        </p:blipFill>
        <p:spPr bwMode="auto">
          <a:xfrm>
            <a:off x="8094590" y="4025782"/>
            <a:ext cx="2008094" cy="181606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054" name="Picture 6" descr="Profile photo of Chi Ha">
            <a:extLst>
              <a:ext uri="{FF2B5EF4-FFF2-40B4-BE49-F238E27FC236}">
                <a16:creationId xmlns:a16="http://schemas.microsoft.com/office/drawing/2014/main" id="{C48EBE32-E07D-4136-B1DB-3EA8738FD548}"/>
              </a:ext>
            </a:extLst>
          </p:cNvPr>
          <p:cNvPicPr>
            <a:picLocks noChangeAspect="1" noChangeArrowheads="1"/>
          </p:cNvPicPr>
          <p:nvPr/>
        </p:nvPicPr>
        <p:blipFill rotWithShape="1">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rcRect b="7923"/>
          <a:stretch/>
        </p:blipFill>
        <p:spPr bwMode="auto">
          <a:xfrm>
            <a:off x="1227893" y="1156092"/>
            <a:ext cx="2034988" cy="187375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543186C3-0303-4A98-90E6-0A1B810E691A}"/>
              </a:ext>
            </a:extLst>
          </p:cNvPr>
          <p:cNvSpPr txBox="1"/>
          <p:nvPr/>
        </p:nvSpPr>
        <p:spPr>
          <a:xfrm>
            <a:off x="3048953" y="3141464"/>
            <a:ext cx="6097904" cy="369332"/>
          </a:xfrm>
          <a:prstGeom prst="rect">
            <a:avLst/>
          </a:prstGeom>
          <a:noFill/>
        </p:spPr>
        <p:txBody>
          <a:bodyPr wrap="square">
            <a:spAutoFit/>
          </a:bodyPr>
          <a:lstStyle/>
          <a:p>
            <a:r>
              <a:rPr lang="en-US" b="0" dirty="0">
                <a:effectLst/>
              </a:rPr>
              <a:t> </a:t>
            </a:r>
            <a:endParaRPr lang="en-US" dirty="0"/>
          </a:p>
        </p:txBody>
      </p:sp>
      <p:pic>
        <p:nvPicPr>
          <p:cNvPr id="20" name="Google Shape;158;p2">
            <a:extLst>
              <a:ext uri="{FF2B5EF4-FFF2-40B4-BE49-F238E27FC236}">
                <a16:creationId xmlns:a16="http://schemas.microsoft.com/office/drawing/2014/main" id="{4D4E2B84-7016-470A-A223-E1883B7C4F0B}"/>
              </a:ext>
            </a:extLst>
          </p:cNvPr>
          <p:cNvPicPr preferRelativeResize="0"/>
          <p:nvPr/>
        </p:nvPicPr>
        <p:blipFill rotWithShape="1">
          <a:blip r:embed="rId12">
            <a:alphaModFix/>
          </a:blip>
          <a:srcRect b="32890"/>
          <a:stretch/>
        </p:blipFill>
        <p:spPr>
          <a:xfrm>
            <a:off x="8929121" y="1223691"/>
            <a:ext cx="1929690" cy="1722013"/>
          </a:xfrm>
          <a:prstGeom prst="ellipse">
            <a:avLst/>
          </a:prstGeom>
          <a:ln>
            <a:noFill/>
          </a:ln>
          <a:effectLst>
            <a:softEdge rad="112500"/>
          </a:effectLst>
        </p:spPr>
      </p:pic>
    </p:spTree>
    <p:extLst>
      <p:ext uri="{BB962C8B-B14F-4D97-AF65-F5344CB8AC3E}">
        <p14:creationId xmlns:p14="http://schemas.microsoft.com/office/powerpoint/2010/main" val="184874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42594"/>
            <a:ext cx="10058400" cy="1371600"/>
          </a:xfrm>
        </p:spPr>
        <p:txBody>
          <a:bodyPr>
            <a:normAutofit/>
          </a:bodyPr>
          <a:lstStyle/>
          <a:p>
            <a:pPr algn="ctr"/>
            <a:r>
              <a:rPr lang="en-US" b="1" dirty="0">
                <a:solidFill>
                  <a:srgbClr val="7030A0"/>
                </a:solidFill>
              </a:rPr>
              <a:t>The Problem:</a:t>
            </a:r>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extLst>
              <p:ext uri="{D42A27DB-BD31-4B8C-83A1-F6EECF244321}">
                <p14:modId xmlns:p14="http://schemas.microsoft.com/office/powerpoint/2010/main" val="65069232"/>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33773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FFA9A-2036-4D40-9125-377712722D25}"/>
              </a:ext>
            </a:extLst>
          </p:cNvPr>
          <p:cNvSpPr>
            <a:spLocks noGrp="1"/>
          </p:cNvSpPr>
          <p:nvPr>
            <p:ph type="title"/>
          </p:nvPr>
        </p:nvSpPr>
        <p:spPr/>
        <p:txBody>
          <a:bodyPr/>
          <a:lstStyle/>
          <a:p>
            <a:r>
              <a:rPr lang="en-US" b="1" dirty="0">
                <a:solidFill>
                  <a:srgbClr val="7030A0"/>
                </a:solidFill>
              </a:rPr>
              <a:t>Explaining the Data Set</a:t>
            </a:r>
          </a:p>
        </p:txBody>
      </p:sp>
      <p:grpSp>
        <p:nvGrpSpPr>
          <p:cNvPr id="5" name="Group 4">
            <a:extLst>
              <a:ext uri="{FF2B5EF4-FFF2-40B4-BE49-F238E27FC236}">
                <a16:creationId xmlns:a16="http://schemas.microsoft.com/office/drawing/2014/main" id="{DCC3AE49-1AA9-4295-B96A-CE432405E9FF}"/>
              </a:ext>
            </a:extLst>
          </p:cNvPr>
          <p:cNvGrpSpPr/>
          <p:nvPr/>
        </p:nvGrpSpPr>
        <p:grpSpPr>
          <a:xfrm>
            <a:off x="8437623" y="2524996"/>
            <a:ext cx="3182540" cy="3725612"/>
            <a:chOff x="785" y="0"/>
            <a:chExt cx="3182540" cy="3725612"/>
          </a:xfrm>
        </p:grpSpPr>
        <p:sp>
          <p:nvSpPr>
            <p:cNvPr id="6" name="Rectangle 5">
              <a:extLst>
                <a:ext uri="{FF2B5EF4-FFF2-40B4-BE49-F238E27FC236}">
                  <a16:creationId xmlns:a16="http://schemas.microsoft.com/office/drawing/2014/main" id="{8F27278E-ABC1-4115-A561-C1C2D058B631}"/>
                </a:ext>
              </a:extLst>
            </p:cNvPr>
            <p:cNvSpPr/>
            <p:nvPr/>
          </p:nvSpPr>
          <p:spPr>
            <a:xfrm>
              <a:off x="785" y="0"/>
              <a:ext cx="3182540" cy="3725612"/>
            </a:xfrm>
            <a:prstGeom prst="rect">
              <a:avLst/>
            </a:prstGeom>
            <a:solidFill>
              <a:srgbClr val="5E5E5E"/>
            </a:solidFill>
          </p:spPr>
          <p:style>
            <a:lnRef idx="2">
              <a:schemeClr val="dk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a:lstStyle/>
            <a:p>
              <a:pPr lvl="0"/>
              <a:endParaRPr lang="en-US" dirty="0"/>
            </a:p>
            <a:p>
              <a:pPr lvl="0"/>
              <a:r>
                <a:rPr lang="en-US" sz="6600" dirty="0"/>
                <a:t>01</a:t>
              </a:r>
            </a:p>
            <a:p>
              <a:endParaRPr lang="en-US" dirty="0"/>
            </a:p>
          </p:txBody>
        </p:sp>
        <p:sp>
          <p:nvSpPr>
            <p:cNvPr id="7" name="TextBox 6">
              <a:extLst>
                <a:ext uri="{FF2B5EF4-FFF2-40B4-BE49-F238E27FC236}">
                  <a16:creationId xmlns:a16="http://schemas.microsoft.com/office/drawing/2014/main" id="{760EDC55-1F32-4F65-BFF3-E75CB364B645}"/>
                </a:ext>
              </a:extLst>
            </p:cNvPr>
            <p:cNvSpPr txBox="1"/>
            <p:nvPr/>
          </p:nvSpPr>
          <p:spPr>
            <a:xfrm>
              <a:off x="785" y="1490244"/>
              <a:ext cx="3182540" cy="223536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4364" tIns="0" rIns="314364" bIns="330200" numCol="1" spcCol="1270" anchor="t" anchorCtr="0">
              <a:noAutofit/>
            </a:bodyPr>
            <a:lstStyle/>
            <a:p>
              <a:pPr marL="0" lvl="0" indent="0" algn="l" defTabSz="1111250">
                <a:lnSpc>
                  <a:spcPct val="90000"/>
                </a:lnSpc>
                <a:spcBef>
                  <a:spcPct val="0"/>
                </a:spcBef>
                <a:spcAft>
                  <a:spcPct val="35000"/>
                </a:spcAft>
                <a:buNone/>
              </a:pPr>
              <a:r>
                <a:rPr lang="en-US" sz="2500" b="1" kern="1200" dirty="0"/>
                <a:t>UNDERSTAND</a:t>
              </a:r>
            </a:p>
            <a:p>
              <a:pPr marL="0" lvl="0" indent="0" algn="l" defTabSz="1111250">
                <a:lnSpc>
                  <a:spcPct val="90000"/>
                </a:lnSpc>
                <a:spcBef>
                  <a:spcPct val="0"/>
                </a:spcBef>
                <a:spcAft>
                  <a:spcPct val="35000"/>
                </a:spcAft>
                <a:buNone/>
              </a:pPr>
              <a:r>
                <a:rPr lang="en-US" sz="2500" kern="1200" dirty="0"/>
                <a:t>Top factors affecting unit sales of T800 from 2018-2019</a:t>
              </a:r>
            </a:p>
          </p:txBody>
        </p:sp>
      </p:grpSp>
      <p:sp>
        <p:nvSpPr>
          <p:cNvPr id="9" name="TextBox 8">
            <a:extLst>
              <a:ext uri="{FF2B5EF4-FFF2-40B4-BE49-F238E27FC236}">
                <a16:creationId xmlns:a16="http://schemas.microsoft.com/office/drawing/2014/main" id="{A3D0914B-DBF6-4FA8-9420-71FA464EBC7A}"/>
              </a:ext>
            </a:extLst>
          </p:cNvPr>
          <p:cNvSpPr txBox="1"/>
          <p:nvPr/>
        </p:nvSpPr>
        <p:spPr>
          <a:xfrm>
            <a:off x="651935" y="1082469"/>
            <a:ext cx="7265432" cy="5027017"/>
          </a:xfrm>
          <a:prstGeom prst="rect">
            <a:avLst/>
          </a:prstGeom>
          <a:noFill/>
        </p:spPr>
        <p:txBody>
          <a:bodyPr wrap="square" numCol="1" rtlCol="0">
            <a:spAutoFit/>
          </a:bodyPr>
          <a:lstStyle/>
          <a:p>
            <a:pPr rtl="0">
              <a:spcBef>
                <a:spcPts val="0"/>
              </a:spcBef>
              <a:spcAft>
                <a:spcPts val="800"/>
              </a:spcAft>
            </a:pPr>
            <a:r>
              <a:rPr lang="en-US" sz="1800" b="1" i="0" u="sng" strike="noStrike" dirty="0">
                <a:solidFill>
                  <a:srgbClr val="000000"/>
                </a:solidFill>
                <a:effectLst/>
              </a:rPr>
              <a:t>Weekly Metrics </a:t>
            </a:r>
            <a:endParaRPr lang="en-US" b="0" u="sng" dirty="0">
              <a:effectLst/>
            </a:endParaRPr>
          </a:p>
          <a:p>
            <a:pPr indent="285750" fontAlgn="base">
              <a:spcAft>
                <a:spcPts val="800"/>
              </a:spcAft>
              <a:buFont typeface="Arial" panose="020B0604020202020204" pitchFamily="34" charset="0"/>
              <a:buChar char="•"/>
            </a:pPr>
            <a:r>
              <a:rPr lang="en-US" sz="1600" b="0" i="0" u="none" strike="noStrike" dirty="0">
                <a:solidFill>
                  <a:srgbClr val="000000"/>
                </a:solidFill>
                <a:effectLst/>
              </a:rPr>
              <a:t>Geography, Product, Campaign, Outlet, Creative, Period, Variable Name, Category (Merged)</a:t>
            </a:r>
            <a:br>
              <a:rPr lang="en-US" b="0" dirty="0">
                <a:effectLst/>
              </a:rPr>
            </a:br>
            <a:endParaRPr lang="en-US" b="0" dirty="0">
              <a:effectLst/>
            </a:endParaRPr>
          </a:p>
          <a:p>
            <a:pPr fontAlgn="base">
              <a:spcAft>
                <a:spcPts val="800"/>
              </a:spcAft>
            </a:pPr>
            <a:br>
              <a:rPr lang="en-US" b="0" u="sng" dirty="0">
                <a:effectLst/>
              </a:rPr>
            </a:br>
            <a:r>
              <a:rPr lang="en-US" b="1" i="0" u="sng" strike="noStrike" dirty="0">
                <a:solidFill>
                  <a:srgbClr val="000000"/>
                </a:solidFill>
                <a:effectLst/>
              </a:rPr>
              <a:t>Dependent Variable (our KPI)</a:t>
            </a:r>
            <a:endParaRPr lang="en-US" b="0" u="sng" dirty="0">
              <a:effectLst/>
            </a:endParaRPr>
          </a:p>
          <a:p>
            <a:pPr marL="285750" indent="-285750" rtl="0" fontAlgn="base">
              <a:spcBef>
                <a:spcPts val="0"/>
              </a:spcBef>
              <a:spcAft>
                <a:spcPts val="800"/>
              </a:spcAft>
              <a:buFont typeface="Arial" panose="020B0604020202020204" pitchFamily="34" charset="0"/>
              <a:buChar char="•"/>
            </a:pPr>
            <a:r>
              <a:rPr lang="en-US" sz="1600" b="0" i="0" u="none" strike="noStrike" dirty="0" err="1">
                <a:solidFill>
                  <a:srgbClr val="000000"/>
                </a:solidFill>
                <a:effectLst/>
              </a:rPr>
              <a:t>Octantis</a:t>
            </a:r>
            <a:r>
              <a:rPr lang="en-US" sz="1600" b="0" i="0" u="none" strike="noStrike" dirty="0">
                <a:solidFill>
                  <a:srgbClr val="000000"/>
                </a:solidFill>
                <a:effectLst/>
              </a:rPr>
              <a:t> Retail Sale Units</a:t>
            </a:r>
          </a:p>
          <a:p>
            <a:pPr rtl="0">
              <a:spcBef>
                <a:spcPts val="0"/>
              </a:spcBef>
              <a:spcAft>
                <a:spcPts val="800"/>
              </a:spcAft>
            </a:pPr>
            <a:endParaRPr lang="en-US" b="0" dirty="0">
              <a:effectLst/>
            </a:endParaRPr>
          </a:p>
          <a:p>
            <a:pPr rtl="0">
              <a:spcBef>
                <a:spcPts val="0"/>
              </a:spcBef>
              <a:spcAft>
                <a:spcPts val="800"/>
              </a:spcAft>
            </a:pPr>
            <a:br>
              <a:rPr lang="en-US" b="0" u="sng" dirty="0">
                <a:effectLst/>
              </a:rPr>
            </a:br>
            <a:r>
              <a:rPr lang="en-US" sz="1800" b="1" i="0" u="sng" strike="noStrike" dirty="0">
                <a:solidFill>
                  <a:srgbClr val="000000"/>
                </a:solidFill>
                <a:effectLst/>
              </a:rPr>
              <a:t>Data Cleaning &amp; Preprocessing</a:t>
            </a:r>
            <a:endParaRPr lang="en-US" b="0" u="sng" dirty="0">
              <a:effectLst/>
            </a:endParaRPr>
          </a:p>
          <a:p>
            <a:pPr indent="285750" rtl="0" fontAlgn="base">
              <a:spcBef>
                <a:spcPts val="0"/>
              </a:spcBef>
              <a:spcAft>
                <a:spcPts val="800"/>
              </a:spcAft>
              <a:buFont typeface="Arial" panose="020B0604020202020204" pitchFamily="34" charset="0"/>
              <a:buChar char="•"/>
            </a:pPr>
            <a:r>
              <a:rPr lang="en-US" sz="1600" b="0" i="0" u="none" strike="noStrike" dirty="0">
                <a:solidFill>
                  <a:srgbClr val="000000"/>
                </a:solidFill>
                <a:effectLst/>
              </a:rPr>
              <a:t>Regrouped variables by important factors:</a:t>
            </a:r>
          </a:p>
          <a:p>
            <a:pPr marL="742950" lvl="1" indent="-285750" rtl="0" fontAlgn="base">
              <a:spcBef>
                <a:spcPts val="0"/>
              </a:spcBef>
              <a:spcAft>
                <a:spcPts val="800"/>
              </a:spcAft>
              <a:buFont typeface="Arial" panose="020B0604020202020204" pitchFamily="34" charset="0"/>
              <a:buChar char="•"/>
            </a:pPr>
            <a:r>
              <a:rPr lang="en-US" sz="1600" b="0" i="0" u="none" strike="noStrike" dirty="0">
                <a:solidFill>
                  <a:srgbClr val="000000"/>
                </a:solidFill>
                <a:effectLst/>
              </a:rPr>
              <a:t>Seasonality, GFK brand metrics, Media Channels/KPIs, etc.</a:t>
            </a:r>
          </a:p>
          <a:p>
            <a:pPr marL="742950" lvl="1" indent="-285750" rtl="0" fontAlgn="base">
              <a:spcBef>
                <a:spcPts val="0"/>
              </a:spcBef>
              <a:spcAft>
                <a:spcPts val="800"/>
              </a:spcAft>
              <a:buFont typeface="Arial" panose="020B0604020202020204" pitchFamily="34" charset="0"/>
              <a:buChar char="•"/>
            </a:pPr>
            <a:r>
              <a:rPr lang="en-US" sz="1600" b="0" i="0" u="none" strike="noStrike" dirty="0">
                <a:solidFill>
                  <a:srgbClr val="000000"/>
                </a:solidFill>
                <a:effectLst/>
              </a:rPr>
              <a:t>Picked non-collinearity variables for our final model</a:t>
            </a:r>
          </a:p>
          <a:p>
            <a:pPr marL="285750" indent="-285750" fontAlgn="base">
              <a:spcAft>
                <a:spcPts val="800"/>
              </a:spcAft>
              <a:buFont typeface="Arial" panose="020B0604020202020204" pitchFamily="34" charset="0"/>
              <a:buChar char="•"/>
            </a:pPr>
            <a:r>
              <a:rPr lang="en-US" sz="1600" b="0" i="0" u="none" strike="noStrike" dirty="0">
                <a:solidFill>
                  <a:srgbClr val="000000"/>
                </a:solidFill>
                <a:effectLst/>
              </a:rPr>
              <a:t>Replaced all the missing values with zero (0)</a:t>
            </a:r>
          </a:p>
          <a:p>
            <a:pPr marL="742950" lvl="1" indent="-285750" rtl="0" fontAlgn="base">
              <a:spcBef>
                <a:spcPts val="0"/>
              </a:spcBef>
              <a:spcAft>
                <a:spcPts val="0"/>
              </a:spcAft>
              <a:buFont typeface="Arial" panose="020B0604020202020204" pitchFamily="34" charset="0"/>
              <a:buChar char="•"/>
            </a:pPr>
            <a:endParaRPr lang="en-US" sz="1600" b="0" i="0" u="none" strike="noStrike" dirty="0">
              <a:solidFill>
                <a:srgbClr val="000000"/>
              </a:solidFill>
              <a:effectLst/>
            </a:endParaRPr>
          </a:p>
        </p:txBody>
      </p:sp>
    </p:spTree>
    <p:extLst>
      <p:ext uri="{BB962C8B-B14F-4D97-AF65-F5344CB8AC3E}">
        <p14:creationId xmlns:p14="http://schemas.microsoft.com/office/powerpoint/2010/main" val="2911104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Rectangle 38">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41" name="Rectangle 40">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43" name="Rectangle 42">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5" name="Group 44">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46" name="Straight Connector 45">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50" name="Rectangle 49">
            <a:extLst>
              <a:ext uri="{FF2B5EF4-FFF2-40B4-BE49-F238E27FC236}">
                <a16:creationId xmlns:a16="http://schemas.microsoft.com/office/drawing/2014/main" id="{1DAC2350-FA6C-4B24-9A17-926C160E8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52" name="Rectangle 51">
            <a:extLst>
              <a:ext uri="{FF2B5EF4-FFF2-40B4-BE49-F238E27FC236}">
                <a16:creationId xmlns:a16="http://schemas.microsoft.com/office/drawing/2014/main" id="{2A637C44-0146-4C54-A1A1-57BC8E6C3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4085F772-A401-4654-9D84-21AFCE9F2364}"/>
              </a:ext>
            </a:extLst>
          </p:cNvPr>
          <p:cNvSpPr>
            <a:spLocks noGrp="1"/>
          </p:cNvSpPr>
          <p:nvPr>
            <p:ph type="title"/>
          </p:nvPr>
        </p:nvSpPr>
        <p:spPr>
          <a:xfrm>
            <a:off x="615672" y="5372371"/>
            <a:ext cx="10954512" cy="849245"/>
          </a:xfrm>
        </p:spPr>
        <p:txBody>
          <a:bodyPr vert="horz" lIns="91440" tIns="45720" rIns="91440" bIns="45720" rtlCol="0" anchor="ctr">
            <a:noAutofit/>
          </a:bodyPr>
          <a:lstStyle/>
          <a:p>
            <a:pPr algn="ctr">
              <a:lnSpc>
                <a:spcPct val="83000"/>
              </a:lnSpc>
            </a:pPr>
            <a:r>
              <a:rPr lang="en-US" b="1" cap="all" spc="-100" dirty="0">
                <a:solidFill>
                  <a:srgbClr val="7030A0"/>
                </a:solidFill>
              </a:rPr>
              <a:t>t800 Sales &amp; Media Spend, 2018 – 2019 </a:t>
            </a:r>
          </a:p>
        </p:txBody>
      </p:sp>
      <p:sp>
        <p:nvSpPr>
          <p:cNvPr id="54" name="Rectangle 53">
            <a:extLst>
              <a:ext uri="{FF2B5EF4-FFF2-40B4-BE49-F238E27FC236}">
                <a16:creationId xmlns:a16="http://schemas.microsoft.com/office/drawing/2014/main" id="{6AB310E7-DE5C-4964-8CBB-E87A22B5B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6" name="Straight Connector 55">
            <a:extLst>
              <a:ext uri="{FF2B5EF4-FFF2-40B4-BE49-F238E27FC236}">
                <a16:creationId xmlns:a16="http://schemas.microsoft.com/office/drawing/2014/main" id="{BC6D0BA2-2FCA-496D-A55A-C56A7B3E0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A158404-99A1-4EB0-B63C-8744C273AC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1848EA8-FE52-4762-AE9B-5D1DD4C336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aphicFrame>
        <p:nvGraphicFramePr>
          <p:cNvPr id="6" name="Chart 5">
            <a:extLst>
              <a:ext uri="{FF2B5EF4-FFF2-40B4-BE49-F238E27FC236}">
                <a16:creationId xmlns:a16="http://schemas.microsoft.com/office/drawing/2014/main" id="{D344BC85-9660-4882-92F4-0F52684005D3}"/>
              </a:ext>
            </a:extLst>
          </p:cNvPr>
          <p:cNvGraphicFramePr>
            <a:graphicFrameLocks/>
          </p:cNvGraphicFramePr>
          <p:nvPr>
            <p:extLst>
              <p:ext uri="{D42A27DB-BD31-4B8C-83A1-F6EECF244321}">
                <p14:modId xmlns:p14="http://schemas.microsoft.com/office/powerpoint/2010/main" val="1737629353"/>
              </p:ext>
            </p:extLst>
          </p:nvPr>
        </p:nvGraphicFramePr>
        <p:xfrm>
          <a:off x="615672" y="1383740"/>
          <a:ext cx="10954512" cy="385933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47573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27278E-ABC1-4115-A561-C1C2D058B631}"/>
              </a:ext>
            </a:extLst>
          </p:cNvPr>
          <p:cNvSpPr/>
          <p:nvPr/>
        </p:nvSpPr>
        <p:spPr>
          <a:xfrm>
            <a:off x="371811" y="382687"/>
            <a:ext cx="1217895" cy="1668181"/>
          </a:xfrm>
          <a:prstGeom prst="rect">
            <a:avLst/>
          </a:prstGeom>
          <a:solidFill>
            <a:srgbClr val="5E5E5E"/>
          </a:solidFill>
        </p:spPr>
        <p:style>
          <a:lnRef idx="2">
            <a:schemeClr val="dk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a:lstStyle/>
          <a:p>
            <a:pPr lvl="0"/>
            <a:endParaRPr lang="en-US" dirty="0"/>
          </a:p>
          <a:p>
            <a:pPr lvl="0"/>
            <a:r>
              <a:rPr lang="en-US" sz="6600" dirty="0"/>
              <a:t>01</a:t>
            </a:r>
          </a:p>
          <a:p>
            <a:endParaRPr lang="en-US" dirty="0"/>
          </a:p>
        </p:txBody>
      </p:sp>
      <p:sp>
        <p:nvSpPr>
          <p:cNvPr id="8" name="Title 1">
            <a:extLst>
              <a:ext uri="{FF2B5EF4-FFF2-40B4-BE49-F238E27FC236}">
                <a16:creationId xmlns:a16="http://schemas.microsoft.com/office/drawing/2014/main" id="{0103764B-5720-4AC7-8C01-0B20C3C93CC3}"/>
              </a:ext>
            </a:extLst>
          </p:cNvPr>
          <p:cNvSpPr>
            <a:spLocks noGrp="1"/>
          </p:cNvSpPr>
          <p:nvPr>
            <p:ph type="title"/>
          </p:nvPr>
        </p:nvSpPr>
        <p:spPr>
          <a:xfrm>
            <a:off x="1515291" y="386336"/>
            <a:ext cx="10324994" cy="1664532"/>
          </a:xfrm>
        </p:spPr>
        <p:txBody>
          <a:bodyPr/>
          <a:lstStyle/>
          <a:p>
            <a:pPr algn="ctr"/>
            <a:r>
              <a:rPr lang="en-US" b="1" dirty="0" err="1">
                <a:solidFill>
                  <a:srgbClr val="7030A0"/>
                </a:solidFill>
              </a:rPr>
              <a:t>Octantis</a:t>
            </a:r>
            <a:r>
              <a:rPr lang="en-US" b="1" dirty="0">
                <a:solidFill>
                  <a:srgbClr val="7030A0"/>
                </a:solidFill>
              </a:rPr>
              <a:t> Media Spending by Year</a:t>
            </a:r>
          </a:p>
        </p:txBody>
      </p:sp>
      <p:pic>
        <p:nvPicPr>
          <p:cNvPr id="1026" name="Picture 2">
            <a:extLst>
              <a:ext uri="{FF2B5EF4-FFF2-40B4-BE49-F238E27FC236}">
                <a16:creationId xmlns:a16="http://schemas.microsoft.com/office/drawing/2014/main" id="{F5E4DF65-D4D4-493A-82DF-6BC87D1AEE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4947" y="1627688"/>
            <a:ext cx="7365682" cy="4660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894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27278E-ABC1-4115-A561-C1C2D058B631}"/>
              </a:ext>
            </a:extLst>
          </p:cNvPr>
          <p:cNvSpPr/>
          <p:nvPr/>
        </p:nvSpPr>
        <p:spPr>
          <a:xfrm>
            <a:off x="371811" y="382687"/>
            <a:ext cx="1217895" cy="1668181"/>
          </a:xfrm>
          <a:prstGeom prst="rect">
            <a:avLst/>
          </a:prstGeom>
          <a:solidFill>
            <a:srgbClr val="5E5E5E"/>
          </a:solidFill>
        </p:spPr>
        <p:style>
          <a:lnRef idx="2">
            <a:schemeClr val="dk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a:lstStyle/>
          <a:p>
            <a:pPr lvl="0"/>
            <a:endParaRPr lang="en-US" dirty="0"/>
          </a:p>
          <a:p>
            <a:pPr lvl="0"/>
            <a:r>
              <a:rPr lang="en-US" sz="6600" dirty="0"/>
              <a:t>01</a:t>
            </a:r>
          </a:p>
          <a:p>
            <a:endParaRPr lang="en-US" dirty="0"/>
          </a:p>
        </p:txBody>
      </p:sp>
      <p:sp>
        <p:nvSpPr>
          <p:cNvPr id="8" name="Title 1">
            <a:extLst>
              <a:ext uri="{FF2B5EF4-FFF2-40B4-BE49-F238E27FC236}">
                <a16:creationId xmlns:a16="http://schemas.microsoft.com/office/drawing/2014/main" id="{0103764B-5720-4AC7-8C01-0B20C3C93CC3}"/>
              </a:ext>
            </a:extLst>
          </p:cNvPr>
          <p:cNvSpPr>
            <a:spLocks noGrp="1"/>
          </p:cNvSpPr>
          <p:nvPr>
            <p:ph type="title"/>
          </p:nvPr>
        </p:nvSpPr>
        <p:spPr>
          <a:xfrm>
            <a:off x="1589706" y="943474"/>
            <a:ext cx="10230482" cy="1111068"/>
          </a:xfrm>
        </p:spPr>
        <p:txBody>
          <a:bodyPr/>
          <a:lstStyle/>
          <a:p>
            <a:pPr algn="ctr"/>
            <a:r>
              <a:rPr lang="en-US" b="1" dirty="0">
                <a:solidFill>
                  <a:srgbClr val="7030A0"/>
                </a:solidFill>
              </a:rPr>
              <a:t>Key Factors Impacting Sales:</a:t>
            </a:r>
          </a:p>
        </p:txBody>
      </p:sp>
      <p:graphicFrame>
        <p:nvGraphicFramePr>
          <p:cNvPr id="3" name="Table 2">
            <a:extLst>
              <a:ext uri="{FF2B5EF4-FFF2-40B4-BE49-F238E27FC236}">
                <a16:creationId xmlns:a16="http://schemas.microsoft.com/office/drawing/2014/main" id="{D41803D4-059E-4B22-9ED1-D826C3F53CF6}"/>
              </a:ext>
            </a:extLst>
          </p:cNvPr>
          <p:cNvGraphicFramePr>
            <a:graphicFrameLocks noGrp="1"/>
          </p:cNvGraphicFramePr>
          <p:nvPr>
            <p:extLst>
              <p:ext uri="{D42A27DB-BD31-4B8C-83A1-F6EECF244321}">
                <p14:modId xmlns:p14="http://schemas.microsoft.com/office/powerpoint/2010/main" val="221261179"/>
              </p:ext>
            </p:extLst>
          </p:nvPr>
        </p:nvGraphicFramePr>
        <p:xfrm>
          <a:off x="5678940" y="2343971"/>
          <a:ext cx="5785223" cy="3258280"/>
        </p:xfrm>
        <a:graphic>
          <a:graphicData uri="http://schemas.openxmlformats.org/drawingml/2006/table">
            <a:tbl>
              <a:tblPr>
                <a:tableStyleId>{5C22544A-7EE6-4342-B048-85BDC9FD1C3A}</a:tableStyleId>
              </a:tblPr>
              <a:tblGrid>
                <a:gridCol w="1200021">
                  <a:extLst>
                    <a:ext uri="{9D8B030D-6E8A-4147-A177-3AD203B41FA5}">
                      <a16:colId xmlns:a16="http://schemas.microsoft.com/office/drawing/2014/main" val="4288470205"/>
                    </a:ext>
                  </a:extLst>
                </a:gridCol>
                <a:gridCol w="1688145">
                  <a:extLst>
                    <a:ext uri="{9D8B030D-6E8A-4147-A177-3AD203B41FA5}">
                      <a16:colId xmlns:a16="http://schemas.microsoft.com/office/drawing/2014/main" val="1511283004"/>
                    </a:ext>
                  </a:extLst>
                </a:gridCol>
                <a:gridCol w="591015">
                  <a:extLst>
                    <a:ext uri="{9D8B030D-6E8A-4147-A177-3AD203B41FA5}">
                      <a16:colId xmlns:a16="http://schemas.microsoft.com/office/drawing/2014/main" val="3639472139"/>
                    </a:ext>
                  </a:extLst>
                </a:gridCol>
                <a:gridCol w="722859">
                  <a:extLst>
                    <a:ext uri="{9D8B030D-6E8A-4147-A177-3AD203B41FA5}">
                      <a16:colId xmlns:a16="http://schemas.microsoft.com/office/drawing/2014/main" val="2788770130"/>
                    </a:ext>
                  </a:extLst>
                </a:gridCol>
                <a:gridCol w="664880">
                  <a:extLst>
                    <a:ext uri="{9D8B030D-6E8A-4147-A177-3AD203B41FA5}">
                      <a16:colId xmlns:a16="http://schemas.microsoft.com/office/drawing/2014/main" val="2689408053"/>
                    </a:ext>
                  </a:extLst>
                </a:gridCol>
                <a:gridCol w="471789">
                  <a:extLst>
                    <a:ext uri="{9D8B030D-6E8A-4147-A177-3AD203B41FA5}">
                      <a16:colId xmlns:a16="http://schemas.microsoft.com/office/drawing/2014/main" val="3126390046"/>
                    </a:ext>
                  </a:extLst>
                </a:gridCol>
                <a:gridCol w="446514">
                  <a:extLst>
                    <a:ext uri="{9D8B030D-6E8A-4147-A177-3AD203B41FA5}">
                      <a16:colId xmlns:a16="http://schemas.microsoft.com/office/drawing/2014/main" val="373266418"/>
                    </a:ext>
                  </a:extLst>
                </a:gridCol>
              </a:tblGrid>
              <a:tr h="375865">
                <a:tc>
                  <a:txBody>
                    <a:bodyPr/>
                    <a:lstStyle/>
                    <a:p>
                      <a:pPr algn="ctr" fontAlgn="b"/>
                      <a:r>
                        <a:rPr lang="en-US" sz="800" b="1" u="none" strike="noStrike" dirty="0">
                          <a:effectLst/>
                        </a:rPr>
                        <a:t>Category</a:t>
                      </a:r>
                      <a:endParaRPr lang="en-US" sz="800" b="1" i="0" u="none" strike="noStrike" dirty="0">
                        <a:solidFill>
                          <a:srgbClr val="000000"/>
                        </a:solidFill>
                        <a:effectLst/>
                        <a:latin typeface="Sagona Book" panose="02020503050505020204" pitchFamily="18" charset="0"/>
                      </a:endParaRPr>
                    </a:p>
                  </a:txBody>
                  <a:tcPr marL="4913" marR="4913" marT="4913" marB="0" anchor="b">
                    <a:solidFill>
                      <a:schemeClr val="bg1">
                        <a:lumMod val="85000"/>
                      </a:schemeClr>
                    </a:solidFill>
                  </a:tcPr>
                </a:tc>
                <a:tc>
                  <a:txBody>
                    <a:bodyPr/>
                    <a:lstStyle/>
                    <a:p>
                      <a:pPr algn="ctr" fontAlgn="b"/>
                      <a:r>
                        <a:rPr lang="en-US" sz="800" b="1" u="none" strike="noStrike" dirty="0">
                          <a:effectLst/>
                        </a:rPr>
                        <a:t>term</a:t>
                      </a:r>
                      <a:endParaRPr lang="en-US" sz="800" b="1" i="0" u="none" strike="noStrike" dirty="0">
                        <a:solidFill>
                          <a:srgbClr val="000000"/>
                        </a:solidFill>
                        <a:effectLst/>
                        <a:latin typeface="Sagona Book" panose="02020503050505020204" pitchFamily="18" charset="0"/>
                      </a:endParaRPr>
                    </a:p>
                  </a:txBody>
                  <a:tcPr marL="4913" marR="4913" marT="4913" marB="0" anchor="b">
                    <a:solidFill>
                      <a:schemeClr val="bg1">
                        <a:lumMod val="85000"/>
                      </a:schemeClr>
                    </a:solidFill>
                  </a:tcPr>
                </a:tc>
                <a:tc>
                  <a:txBody>
                    <a:bodyPr/>
                    <a:lstStyle/>
                    <a:p>
                      <a:pPr algn="ctr" fontAlgn="b"/>
                      <a:r>
                        <a:rPr lang="en-US" sz="800" b="1" u="none" strike="noStrike" dirty="0">
                          <a:effectLst/>
                        </a:rPr>
                        <a:t>estimate</a:t>
                      </a:r>
                      <a:endParaRPr lang="en-US" sz="800" b="1" i="0" u="none" strike="noStrike" dirty="0">
                        <a:solidFill>
                          <a:srgbClr val="000000"/>
                        </a:solidFill>
                        <a:effectLst/>
                        <a:latin typeface="Sagona Book" panose="02020503050505020204" pitchFamily="18" charset="0"/>
                      </a:endParaRPr>
                    </a:p>
                  </a:txBody>
                  <a:tcPr marL="4913" marR="4913" marT="4913" marB="0" anchor="b">
                    <a:solidFill>
                      <a:schemeClr val="bg1">
                        <a:lumMod val="85000"/>
                      </a:schemeClr>
                    </a:solidFill>
                  </a:tcPr>
                </a:tc>
                <a:tc>
                  <a:txBody>
                    <a:bodyPr/>
                    <a:lstStyle/>
                    <a:p>
                      <a:pPr algn="ctr" fontAlgn="b"/>
                      <a:r>
                        <a:rPr lang="en-US" sz="800" b="1" u="none" strike="noStrike" dirty="0" err="1">
                          <a:effectLst/>
                        </a:rPr>
                        <a:t>std.error</a:t>
                      </a:r>
                      <a:endParaRPr lang="en-US" sz="800" b="1" i="0" u="none" strike="noStrike" dirty="0">
                        <a:solidFill>
                          <a:srgbClr val="000000"/>
                        </a:solidFill>
                        <a:effectLst/>
                        <a:latin typeface="Sagona Book" panose="02020503050505020204" pitchFamily="18" charset="0"/>
                      </a:endParaRPr>
                    </a:p>
                  </a:txBody>
                  <a:tcPr marL="4913" marR="4913" marT="4913" marB="0" anchor="b">
                    <a:solidFill>
                      <a:schemeClr val="bg1">
                        <a:lumMod val="85000"/>
                      </a:schemeClr>
                    </a:solidFill>
                  </a:tcPr>
                </a:tc>
                <a:tc>
                  <a:txBody>
                    <a:bodyPr/>
                    <a:lstStyle/>
                    <a:p>
                      <a:pPr algn="ctr" fontAlgn="b"/>
                      <a:r>
                        <a:rPr lang="en-US" sz="800" b="1" u="none" strike="noStrike" dirty="0">
                          <a:effectLst/>
                        </a:rPr>
                        <a:t>statistic</a:t>
                      </a:r>
                      <a:endParaRPr lang="en-US" sz="800" b="1" i="0" u="none" strike="noStrike" dirty="0">
                        <a:solidFill>
                          <a:srgbClr val="000000"/>
                        </a:solidFill>
                        <a:effectLst/>
                        <a:latin typeface="Sagona Book" panose="02020503050505020204" pitchFamily="18" charset="0"/>
                      </a:endParaRPr>
                    </a:p>
                  </a:txBody>
                  <a:tcPr marL="4913" marR="4913" marT="4913" marB="0" anchor="b">
                    <a:solidFill>
                      <a:schemeClr val="bg1">
                        <a:lumMod val="85000"/>
                      </a:schemeClr>
                    </a:solidFill>
                  </a:tcPr>
                </a:tc>
                <a:tc>
                  <a:txBody>
                    <a:bodyPr/>
                    <a:lstStyle/>
                    <a:p>
                      <a:pPr algn="ctr" fontAlgn="b"/>
                      <a:r>
                        <a:rPr lang="en-US" sz="800" b="1" u="none" strike="noStrike" dirty="0" err="1">
                          <a:effectLst/>
                        </a:rPr>
                        <a:t>p.value</a:t>
                      </a:r>
                      <a:endParaRPr lang="en-US" sz="800" b="1" i="0" u="none" strike="noStrike" dirty="0">
                        <a:solidFill>
                          <a:srgbClr val="000000"/>
                        </a:solidFill>
                        <a:effectLst/>
                        <a:latin typeface="Sagona Book" panose="02020503050505020204" pitchFamily="18" charset="0"/>
                      </a:endParaRPr>
                    </a:p>
                  </a:txBody>
                  <a:tcPr marL="4913" marR="4913" marT="4913" marB="0" anchor="b">
                    <a:solidFill>
                      <a:schemeClr val="bg1">
                        <a:lumMod val="85000"/>
                      </a:schemeClr>
                    </a:solidFill>
                  </a:tcPr>
                </a:tc>
                <a:tc>
                  <a:txBody>
                    <a:bodyPr/>
                    <a:lstStyle/>
                    <a:p>
                      <a:pPr algn="ctr" fontAlgn="b"/>
                      <a:r>
                        <a:rPr lang="en-US" sz="700" b="1" u="none" strike="noStrike" dirty="0" err="1">
                          <a:effectLst/>
                        </a:rPr>
                        <a:t>Signif.code</a:t>
                      </a:r>
                      <a:endParaRPr lang="en-US" sz="700" b="1" i="0" u="none" strike="noStrike" dirty="0">
                        <a:solidFill>
                          <a:srgbClr val="000000"/>
                        </a:solidFill>
                        <a:effectLst/>
                        <a:latin typeface="Sagona Book" panose="02020503050505020204" pitchFamily="18" charset="0"/>
                      </a:endParaRPr>
                    </a:p>
                  </a:txBody>
                  <a:tcPr marL="4913" marR="4913" marT="4913" marB="0" anchor="b">
                    <a:solidFill>
                      <a:schemeClr val="bg1">
                        <a:lumMod val="85000"/>
                      </a:schemeClr>
                    </a:solidFill>
                  </a:tcPr>
                </a:tc>
                <a:extLst>
                  <a:ext uri="{0D108BD9-81ED-4DB2-BD59-A6C34878D82A}">
                    <a16:rowId xmlns:a16="http://schemas.microsoft.com/office/drawing/2014/main" val="3816145484"/>
                  </a:ext>
                </a:extLst>
              </a:tr>
              <a:tr h="192161">
                <a:tc>
                  <a:txBody>
                    <a:bodyPr/>
                    <a:lstStyle/>
                    <a:p>
                      <a:pPr algn="l" fontAlgn="b"/>
                      <a:endParaRPr lang="en-US" sz="700" b="0" i="0" u="none" strike="noStrike" dirty="0">
                        <a:solidFill>
                          <a:srgbClr val="000000"/>
                        </a:solidFill>
                        <a:effectLst/>
                        <a:latin typeface="Sagona Book" panose="02020503050505020204" pitchFamily="18" charset="0"/>
                      </a:endParaRPr>
                    </a:p>
                  </a:txBody>
                  <a:tcPr marL="4913" marR="4913" marT="4913" marB="0" anchor="b"/>
                </a:tc>
                <a:tc>
                  <a:txBody>
                    <a:bodyPr/>
                    <a:lstStyle/>
                    <a:p>
                      <a:pPr algn="l" fontAlgn="b"/>
                      <a:r>
                        <a:rPr lang="en-US" sz="700" u="none" strike="noStrike" dirty="0">
                          <a:effectLst/>
                        </a:rPr>
                        <a:t>(Intercept)</a:t>
                      </a:r>
                      <a:endParaRPr lang="en-US" sz="700" b="0" i="0" u="none" strike="noStrike" dirty="0">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dirty="0">
                          <a:effectLst/>
                        </a:rPr>
                        <a:t>1695.7463</a:t>
                      </a:r>
                      <a:endParaRPr lang="en-US" sz="700" b="0" i="0" u="none" strike="noStrike" dirty="0">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dirty="0">
                          <a:effectLst/>
                        </a:rPr>
                        <a:t>620.07096</a:t>
                      </a:r>
                      <a:endParaRPr lang="en-US" sz="700" b="0" i="0" u="none" strike="noStrike" dirty="0">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dirty="0">
                          <a:effectLst/>
                        </a:rPr>
                        <a:t>2.7347616</a:t>
                      </a:r>
                      <a:endParaRPr lang="en-US" sz="700" b="0" i="0" u="none" strike="noStrike" dirty="0">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dirty="0">
                          <a:effectLst/>
                        </a:rPr>
                        <a:t>0.0088977</a:t>
                      </a:r>
                      <a:endParaRPr lang="en-US" sz="700" b="0" i="0" u="none" strike="noStrike" dirty="0">
                        <a:solidFill>
                          <a:srgbClr val="000000"/>
                        </a:solidFill>
                        <a:effectLst/>
                        <a:latin typeface="Sagona Book" panose="02020503050505020204" pitchFamily="18" charset="0"/>
                      </a:endParaRPr>
                    </a:p>
                  </a:txBody>
                  <a:tcPr marL="4913" marR="4913" marT="4913" marB="0" anchor="b"/>
                </a:tc>
                <a:tc>
                  <a:txBody>
                    <a:bodyPr/>
                    <a:lstStyle/>
                    <a:p>
                      <a:pPr algn="ctr" fontAlgn="b"/>
                      <a:r>
                        <a:rPr lang="en-US" sz="700" u="none" strike="noStrike" dirty="0">
                          <a:effectLst/>
                          <a:highlight>
                            <a:srgbClr val="FFFF00"/>
                          </a:highlight>
                        </a:rPr>
                        <a:t>**</a:t>
                      </a:r>
                      <a:endParaRPr lang="en-US" sz="700" b="0" i="0" u="none" strike="noStrike" dirty="0">
                        <a:solidFill>
                          <a:srgbClr val="000000"/>
                        </a:solidFill>
                        <a:effectLst/>
                        <a:highlight>
                          <a:srgbClr val="FFFF00"/>
                        </a:highlight>
                        <a:latin typeface="Sagona Book" panose="02020503050505020204" pitchFamily="18" charset="0"/>
                      </a:endParaRPr>
                    </a:p>
                  </a:txBody>
                  <a:tcPr marL="4913" marR="4913" marT="4913" marB="0" anchor="b"/>
                </a:tc>
                <a:extLst>
                  <a:ext uri="{0D108BD9-81ED-4DB2-BD59-A6C34878D82A}">
                    <a16:rowId xmlns:a16="http://schemas.microsoft.com/office/drawing/2014/main" val="1163753131"/>
                  </a:ext>
                </a:extLst>
              </a:tr>
              <a:tr h="192161">
                <a:tc>
                  <a:txBody>
                    <a:bodyPr/>
                    <a:lstStyle/>
                    <a:p>
                      <a:pPr algn="l" fontAlgn="b"/>
                      <a:r>
                        <a:rPr lang="en-US" sz="700" u="none" strike="noStrike">
                          <a:effectLst/>
                        </a:rPr>
                        <a:t>CompetitionSpending</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l" fontAlgn="b"/>
                      <a:r>
                        <a:rPr lang="en-US" sz="700" u="none" strike="noStrike">
                          <a:effectLst/>
                        </a:rPr>
                        <a:t>lag(total_competitive_media_spend, 4)</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-4.32E-07</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1.89E-07</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-2.2804216</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0.0273706</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ctr" fontAlgn="b"/>
                      <a:r>
                        <a:rPr lang="en-US" sz="700" u="none" strike="noStrike" dirty="0">
                          <a:effectLst/>
                          <a:highlight>
                            <a:srgbClr val="FFFF00"/>
                          </a:highlight>
                        </a:rPr>
                        <a:t>*</a:t>
                      </a:r>
                      <a:endParaRPr lang="en-US" sz="700" b="0" i="0" u="none" strike="noStrike" dirty="0">
                        <a:solidFill>
                          <a:srgbClr val="000000"/>
                        </a:solidFill>
                        <a:effectLst/>
                        <a:highlight>
                          <a:srgbClr val="FFFF00"/>
                        </a:highlight>
                        <a:latin typeface="Sagona Book" panose="02020503050505020204" pitchFamily="18" charset="0"/>
                      </a:endParaRPr>
                    </a:p>
                  </a:txBody>
                  <a:tcPr marL="4913" marR="4913" marT="4913" marB="0" anchor="b"/>
                </a:tc>
                <a:extLst>
                  <a:ext uri="{0D108BD9-81ED-4DB2-BD59-A6C34878D82A}">
                    <a16:rowId xmlns:a16="http://schemas.microsoft.com/office/drawing/2014/main" val="2965789190"/>
                  </a:ext>
                </a:extLst>
              </a:tr>
              <a:tr h="192161">
                <a:tc>
                  <a:txBody>
                    <a:bodyPr/>
                    <a:lstStyle/>
                    <a:p>
                      <a:pPr algn="l" fontAlgn="b"/>
                      <a:r>
                        <a:rPr lang="en-US" sz="700" u="none" strike="noStrike">
                          <a:effectLst/>
                        </a:rPr>
                        <a:t>Competition</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l" fontAlgn="b"/>
                      <a:r>
                        <a:rPr lang="en-US" sz="700" u="none" strike="noStrike">
                          <a:effectLst/>
                        </a:rPr>
                        <a:t>gfkCompConsider</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-1541.7144</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830.01734</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-1.8574485</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0.0697987</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ctr" fontAlgn="b"/>
                      <a:r>
                        <a:rPr lang="en-US" sz="700" u="none" strike="noStrike">
                          <a:effectLst/>
                        </a:rPr>
                        <a:t>.</a:t>
                      </a:r>
                      <a:endParaRPr lang="en-US" sz="700" b="0" i="0" u="none" strike="noStrike">
                        <a:solidFill>
                          <a:srgbClr val="000000"/>
                        </a:solidFill>
                        <a:effectLst/>
                        <a:latin typeface="Sagona Book" panose="02020503050505020204" pitchFamily="18" charset="0"/>
                      </a:endParaRPr>
                    </a:p>
                  </a:txBody>
                  <a:tcPr marL="4913" marR="4913" marT="4913" marB="0" anchor="b"/>
                </a:tc>
                <a:extLst>
                  <a:ext uri="{0D108BD9-81ED-4DB2-BD59-A6C34878D82A}">
                    <a16:rowId xmlns:a16="http://schemas.microsoft.com/office/drawing/2014/main" val="842037144"/>
                  </a:ext>
                </a:extLst>
              </a:tr>
              <a:tr h="192161">
                <a:tc>
                  <a:txBody>
                    <a:bodyPr/>
                    <a:lstStyle/>
                    <a:p>
                      <a:pPr algn="l" fontAlgn="b"/>
                      <a:r>
                        <a:rPr lang="en-US" sz="700" u="none" strike="noStrike">
                          <a:effectLst/>
                        </a:rPr>
                        <a:t>MediaActivity</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l" fontAlgn="b"/>
                      <a:r>
                        <a:rPr lang="en-US" sz="700" u="none" strike="noStrike">
                          <a:effectLst/>
                        </a:rPr>
                        <a:t>lag(DISPLAY_DIRECT_CLICKS, 3)</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-2.33E-05</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1.74E-05</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-1.3335225</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0.1890715</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ctr" fontAlgn="b"/>
                      <a:endParaRPr lang="en-US" sz="700" b="0" i="0" u="none" strike="noStrike">
                        <a:solidFill>
                          <a:srgbClr val="000000"/>
                        </a:solidFill>
                        <a:effectLst/>
                        <a:latin typeface="Sagona Book" panose="02020503050505020204" pitchFamily="18" charset="0"/>
                      </a:endParaRPr>
                    </a:p>
                  </a:txBody>
                  <a:tcPr marL="4913" marR="4913" marT="4913" marB="0" anchor="b"/>
                </a:tc>
                <a:extLst>
                  <a:ext uri="{0D108BD9-81ED-4DB2-BD59-A6C34878D82A}">
                    <a16:rowId xmlns:a16="http://schemas.microsoft.com/office/drawing/2014/main" val="2243952482"/>
                  </a:ext>
                </a:extLst>
              </a:tr>
              <a:tr h="192161">
                <a:tc>
                  <a:txBody>
                    <a:bodyPr/>
                    <a:lstStyle/>
                    <a:p>
                      <a:pPr algn="l" fontAlgn="b"/>
                      <a:r>
                        <a:rPr lang="en-US" sz="700" u="none" strike="noStrike">
                          <a:effectLst/>
                        </a:rPr>
                        <a:t>MediaActivity</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l" fontAlgn="b"/>
                      <a:r>
                        <a:rPr lang="en-US" sz="700" u="none" strike="noStrike">
                          <a:effectLst/>
                        </a:rPr>
                        <a:t>lag(DISPLAY_HALO_CLICKS, 3)</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-1.86E-06</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1.26E-05</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-0.1473263</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0.8835326</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ctr" fontAlgn="b"/>
                      <a:endParaRPr lang="en-US" sz="700" b="0" i="0" u="none" strike="noStrike">
                        <a:solidFill>
                          <a:srgbClr val="000000"/>
                        </a:solidFill>
                        <a:effectLst/>
                        <a:latin typeface="Sagona Book" panose="02020503050505020204" pitchFamily="18" charset="0"/>
                      </a:endParaRPr>
                    </a:p>
                  </a:txBody>
                  <a:tcPr marL="4913" marR="4913" marT="4913" marB="0" anchor="b"/>
                </a:tc>
                <a:extLst>
                  <a:ext uri="{0D108BD9-81ED-4DB2-BD59-A6C34878D82A}">
                    <a16:rowId xmlns:a16="http://schemas.microsoft.com/office/drawing/2014/main" val="2583279654"/>
                  </a:ext>
                </a:extLst>
              </a:tr>
              <a:tr h="192161">
                <a:tc>
                  <a:txBody>
                    <a:bodyPr/>
                    <a:lstStyle/>
                    <a:p>
                      <a:pPr algn="l" fontAlgn="b"/>
                      <a:r>
                        <a:rPr lang="en-US" sz="700" u="none" strike="noStrike">
                          <a:effectLst/>
                        </a:rPr>
                        <a:t>MediaActivity</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l" fontAlgn="b"/>
                      <a:r>
                        <a:rPr lang="en-US" sz="700" u="none" strike="noStrike">
                          <a:effectLst/>
                        </a:rPr>
                        <a:t>lag(SEARCH_DIRECT_CLICKS, 3)</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6.24E-05</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0.0001638</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0.3807247</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0.705199</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ctr" fontAlgn="b"/>
                      <a:endParaRPr lang="en-US" sz="700" b="0" i="0" u="none" strike="noStrike">
                        <a:solidFill>
                          <a:srgbClr val="000000"/>
                        </a:solidFill>
                        <a:effectLst/>
                        <a:latin typeface="Sagona Book" panose="02020503050505020204" pitchFamily="18" charset="0"/>
                      </a:endParaRPr>
                    </a:p>
                  </a:txBody>
                  <a:tcPr marL="4913" marR="4913" marT="4913" marB="0" anchor="b"/>
                </a:tc>
                <a:extLst>
                  <a:ext uri="{0D108BD9-81ED-4DB2-BD59-A6C34878D82A}">
                    <a16:rowId xmlns:a16="http://schemas.microsoft.com/office/drawing/2014/main" val="950304397"/>
                  </a:ext>
                </a:extLst>
              </a:tr>
              <a:tr h="192161">
                <a:tc>
                  <a:txBody>
                    <a:bodyPr/>
                    <a:lstStyle/>
                    <a:p>
                      <a:pPr algn="l" fontAlgn="b"/>
                      <a:r>
                        <a:rPr lang="en-US" sz="700" u="none" strike="noStrike">
                          <a:effectLst/>
                        </a:rPr>
                        <a:t>MediaActivity</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l" fontAlgn="b"/>
                      <a:r>
                        <a:rPr lang="en-US" sz="700" u="none" strike="noStrike">
                          <a:effectLst/>
                        </a:rPr>
                        <a:t>lag(SEARCH_HALO_CLICKS, 3)</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0.0001457</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4.95E-05</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2.945822</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0.0050853</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ctr" fontAlgn="b"/>
                      <a:r>
                        <a:rPr lang="en-US" sz="700" u="none" strike="noStrike" dirty="0">
                          <a:effectLst/>
                          <a:highlight>
                            <a:srgbClr val="FFFF00"/>
                          </a:highlight>
                        </a:rPr>
                        <a:t>**</a:t>
                      </a:r>
                      <a:endParaRPr lang="en-US" sz="700" b="0" i="0" u="none" strike="noStrike" dirty="0">
                        <a:solidFill>
                          <a:srgbClr val="000000"/>
                        </a:solidFill>
                        <a:effectLst/>
                        <a:highlight>
                          <a:srgbClr val="FFFF00"/>
                        </a:highlight>
                        <a:latin typeface="Sagona Book" panose="02020503050505020204" pitchFamily="18" charset="0"/>
                      </a:endParaRPr>
                    </a:p>
                  </a:txBody>
                  <a:tcPr marL="4913" marR="4913" marT="4913" marB="0" anchor="b"/>
                </a:tc>
                <a:extLst>
                  <a:ext uri="{0D108BD9-81ED-4DB2-BD59-A6C34878D82A}">
                    <a16:rowId xmlns:a16="http://schemas.microsoft.com/office/drawing/2014/main" val="4230493538"/>
                  </a:ext>
                </a:extLst>
              </a:tr>
              <a:tr h="192161">
                <a:tc>
                  <a:txBody>
                    <a:bodyPr/>
                    <a:lstStyle/>
                    <a:p>
                      <a:pPr algn="l" fontAlgn="b"/>
                      <a:r>
                        <a:rPr lang="en-US" sz="700" u="none" strike="noStrike">
                          <a:effectLst/>
                        </a:rPr>
                        <a:t>MediaActivity</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l" fontAlgn="b"/>
                      <a:r>
                        <a:rPr lang="en-US" sz="700" u="none" strike="noStrike">
                          <a:effectLst/>
                        </a:rPr>
                        <a:t>lag(SOCIAL_DIRECT_CLICKS, 3)</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0.0001414</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5.69E-05</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2.4859546</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0.0167006</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ctr" fontAlgn="b"/>
                      <a:r>
                        <a:rPr lang="en-US" sz="700" u="none" strike="noStrike" dirty="0">
                          <a:effectLst/>
                          <a:highlight>
                            <a:srgbClr val="FFFF00"/>
                          </a:highlight>
                        </a:rPr>
                        <a:t>*</a:t>
                      </a:r>
                      <a:endParaRPr lang="en-US" sz="700" b="0" i="0" u="none" strike="noStrike" dirty="0">
                        <a:solidFill>
                          <a:srgbClr val="000000"/>
                        </a:solidFill>
                        <a:effectLst/>
                        <a:highlight>
                          <a:srgbClr val="FFFF00"/>
                        </a:highlight>
                        <a:latin typeface="Sagona Book" panose="02020503050505020204" pitchFamily="18" charset="0"/>
                      </a:endParaRPr>
                    </a:p>
                  </a:txBody>
                  <a:tcPr marL="4913" marR="4913" marT="4913" marB="0" anchor="b"/>
                </a:tc>
                <a:extLst>
                  <a:ext uri="{0D108BD9-81ED-4DB2-BD59-A6C34878D82A}">
                    <a16:rowId xmlns:a16="http://schemas.microsoft.com/office/drawing/2014/main" val="286997381"/>
                  </a:ext>
                </a:extLst>
              </a:tr>
              <a:tr h="192161">
                <a:tc>
                  <a:txBody>
                    <a:bodyPr/>
                    <a:lstStyle/>
                    <a:p>
                      <a:pPr algn="l" fontAlgn="b"/>
                      <a:r>
                        <a:rPr lang="en-US" sz="700" u="none" strike="noStrike">
                          <a:effectLst/>
                        </a:rPr>
                        <a:t>MediaActivity</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l" fontAlgn="b"/>
                      <a:r>
                        <a:rPr lang="en-US" sz="700" u="none" strike="noStrike">
                          <a:effectLst/>
                        </a:rPr>
                        <a:t>lag(SOCIAL_HALO_CLICKS, 3)</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-2.42E-05</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2.55E-05</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-0.9482289</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0.3480776</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ctr" fontAlgn="b"/>
                      <a:endParaRPr lang="en-US" sz="700" b="0" i="0" u="none" strike="noStrike">
                        <a:solidFill>
                          <a:srgbClr val="000000"/>
                        </a:solidFill>
                        <a:effectLst/>
                        <a:latin typeface="Sagona Book" panose="02020503050505020204" pitchFamily="18" charset="0"/>
                      </a:endParaRPr>
                    </a:p>
                  </a:txBody>
                  <a:tcPr marL="4913" marR="4913" marT="4913" marB="0" anchor="b"/>
                </a:tc>
                <a:extLst>
                  <a:ext uri="{0D108BD9-81ED-4DB2-BD59-A6C34878D82A}">
                    <a16:rowId xmlns:a16="http://schemas.microsoft.com/office/drawing/2014/main" val="4024118352"/>
                  </a:ext>
                </a:extLst>
              </a:tr>
              <a:tr h="192161">
                <a:tc>
                  <a:txBody>
                    <a:bodyPr/>
                    <a:lstStyle/>
                    <a:p>
                      <a:pPr algn="l" fontAlgn="b"/>
                      <a:r>
                        <a:rPr lang="en-US" sz="700" u="none" strike="noStrike">
                          <a:effectLst/>
                        </a:rPr>
                        <a:t>MediaActivity</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l" fontAlgn="b"/>
                      <a:r>
                        <a:rPr lang="en-US" sz="700" u="none" strike="noStrike">
                          <a:effectLst/>
                        </a:rPr>
                        <a:t>lag(TV_DIRECT_IMPRESSIONS, 9)</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3.88E-07</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3.52E-07</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1.1025666</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0.2760773</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ctr" fontAlgn="b"/>
                      <a:endParaRPr lang="en-US" sz="700" b="0" i="0" u="none" strike="noStrike">
                        <a:solidFill>
                          <a:srgbClr val="000000"/>
                        </a:solidFill>
                        <a:effectLst/>
                        <a:latin typeface="Sagona Book" panose="02020503050505020204" pitchFamily="18" charset="0"/>
                      </a:endParaRPr>
                    </a:p>
                  </a:txBody>
                  <a:tcPr marL="4913" marR="4913" marT="4913" marB="0" anchor="b"/>
                </a:tc>
                <a:extLst>
                  <a:ext uri="{0D108BD9-81ED-4DB2-BD59-A6C34878D82A}">
                    <a16:rowId xmlns:a16="http://schemas.microsoft.com/office/drawing/2014/main" val="3241742536"/>
                  </a:ext>
                </a:extLst>
              </a:tr>
              <a:tr h="192161">
                <a:tc>
                  <a:txBody>
                    <a:bodyPr/>
                    <a:lstStyle/>
                    <a:p>
                      <a:pPr algn="l" fontAlgn="b"/>
                      <a:r>
                        <a:rPr lang="en-US" sz="700" u="none" strike="noStrike">
                          <a:effectLst/>
                        </a:rPr>
                        <a:t>MediaActivity</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l" fontAlgn="b"/>
                      <a:r>
                        <a:rPr lang="en-US" sz="700" u="none" strike="noStrike">
                          <a:effectLst/>
                        </a:rPr>
                        <a:t>lag(TV_HALO_IMPRESSIONS, 9)</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-1.28E-07</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2.29E-07</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-0.5611266</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0.577495</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ctr" fontAlgn="b"/>
                      <a:endParaRPr lang="en-US" sz="700" b="0" i="0" u="none" strike="noStrike">
                        <a:solidFill>
                          <a:srgbClr val="000000"/>
                        </a:solidFill>
                        <a:effectLst/>
                        <a:latin typeface="Sagona Book" panose="02020503050505020204" pitchFamily="18" charset="0"/>
                      </a:endParaRPr>
                    </a:p>
                  </a:txBody>
                  <a:tcPr marL="4913" marR="4913" marT="4913" marB="0" anchor="b"/>
                </a:tc>
                <a:extLst>
                  <a:ext uri="{0D108BD9-81ED-4DB2-BD59-A6C34878D82A}">
                    <a16:rowId xmlns:a16="http://schemas.microsoft.com/office/drawing/2014/main" val="159404612"/>
                  </a:ext>
                </a:extLst>
              </a:tr>
              <a:tr h="192161">
                <a:tc>
                  <a:txBody>
                    <a:bodyPr/>
                    <a:lstStyle/>
                    <a:p>
                      <a:pPr algn="l" fontAlgn="b"/>
                      <a:r>
                        <a:rPr lang="en-US" sz="700" u="none" strike="noStrike">
                          <a:effectLst/>
                        </a:rPr>
                        <a:t>Seasonality</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l" fontAlgn="b"/>
                      <a:r>
                        <a:rPr lang="en-US" sz="700" u="none" strike="noStrike">
                          <a:effectLst/>
                        </a:rPr>
                        <a:t>Holiday</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-2.8284718</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1.0727324</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-2.6366983</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0.0114495</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ctr" fontAlgn="b"/>
                      <a:r>
                        <a:rPr lang="en-US" sz="700" u="none" strike="noStrike" dirty="0">
                          <a:effectLst/>
                          <a:highlight>
                            <a:srgbClr val="FFFF00"/>
                          </a:highlight>
                        </a:rPr>
                        <a:t>*</a:t>
                      </a:r>
                      <a:endParaRPr lang="en-US" sz="700" b="0" i="0" u="none" strike="noStrike" dirty="0">
                        <a:solidFill>
                          <a:srgbClr val="000000"/>
                        </a:solidFill>
                        <a:effectLst/>
                        <a:highlight>
                          <a:srgbClr val="FFFF00"/>
                        </a:highlight>
                        <a:latin typeface="Sagona Book" panose="02020503050505020204" pitchFamily="18" charset="0"/>
                      </a:endParaRPr>
                    </a:p>
                  </a:txBody>
                  <a:tcPr marL="4913" marR="4913" marT="4913" marB="0" anchor="b"/>
                </a:tc>
                <a:extLst>
                  <a:ext uri="{0D108BD9-81ED-4DB2-BD59-A6C34878D82A}">
                    <a16:rowId xmlns:a16="http://schemas.microsoft.com/office/drawing/2014/main" val="2027572902"/>
                  </a:ext>
                </a:extLst>
              </a:tr>
              <a:tr h="192161">
                <a:tc>
                  <a:txBody>
                    <a:bodyPr/>
                    <a:lstStyle/>
                    <a:p>
                      <a:pPr algn="l" fontAlgn="b"/>
                      <a:r>
                        <a:rPr lang="en-US" sz="700" u="none" strike="noStrike">
                          <a:effectLst/>
                        </a:rPr>
                        <a:t>Seasonality</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l" fontAlgn="b"/>
                      <a:r>
                        <a:rPr lang="en-US" sz="700" u="none" strike="noStrike">
                          <a:effectLst/>
                        </a:rPr>
                        <a:t>BeforeHoliday</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0.2817592</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1.2288442</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0.229288</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0.819684</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ctr" fontAlgn="b"/>
                      <a:endParaRPr lang="en-US" sz="700" b="0" i="0" u="none" strike="noStrike">
                        <a:solidFill>
                          <a:srgbClr val="000000"/>
                        </a:solidFill>
                        <a:effectLst/>
                        <a:latin typeface="Sagona Book" panose="02020503050505020204" pitchFamily="18" charset="0"/>
                      </a:endParaRPr>
                    </a:p>
                  </a:txBody>
                  <a:tcPr marL="4913" marR="4913" marT="4913" marB="0" anchor="b"/>
                </a:tc>
                <a:extLst>
                  <a:ext uri="{0D108BD9-81ED-4DB2-BD59-A6C34878D82A}">
                    <a16:rowId xmlns:a16="http://schemas.microsoft.com/office/drawing/2014/main" val="654098337"/>
                  </a:ext>
                </a:extLst>
              </a:tr>
              <a:tr h="192161">
                <a:tc>
                  <a:txBody>
                    <a:bodyPr/>
                    <a:lstStyle/>
                    <a:p>
                      <a:pPr algn="l" fontAlgn="b"/>
                      <a:r>
                        <a:rPr lang="en-US" sz="700" u="none" strike="noStrike">
                          <a:effectLst/>
                        </a:rPr>
                        <a:t>Seasonality</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l" fontAlgn="b"/>
                      <a:r>
                        <a:rPr lang="en-US" sz="700" u="none" strike="noStrike">
                          <a:effectLst/>
                        </a:rPr>
                        <a:t>AfterHoliday</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0.4342448</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1.2822196</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0.3386665</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0.7364362</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ctr" fontAlgn="b"/>
                      <a:endParaRPr lang="en-US" sz="700" b="0" i="0" u="none" strike="noStrike">
                        <a:solidFill>
                          <a:srgbClr val="000000"/>
                        </a:solidFill>
                        <a:effectLst/>
                        <a:latin typeface="Sagona Book" panose="02020503050505020204" pitchFamily="18" charset="0"/>
                      </a:endParaRPr>
                    </a:p>
                  </a:txBody>
                  <a:tcPr marL="4913" marR="4913" marT="4913" marB="0" anchor="b"/>
                </a:tc>
                <a:extLst>
                  <a:ext uri="{0D108BD9-81ED-4DB2-BD59-A6C34878D82A}">
                    <a16:rowId xmlns:a16="http://schemas.microsoft.com/office/drawing/2014/main" val="2448291802"/>
                  </a:ext>
                </a:extLst>
              </a:tr>
              <a:tr h="192161">
                <a:tc>
                  <a:txBody>
                    <a:bodyPr/>
                    <a:lstStyle/>
                    <a:p>
                      <a:pPr algn="l" fontAlgn="b"/>
                      <a:r>
                        <a:rPr lang="en-US" sz="700" u="none" strike="noStrike">
                          <a:effectLst/>
                        </a:rPr>
                        <a:t>Seasonality</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l" fontAlgn="b"/>
                      <a:r>
                        <a:rPr lang="en-US" sz="700" u="none" strike="noStrike" dirty="0" err="1">
                          <a:effectLst/>
                        </a:rPr>
                        <a:t>SaleEvents</a:t>
                      </a:r>
                      <a:endParaRPr lang="en-US" sz="700" b="0" i="0" u="none" strike="noStrike" dirty="0">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-0.0491289</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0.9253357</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-0.0530931</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0.9578927</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ctr" fontAlgn="b"/>
                      <a:endParaRPr lang="en-US" sz="700" b="0" i="0" u="none" strike="noStrike" dirty="0">
                        <a:solidFill>
                          <a:srgbClr val="000000"/>
                        </a:solidFill>
                        <a:effectLst/>
                        <a:latin typeface="Sagona Book" panose="02020503050505020204" pitchFamily="18" charset="0"/>
                      </a:endParaRPr>
                    </a:p>
                  </a:txBody>
                  <a:tcPr marL="4913" marR="4913" marT="4913" marB="0" anchor="b"/>
                </a:tc>
                <a:extLst>
                  <a:ext uri="{0D108BD9-81ED-4DB2-BD59-A6C34878D82A}">
                    <a16:rowId xmlns:a16="http://schemas.microsoft.com/office/drawing/2014/main" val="4130445933"/>
                  </a:ext>
                </a:extLst>
              </a:tr>
            </a:tbl>
          </a:graphicData>
        </a:graphic>
      </p:graphicFrame>
      <p:grpSp>
        <p:nvGrpSpPr>
          <p:cNvPr id="9" name="Group 8">
            <a:extLst>
              <a:ext uri="{FF2B5EF4-FFF2-40B4-BE49-F238E27FC236}">
                <a16:creationId xmlns:a16="http://schemas.microsoft.com/office/drawing/2014/main" id="{BA3D1DC0-9BC2-498A-AD79-8AF0F9655DDD}"/>
              </a:ext>
            </a:extLst>
          </p:cNvPr>
          <p:cNvGrpSpPr/>
          <p:nvPr/>
        </p:nvGrpSpPr>
        <p:grpSpPr>
          <a:xfrm>
            <a:off x="1281892" y="2355614"/>
            <a:ext cx="4140621" cy="3707525"/>
            <a:chOff x="4213839" y="1786602"/>
            <a:chExt cx="4949706" cy="4431983"/>
          </a:xfrm>
        </p:grpSpPr>
        <p:sp>
          <p:nvSpPr>
            <p:cNvPr id="10" name="Rectangle 9">
              <a:extLst>
                <a:ext uri="{FF2B5EF4-FFF2-40B4-BE49-F238E27FC236}">
                  <a16:creationId xmlns:a16="http://schemas.microsoft.com/office/drawing/2014/main" id="{204EFAEC-FC9F-4AE2-9895-148C65A4F2E2}"/>
                </a:ext>
              </a:extLst>
            </p:cNvPr>
            <p:cNvSpPr/>
            <p:nvPr/>
          </p:nvSpPr>
          <p:spPr>
            <a:xfrm>
              <a:off x="6759286" y="4060132"/>
              <a:ext cx="2387540" cy="2137524"/>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A6DC3D0-23DA-45EA-BDCB-55D15A605092}"/>
                </a:ext>
              </a:extLst>
            </p:cNvPr>
            <p:cNvSpPr/>
            <p:nvPr/>
          </p:nvSpPr>
          <p:spPr>
            <a:xfrm>
              <a:off x="6776005" y="1786603"/>
              <a:ext cx="2387540" cy="2137524"/>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F672573-2A65-4A73-A35C-E3667371EEA8}"/>
                </a:ext>
              </a:extLst>
            </p:cNvPr>
            <p:cNvSpPr/>
            <p:nvPr/>
          </p:nvSpPr>
          <p:spPr>
            <a:xfrm>
              <a:off x="4241141" y="4060132"/>
              <a:ext cx="2387539" cy="2137518"/>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3F641C9-14E5-485C-9C34-FAFEE2BF460F}"/>
                </a:ext>
              </a:extLst>
            </p:cNvPr>
            <p:cNvSpPr/>
            <p:nvPr/>
          </p:nvSpPr>
          <p:spPr>
            <a:xfrm>
              <a:off x="4241141" y="1786603"/>
              <a:ext cx="2387540" cy="2137524"/>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B1A5662-58A9-434C-989F-D14CC6B62257}"/>
                </a:ext>
              </a:extLst>
            </p:cNvPr>
            <p:cNvSpPr txBox="1"/>
            <p:nvPr/>
          </p:nvSpPr>
          <p:spPr>
            <a:xfrm>
              <a:off x="4230558" y="3056042"/>
              <a:ext cx="2443703" cy="553998"/>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u="none" strike="noStrike" kern="1200" cap="none" spc="0" normalizeH="0" baseline="0" noProof="0" dirty="0">
                  <a:ln>
                    <a:noFill/>
                  </a:ln>
                  <a:solidFill>
                    <a:prstClr val="black"/>
                  </a:solidFill>
                  <a:effectLst/>
                  <a:uLnTx/>
                  <a:uFillTx/>
                </a:rPr>
                <a:t>Media Activity </a:t>
              </a:r>
              <a:r>
                <a:rPr kumimoji="0" lang="en-US" sz="1200" u="none" strike="noStrike" kern="1200" cap="none" spc="0" normalizeH="0" baseline="0" noProof="0" dirty="0">
                  <a:ln>
                    <a:noFill/>
                  </a:ln>
                  <a:solidFill>
                    <a:prstClr val="black"/>
                  </a:solidFill>
                  <a:effectLst/>
                  <a:uLnTx/>
                  <a:uFillTx/>
                </a:rPr>
                <a:t>(Display, Search, Social, TV)</a:t>
              </a:r>
              <a:endParaRPr kumimoji="0" lang="en-US" u="none" strike="noStrike" kern="1200" cap="none" spc="0" normalizeH="0" baseline="0" noProof="0" dirty="0">
                <a:ln>
                  <a:noFill/>
                </a:ln>
                <a:solidFill>
                  <a:prstClr val="black"/>
                </a:solidFill>
                <a:effectLst/>
                <a:uLnTx/>
                <a:uFillTx/>
              </a:endParaRPr>
            </a:p>
          </p:txBody>
        </p:sp>
        <p:cxnSp>
          <p:nvCxnSpPr>
            <p:cNvPr id="15" name="Straight Connector 14">
              <a:extLst>
                <a:ext uri="{FF2B5EF4-FFF2-40B4-BE49-F238E27FC236}">
                  <a16:creationId xmlns:a16="http://schemas.microsoft.com/office/drawing/2014/main" id="{0BBC4B41-6683-49EB-AD23-740183C6E22C}"/>
                </a:ext>
              </a:extLst>
            </p:cNvPr>
            <p:cNvCxnSpPr>
              <a:cxnSpLocks/>
            </p:cNvCxnSpPr>
            <p:nvPr/>
          </p:nvCxnSpPr>
          <p:spPr>
            <a:xfrm>
              <a:off x="4230558" y="3998374"/>
              <a:ext cx="4916268"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AFFC1FA-27EF-410F-BA58-1B0486723302}"/>
                </a:ext>
              </a:extLst>
            </p:cNvPr>
            <p:cNvCxnSpPr>
              <a:cxnSpLocks/>
            </p:cNvCxnSpPr>
            <p:nvPr/>
          </p:nvCxnSpPr>
          <p:spPr>
            <a:xfrm>
              <a:off x="6688873" y="1786602"/>
              <a:ext cx="0" cy="443198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F90BD8C-51C0-488F-BCD6-BF62B9A3894F}"/>
                </a:ext>
              </a:extLst>
            </p:cNvPr>
            <p:cNvSpPr txBox="1"/>
            <p:nvPr/>
          </p:nvSpPr>
          <p:spPr>
            <a:xfrm>
              <a:off x="6681316" y="3056042"/>
              <a:ext cx="2482229" cy="738664"/>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u="none" strike="noStrike" kern="1200" cap="none" spc="0" normalizeH="0" baseline="0" noProof="0" dirty="0">
                  <a:ln>
                    <a:noFill/>
                  </a:ln>
                  <a:solidFill>
                    <a:prstClr val="black"/>
                  </a:solidFill>
                  <a:effectLst/>
                  <a:uLnTx/>
                  <a:uFillTx/>
                </a:rPr>
                <a:t>Brand Metrics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prstClr val="black"/>
                  </a:solidFill>
                  <a:effectLst/>
                  <a:uLnTx/>
                  <a:uFillTx/>
                </a:rPr>
                <a:t>(competitor’s purchase consideration)</a:t>
              </a:r>
              <a:endParaRPr kumimoji="0" lang="en-US" sz="1200" b="1" u="none" strike="noStrike" kern="1200" cap="none" spc="0" normalizeH="0" baseline="0" noProof="0" dirty="0">
                <a:ln>
                  <a:noFill/>
                </a:ln>
                <a:solidFill>
                  <a:prstClr val="black"/>
                </a:solidFill>
                <a:effectLst/>
                <a:uLnTx/>
                <a:uFillTx/>
              </a:endParaRPr>
            </a:p>
          </p:txBody>
        </p:sp>
        <p:sp>
          <p:nvSpPr>
            <p:cNvPr id="18" name="TextBox 17">
              <a:extLst>
                <a:ext uri="{FF2B5EF4-FFF2-40B4-BE49-F238E27FC236}">
                  <a16:creationId xmlns:a16="http://schemas.microsoft.com/office/drawing/2014/main" id="{69AE3C6F-632B-41D4-9062-B9EE197554DA}"/>
                </a:ext>
              </a:extLst>
            </p:cNvPr>
            <p:cNvSpPr txBox="1"/>
            <p:nvPr/>
          </p:nvSpPr>
          <p:spPr>
            <a:xfrm>
              <a:off x="4213839" y="5478169"/>
              <a:ext cx="2443703" cy="369331"/>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u="none" strike="noStrike" kern="1200" cap="none" spc="0" normalizeH="0" baseline="0" noProof="0" dirty="0">
                  <a:ln>
                    <a:noFill/>
                  </a:ln>
                  <a:solidFill>
                    <a:prstClr val="black"/>
                  </a:solidFill>
                  <a:effectLst/>
                  <a:uLnTx/>
                  <a:uFillTx/>
                </a:rPr>
                <a:t>Seasonality</a:t>
              </a:r>
            </a:p>
          </p:txBody>
        </p:sp>
        <p:sp>
          <p:nvSpPr>
            <p:cNvPr id="19" name="TextBox 18">
              <a:extLst>
                <a:ext uri="{FF2B5EF4-FFF2-40B4-BE49-F238E27FC236}">
                  <a16:creationId xmlns:a16="http://schemas.microsoft.com/office/drawing/2014/main" id="{60B2A492-05A8-4F17-BE56-F2FB06DE0FFA}"/>
                </a:ext>
              </a:extLst>
            </p:cNvPr>
            <p:cNvSpPr txBox="1"/>
            <p:nvPr/>
          </p:nvSpPr>
          <p:spPr>
            <a:xfrm>
              <a:off x="6664597" y="5478169"/>
              <a:ext cx="2482229" cy="646331"/>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u="none" strike="noStrike" kern="1200" cap="none" spc="0" normalizeH="0" baseline="0" noProof="0" dirty="0">
                  <a:ln>
                    <a:noFill/>
                  </a:ln>
                  <a:solidFill>
                    <a:prstClr val="black"/>
                  </a:solidFill>
                  <a:effectLst/>
                  <a:uLnTx/>
                  <a:uFillTx/>
                </a:rPr>
                <a:t>Competitor Media Spend</a:t>
              </a:r>
            </a:p>
          </p:txBody>
        </p:sp>
        <p:pic>
          <p:nvPicPr>
            <p:cNvPr id="20" name="Picture 2" descr="Social media activity Icon - Download in Line Style">
              <a:extLst>
                <a:ext uri="{FF2B5EF4-FFF2-40B4-BE49-F238E27FC236}">
                  <a16:creationId xmlns:a16="http://schemas.microsoft.com/office/drawing/2014/main" id="{0E54E096-AC6B-44D2-A0E4-97428C4D05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5369" y="1865090"/>
              <a:ext cx="1248693" cy="124869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What are Brand Metrics (beta), and how do I use them? | Amazon Ads">
              <a:extLst>
                <a:ext uri="{FF2B5EF4-FFF2-40B4-BE49-F238E27FC236}">
                  <a16:creationId xmlns:a16="http://schemas.microsoft.com/office/drawing/2014/main" id="{84853811-CA10-43C8-BF0C-C22FD52750FA}"/>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235515" y="1880687"/>
              <a:ext cx="1348645" cy="134864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Seasonality Icon - Download Seasonality Icon 1470672 | Noun Project">
              <a:extLst>
                <a:ext uri="{FF2B5EF4-FFF2-40B4-BE49-F238E27FC236}">
                  <a16:creationId xmlns:a16="http://schemas.microsoft.com/office/drawing/2014/main" id="{5DB4B31A-5358-4AB0-9FC0-CF30610F04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56108" y="4072622"/>
              <a:ext cx="1557601" cy="155760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8" descr="Spending Icon - Download in Glyph Style">
              <a:extLst>
                <a:ext uri="{FF2B5EF4-FFF2-40B4-BE49-F238E27FC236}">
                  <a16:creationId xmlns:a16="http://schemas.microsoft.com/office/drawing/2014/main" id="{7B856822-8E0B-413D-A515-C84D2C3697C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34656" y="4183040"/>
              <a:ext cx="1262934" cy="1262934"/>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2" name="Table 1">
            <a:extLst>
              <a:ext uri="{FF2B5EF4-FFF2-40B4-BE49-F238E27FC236}">
                <a16:creationId xmlns:a16="http://schemas.microsoft.com/office/drawing/2014/main" id="{3DD00709-E5BC-4F55-8201-FB7CCA473B5A}"/>
              </a:ext>
            </a:extLst>
          </p:cNvPr>
          <p:cNvGraphicFramePr>
            <a:graphicFrameLocks noGrp="1"/>
          </p:cNvGraphicFramePr>
          <p:nvPr>
            <p:extLst>
              <p:ext uri="{D42A27DB-BD31-4B8C-83A1-F6EECF244321}">
                <p14:modId xmlns:p14="http://schemas.microsoft.com/office/powerpoint/2010/main" val="3684083983"/>
              </p:ext>
            </p:extLst>
          </p:nvPr>
        </p:nvGraphicFramePr>
        <p:xfrm>
          <a:off x="12619360" y="3323336"/>
          <a:ext cx="5436814" cy="3074220"/>
        </p:xfrm>
        <a:graphic>
          <a:graphicData uri="http://schemas.openxmlformats.org/drawingml/2006/table">
            <a:tbl>
              <a:tblPr>
                <a:tableStyleId>{5C22544A-7EE6-4342-B048-85BDC9FD1C3A}</a:tableStyleId>
              </a:tblPr>
              <a:tblGrid>
                <a:gridCol w="1110110">
                  <a:extLst>
                    <a:ext uri="{9D8B030D-6E8A-4147-A177-3AD203B41FA5}">
                      <a16:colId xmlns:a16="http://schemas.microsoft.com/office/drawing/2014/main" val="3033993461"/>
                    </a:ext>
                  </a:extLst>
                </a:gridCol>
                <a:gridCol w="1772892">
                  <a:extLst>
                    <a:ext uri="{9D8B030D-6E8A-4147-A177-3AD203B41FA5}">
                      <a16:colId xmlns:a16="http://schemas.microsoft.com/office/drawing/2014/main" val="776046876"/>
                    </a:ext>
                  </a:extLst>
                </a:gridCol>
                <a:gridCol w="421941">
                  <a:extLst>
                    <a:ext uri="{9D8B030D-6E8A-4147-A177-3AD203B41FA5}">
                      <a16:colId xmlns:a16="http://schemas.microsoft.com/office/drawing/2014/main" val="556389426"/>
                    </a:ext>
                  </a:extLst>
                </a:gridCol>
                <a:gridCol w="582261">
                  <a:extLst>
                    <a:ext uri="{9D8B030D-6E8A-4147-A177-3AD203B41FA5}">
                      <a16:colId xmlns:a16="http://schemas.microsoft.com/office/drawing/2014/main" val="2418739277"/>
                    </a:ext>
                  </a:extLst>
                </a:gridCol>
                <a:gridCol w="615064">
                  <a:extLst>
                    <a:ext uri="{9D8B030D-6E8A-4147-A177-3AD203B41FA5}">
                      <a16:colId xmlns:a16="http://schemas.microsoft.com/office/drawing/2014/main" val="1468697128"/>
                    </a:ext>
                  </a:extLst>
                </a:gridCol>
                <a:gridCol w="582261">
                  <a:extLst>
                    <a:ext uri="{9D8B030D-6E8A-4147-A177-3AD203B41FA5}">
                      <a16:colId xmlns:a16="http://schemas.microsoft.com/office/drawing/2014/main" val="152303550"/>
                    </a:ext>
                  </a:extLst>
                </a:gridCol>
                <a:gridCol w="352285">
                  <a:extLst>
                    <a:ext uri="{9D8B030D-6E8A-4147-A177-3AD203B41FA5}">
                      <a16:colId xmlns:a16="http://schemas.microsoft.com/office/drawing/2014/main" val="1625014199"/>
                    </a:ext>
                  </a:extLst>
                </a:gridCol>
              </a:tblGrid>
              <a:tr h="220289">
                <a:tc>
                  <a:txBody>
                    <a:bodyPr/>
                    <a:lstStyle/>
                    <a:p>
                      <a:pPr algn="l" fontAlgn="b"/>
                      <a:r>
                        <a:rPr lang="en-US" sz="700" u="none" strike="noStrike" dirty="0">
                          <a:effectLst/>
                        </a:rPr>
                        <a:t>Seasonality</a:t>
                      </a:r>
                      <a:endParaRPr lang="en-US" sz="700" b="0" i="0" u="none" strike="noStrike" dirty="0">
                        <a:solidFill>
                          <a:srgbClr val="000000"/>
                        </a:solidFill>
                        <a:effectLst/>
                        <a:latin typeface="Sagona Book" panose="02020503050505020204" pitchFamily="18" charset="0"/>
                      </a:endParaRPr>
                    </a:p>
                  </a:txBody>
                  <a:tcPr marL="4913" marR="4913" marT="4913" marB="0" anchor="b"/>
                </a:tc>
                <a:tc>
                  <a:txBody>
                    <a:bodyPr/>
                    <a:lstStyle/>
                    <a:p>
                      <a:pPr algn="l" fontAlgn="b"/>
                      <a:r>
                        <a:rPr lang="en-US" sz="700" u="none" strike="noStrike">
                          <a:effectLst/>
                        </a:rPr>
                        <a:t>season2</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-147.52441</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84.0058</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-1.7561218</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0.0858719</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ctr" fontAlgn="b"/>
                      <a:r>
                        <a:rPr lang="en-US" sz="700" u="none" strike="noStrike">
                          <a:effectLst/>
                        </a:rPr>
                        <a:t>.</a:t>
                      </a:r>
                      <a:endParaRPr lang="en-US" sz="700" b="0" i="0" u="none" strike="noStrike">
                        <a:solidFill>
                          <a:srgbClr val="000000"/>
                        </a:solidFill>
                        <a:effectLst/>
                        <a:latin typeface="Sagona Book" panose="02020503050505020204" pitchFamily="18" charset="0"/>
                      </a:endParaRPr>
                    </a:p>
                  </a:txBody>
                  <a:tcPr marL="4913" marR="4913" marT="4913" marB="0" anchor="b"/>
                </a:tc>
                <a:extLst>
                  <a:ext uri="{0D108BD9-81ED-4DB2-BD59-A6C34878D82A}">
                    <a16:rowId xmlns:a16="http://schemas.microsoft.com/office/drawing/2014/main" val="1104340774"/>
                  </a:ext>
                </a:extLst>
              </a:tr>
              <a:tr h="327977">
                <a:tc>
                  <a:txBody>
                    <a:bodyPr/>
                    <a:lstStyle/>
                    <a:p>
                      <a:pPr algn="l" fontAlgn="b"/>
                      <a:r>
                        <a:rPr lang="en-US" sz="700" u="none" strike="noStrike" dirty="0">
                          <a:effectLst/>
                        </a:rPr>
                        <a:t>Seasonality</a:t>
                      </a:r>
                      <a:endParaRPr lang="en-US" sz="700" b="0" i="0" u="none" strike="noStrike" dirty="0">
                        <a:solidFill>
                          <a:srgbClr val="000000"/>
                        </a:solidFill>
                        <a:effectLst/>
                        <a:latin typeface="Sagona Book" panose="02020503050505020204" pitchFamily="18" charset="0"/>
                      </a:endParaRPr>
                    </a:p>
                  </a:txBody>
                  <a:tcPr marL="4913" marR="4913" marT="4913" marB="0" anchor="b"/>
                </a:tc>
                <a:tc>
                  <a:txBody>
                    <a:bodyPr/>
                    <a:lstStyle/>
                    <a:p>
                      <a:pPr algn="l" fontAlgn="b"/>
                      <a:r>
                        <a:rPr lang="en-US" sz="700" u="none" strike="noStrike" dirty="0">
                          <a:effectLst/>
                        </a:rPr>
                        <a:t>season3</a:t>
                      </a:r>
                      <a:endParaRPr lang="en-US" sz="700" b="0" i="0" u="none" strike="noStrike" dirty="0">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-91.407537</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81.290822</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-1.1244509</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0.2667842</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ctr" fontAlgn="b"/>
                      <a:endParaRPr lang="en-US" sz="700" b="0" i="0" u="none" strike="noStrike">
                        <a:solidFill>
                          <a:srgbClr val="000000"/>
                        </a:solidFill>
                        <a:effectLst/>
                        <a:latin typeface="Sagona Book" panose="02020503050505020204" pitchFamily="18" charset="0"/>
                      </a:endParaRPr>
                    </a:p>
                  </a:txBody>
                  <a:tcPr marL="4913" marR="4913" marT="4913" marB="0" anchor="b"/>
                </a:tc>
                <a:extLst>
                  <a:ext uri="{0D108BD9-81ED-4DB2-BD59-A6C34878D82A}">
                    <a16:rowId xmlns:a16="http://schemas.microsoft.com/office/drawing/2014/main" val="2160584650"/>
                  </a:ext>
                </a:extLst>
              </a:tr>
              <a:tr h="220289">
                <a:tc>
                  <a:txBody>
                    <a:bodyPr/>
                    <a:lstStyle/>
                    <a:p>
                      <a:pPr algn="l" fontAlgn="b"/>
                      <a:r>
                        <a:rPr lang="en-US" sz="700" u="none" strike="noStrike">
                          <a:effectLst/>
                        </a:rPr>
                        <a:t>Seasonality</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l" fontAlgn="b"/>
                      <a:r>
                        <a:rPr lang="en-US" sz="700" u="none" strike="noStrike" dirty="0">
                          <a:effectLst/>
                        </a:rPr>
                        <a:t>season4</a:t>
                      </a:r>
                      <a:endParaRPr lang="en-US" sz="700" b="0" i="0" u="none" strike="noStrike" dirty="0">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73.822895</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80.06309</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0.922059</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0.3614152</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ctr" fontAlgn="b"/>
                      <a:endParaRPr lang="en-US" sz="700" b="0" i="0" u="none" strike="noStrike">
                        <a:solidFill>
                          <a:srgbClr val="000000"/>
                        </a:solidFill>
                        <a:effectLst/>
                        <a:latin typeface="Sagona Book" panose="02020503050505020204" pitchFamily="18" charset="0"/>
                      </a:endParaRPr>
                    </a:p>
                  </a:txBody>
                  <a:tcPr marL="4913" marR="4913" marT="4913" marB="0" anchor="b"/>
                </a:tc>
                <a:extLst>
                  <a:ext uri="{0D108BD9-81ED-4DB2-BD59-A6C34878D82A}">
                    <a16:rowId xmlns:a16="http://schemas.microsoft.com/office/drawing/2014/main" val="4079193677"/>
                  </a:ext>
                </a:extLst>
              </a:tr>
              <a:tr h="112601">
                <a:tc>
                  <a:txBody>
                    <a:bodyPr/>
                    <a:lstStyle/>
                    <a:p>
                      <a:pPr algn="l" fontAlgn="b"/>
                      <a:r>
                        <a:rPr lang="en-US" sz="700" u="none" strike="noStrike">
                          <a:effectLst/>
                        </a:rPr>
                        <a:t>Seasonality</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l" fontAlgn="b"/>
                      <a:r>
                        <a:rPr lang="en-US" sz="700" u="none" strike="noStrike" dirty="0">
                          <a:effectLst/>
                        </a:rPr>
                        <a:t>season5</a:t>
                      </a:r>
                      <a:endParaRPr lang="en-US" sz="700" b="0" i="0" u="none" strike="noStrike" dirty="0">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158.31946</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68.378258</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2.3153479</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0.0252104</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ctr" fontAlgn="b"/>
                      <a:r>
                        <a:rPr lang="en-US" sz="700" u="none" strike="noStrike" dirty="0">
                          <a:effectLst/>
                          <a:highlight>
                            <a:srgbClr val="FFFF00"/>
                          </a:highlight>
                        </a:rPr>
                        <a:t>*</a:t>
                      </a:r>
                      <a:endParaRPr lang="en-US" sz="700" b="0" i="0" u="none" strike="noStrike" dirty="0">
                        <a:solidFill>
                          <a:srgbClr val="000000"/>
                        </a:solidFill>
                        <a:effectLst/>
                        <a:highlight>
                          <a:srgbClr val="FFFF00"/>
                        </a:highlight>
                        <a:latin typeface="Sagona Book" panose="02020503050505020204" pitchFamily="18" charset="0"/>
                      </a:endParaRPr>
                    </a:p>
                  </a:txBody>
                  <a:tcPr marL="4913" marR="4913" marT="4913" marB="0" anchor="b"/>
                </a:tc>
                <a:extLst>
                  <a:ext uri="{0D108BD9-81ED-4DB2-BD59-A6C34878D82A}">
                    <a16:rowId xmlns:a16="http://schemas.microsoft.com/office/drawing/2014/main" val="768948429"/>
                  </a:ext>
                </a:extLst>
              </a:tr>
              <a:tr h="327977">
                <a:tc>
                  <a:txBody>
                    <a:bodyPr/>
                    <a:lstStyle/>
                    <a:p>
                      <a:pPr algn="l" fontAlgn="b"/>
                      <a:r>
                        <a:rPr lang="en-US" sz="700" u="none" strike="noStrike">
                          <a:effectLst/>
                        </a:rPr>
                        <a:t>Seasonality</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l" fontAlgn="b"/>
                      <a:r>
                        <a:rPr lang="en-US" sz="700" u="none" strike="noStrike">
                          <a:effectLst/>
                        </a:rPr>
                        <a:t>season6</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-263.93287</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74.706466</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-3.5329321</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0.0009633</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ctr" fontAlgn="b"/>
                      <a:r>
                        <a:rPr lang="en-US" sz="700" u="none" strike="noStrike" dirty="0">
                          <a:effectLst/>
                          <a:highlight>
                            <a:srgbClr val="FFFF00"/>
                          </a:highlight>
                        </a:rPr>
                        <a:t>***</a:t>
                      </a:r>
                      <a:endParaRPr lang="en-US" sz="700" b="0" i="0" u="none" strike="noStrike" dirty="0">
                        <a:solidFill>
                          <a:srgbClr val="000000"/>
                        </a:solidFill>
                        <a:effectLst/>
                        <a:highlight>
                          <a:srgbClr val="FFFF00"/>
                        </a:highlight>
                        <a:latin typeface="Sagona Book" panose="02020503050505020204" pitchFamily="18" charset="0"/>
                      </a:endParaRPr>
                    </a:p>
                  </a:txBody>
                  <a:tcPr marL="4913" marR="4913" marT="4913" marB="0" anchor="b"/>
                </a:tc>
                <a:extLst>
                  <a:ext uri="{0D108BD9-81ED-4DB2-BD59-A6C34878D82A}">
                    <a16:rowId xmlns:a16="http://schemas.microsoft.com/office/drawing/2014/main" val="1709955611"/>
                  </a:ext>
                </a:extLst>
              </a:tr>
              <a:tr h="327977">
                <a:tc>
                  <a:txBody>
                    <a:bodyPr/>
                    <a:lstStyle/>
                    <a:p>
                      <a:pPr algn="l" fontAlgn="b"/>
                      <a:r>
                        <a:rPr lang="en-US" sz="700" u="none" strike="noStrike">
                          <a:effectLst/>
                        </a:rPr>
                        <a:t>Seasonality</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l" fontAlgn="b"/>
                      <a:r>
                        <a:rPr lang="en-US" sz="700" u="none" strike="noStrike" dirty="0">
                          <a:effectLst/>
                        </a:rPr>
                        <a:t>season7</a:t>
                      </a:r>
                      <a:endParaRPr lang="en-US" sz="700" b="0" i="0" u="none" strike="noStrike" dirty="0">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-113.23299</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76.896845</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-1.472531</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0.1478378</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ctr" fontAlgn="b"/>
                      <a:endParaRPr lang="en-US" sz="700" b="0" i="0" u="none" strike="noStrike">
                        <a:solidFill>
                          <a:srgbClr val="000000"/>
                        </a:solidFill>
                        <a:effectLst/>
                        <a:latin typeface="Sagona Book" panose="02020503050505020204" pitchFamily="18" charset="0"/>
                      </a:endParaRPr>
                    </a:p>
                  </a:txBody>
                  <a:tcPr marL="4913" marR="4913" marT="4913" marB="0" anchor="b"/>
                </a:tc>
                <a:extLst>
                  <a:ext uri="{0D108BD9-81ED-4DB2-BD59-A6C34878D82A}">
                    <a16:rowId xmlns:a16="http://schemas.microsoft.com/office/drawing/2014/main" val="2247336738"/>
                  </a:ext>
                </a:extLst>
              </a:tr>
              <a:tr h="327977">
                <a:tc>
                  <a:txBody>
                    <a:bodyPr/>
                    <a:lstStyle/>
                    <a:p>
                      <a:pPr algn="l" fontAlgn="b"/>
                      <a:r>
                        <a:rPr lang="en-US" sz="700" u="none" strike="noStrike">
                          <a:effectLst/>
                        </a:rPr>
                        <a:t>Seasonality</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l" fontAlgn="b"/>
                      <a:r>
                        <a:rPr lang="en-US" sz="700" u="none" strike="noStrike">
                          <a:effectLst/>
                        </a:rPr>
                        <a:t>season8</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dirty="0">
                          <a:effectLst/>
                        </a:rPr>
                        <a:t>-27.224298</a:t>
                      </a:r>
                      <a:endParaRPr lang="en-US" sz="700" b="0" i="0" u="none" strike="noStrike" dirty="0">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71.829297</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-0.3790138</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0.7064601</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ctr" fontAlgn="b"/>
                      <a:endParaRPr lang="en-US" sz="700" b="0" i="0" u="none" strike="noStrike">
                        <a:solidFill>
                          <a:srgbClr val="000000"/>
                        </a:solidFill>
                        <a:effectLst/>
                        <a:latin typeface="Sagona Book" panose="02020503050505020204" pitchFamily="18" charset="0"/>
                      </a:endParaRPr>
                    </a:p>
                  </a:txBody>
                  <a:tcPr marL="4913" marR="4913" marT="4913" marB="0" anchor="b"/>
                </a:tc>
                <a:extLst>
                  <a:ext uri="{0D108BD9-81ED-4DB2-BD59-A6C34878D82A}">
                    <a16:rowId xmlns:a16="http://schemas.microsoft.com/office/drawing/2014/main" val="2128873028"/>
                  </a:ext>
                </a:extLst>
              </a:tr>
              <a:tr h="220289">
                <a:tc>
                  <a:txBody>
                    <a:bodyPr/>
                    <a:lstStyle/>
                    <a:p>
                      <a:pPr algn="l" fontAlgn="b"/>
                      <a:r>
                        <a:rPr lang="en-US" sz="700" u="none" strike="noStrike">
                          <a:effectLst/>
                        </a:rPr>
                        <a:t>Seasonality</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l" fontAlgn="b"/>
                      <a:r>
                        <a:rPr lang="en-US" sz="700" u="none" strike="noStrike">
                          <a:effectLst/>
                        </a:rPr>
                        <a:t>season9</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307.81638</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dirty="0">
                          <a:effectLst/>
                        </a:rPr>
                        <a:t>69.852057</a:t>
                      </a:r>
                      <a:endParaRPr lang="en-US" sz="700" b="0" i="0" u="none" strike="noStrike" dirty="0">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4.4066902</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6.43E-05</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ctr" fontAlgn="b"/>
                      <a:r>
                        <a:rPr lang="en-US" sz="700" u="none" strike="noStrike" dirty="0">
                          <a:effectLst/>
                          <a:highlight>
                            <a:srgbClr val="FFFF00"/>
                          </a:highlight>
                        </a:rPr>
                        <a:t>***</a:t>
                      </a:r>
                      <a:endParaRPr lang="en-US" sz="700" b="0" i="0" u="none" strike="noStrike" dirty="0">
                        <a:solidFill>
                          <a:srgbClr val="000000"/>
                        </a:solidFill>
                        <a:effectLst/>
                        <a:highlight>
                          <a:srgbClr val="FFFF00"/>
                        </a:highlight>
                        <a:latin typeface="Sagona Book" panose="02020503050505020204" pitchFamily="18" charset="0"/>
                      </a:endParaRPr>
                    </a:p>
                  </a:txBody>
                  <a:tcPr marL="4913" marR="4913" marT="4913" marB="0" anchor="b"/>
                </a:tc>
                <a:extLst>
                  <a:ext uri="{0D108BD9-81ED-4DB2-BD59-A6C34878D82A}">
                    <a16:rowId xmlns:a16="http://schemas.microsoft.com/office/drawing/2014/main" val="1805744705"/>
                  </a:ext>
                </a:extLst>
              </a:tr>
              <a:tr h="220289">
                <a:tc>
                  <a:txBody>
                    <a:bodyPr/>
                    <a:lstStyle/>
                    <a:p>
                      <a:pPr algn="l" fontAlgn="b"/>
                      <a:r>
                        <a:rPr lang="en-US" sz="700" u="none" strike="noStrike">
                          <a:effectLst/>
                        </a:rPr>
                        <a:t>Seasonality</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l" fontAlgn="b"/>
                      <a:r>
                        <a:rPr lang="en-US" sz="700" u="none" strike="noStrike">
                          <a:effectLst/>
                        </a:rPr>
                        <a:t>season10</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-352.13875</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dirty="0">
                          <a:effectLst/>
                        </a:rPr>
                        <a:t>72.605472</a:t>
                      </a:r>
                      <a:endParaRPr lang="en-US" sz="700" b="0" i="0" u="none" strike="noStrike" dirty="0">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dirty="0">
                          <a:effectLst/>
                        </a:rPr>
                        <a:t>-4.8500305</a:t>
                      </a:r>
                      <a:endParaRPr lang="en-US" sz="700" b="0" i="0" u="none" strike="noStrike" dirty="0">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1.51E-05</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ctr" fontAlgn="b"/>
                      <a:r>
                        <a:rPr lang="en-US" sz="700" u="none" strike="noStrike" dirty="0">
                          <a:effectLst/>
                          <a:highlight>
                            <a:srgbClr val="FFFF00"/>
                          </a:highlight>
                        </a:rPr>
                        <a:t>***</a:t>
                      </a:r>
                      <a:endParaRPr lang="en-US" sz="700" b="0" i="0" u="none" strike="noStrike" dirty="0">
                        <a:solidFill>
                          <a:srgbClr val="000000"/>
                        </a:solidFill>
                        <a:effectLst/>
                        <a:highlight>
                          <a:srgbClr val="FFFF00"/>
                        </a:highlight>
                        <a:latin typeface="Sagona Book" panose="02020503050505020204" pitchFamily="18" charset="0"/>
                      </a:endParaRPr>
                    </a:p>
                  </a:txBody>
                  <a:tcPr marL="4913" marR="4913" marT="4913" marB="0" anchor="b"/>
                </a:tc>
                <a:extLst>
                  <a:ext uri="{0D108BD9-81ED-4DB2-BD59-A6C34878D82A}">
                    <a16:rowId xmlns:a16="http://schemas.microsoft.com/office/drawing/2014/main" val="1370286810"/>
                  </a:ext>
                </a:extLst>
              </a:tr>
              <a:tr h="327977">
                <a:tc>
                  <a:txBody>
                    <a:bodyPr/>
                    <a:lstStyle/>
                    <a:p>
                      <a:pPr algn="l" fontAlgn="b"/>
                      <a:r>
                        <a:rPr lang="en-US" sz="700" u="none" strike="noStrike">
                          <a:effectLst/>
                        </a:rPr>
                        <a:t>Seasonality</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l" fontAlgn="b"/>
                      <a:r>
                        <a:rPr lang="en-US" sz="700" u="none" strike="noStrike">
                          <a:effectLst/>
                        </a:rPr>
                        <a:t>season11</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-149.82642</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74.201752</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dirty="0">
                          <a:effectLst/>
                        </a:rPr>
                        <a:t>-2.0191763</a:t>
                      </a:r>
                      <a:endParaRPr lang="en-US" sz="700" b="0" i="0" u="none" strike="noStrike" dirty="0">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dirty="0">
                          <a:effectLst/>
                        </a:rPr>
                        <a:t>0.0494498</a:t>
                      </a:r>
                      <a:endParaRPr lang="en-US" sz="700" b="0" i="0" u="none" strike="noStrike" dirty="0">
                        <a:solidFill>
                          <a:srgbClr val="000000"/>
                        </a:solidFill>
                        <a:effectLst/>
                        <a:latin typeface="Sagona Book" panose="02020503050505020204" pitchFamily="18" charset="0"/>
                      </a:endParaRPr>
                    </a:p>
                  </a:txBody>
                  <a:tcPr marL="4913" marR="4913" marT="4913" marB="0" anchor="b"/>
                </a:tc>
                <a:tc>
                  <a:txBody>
                    <a:bodyPr/>
                    <a:lstStyle/>
                    <a:p>
                      <a:pPr algn="ctr" fontAlgn="b"/>
                      <a:r>
                        <a:rPr lang="en-US" sz="700" u="none" strike="noStrike" dirty="0">
                          <a:effectLst/>
                          <a:highlight>
                            <a:srgbClr val="FFFF00"/>
                          </a:highlight>
                        </a:rPr>
                        <a:t>*</a:t>
                      </a:r>
                      <a:endParaRPr lang="en-US" sz="700" b="0" i="0" u="none" strike="noStrike" dirty="0">
                        <a:solidFill>
                          <a:srgbClr val="000000"/>
                        </a:solidFill>
                        <a:effectLst/>
                        <a:highlight>
                          <a:srgbClr val="FFFF00"/>
                        </a:highlight>
                        <a:latin typeface="Sagona Book" panose="02020503050505020204" pitchFamily="18" charset="0"/>
                      </a:endParaRPr>
                    </a:p>
                  </a:txBody>
                  <a:tcPr marL="4913" marR="4913" marT="4913" marB="0" anchor="b"/>
                </a:tc>
                <a:extLst>
                  <a:ext uri="{0D108BD9-81ED-4DB2-BD59-A6C34878D82A}">
                    <a16:rowId xmlns:a16="http://schemas.microsoft.com/office/drawing/2014/main" val="1886999425"/>
                  </a:ext>
                </a:extLst>
              </a:tr>
              <a:tr h="220289">
                <a:tc>
                  <a:txBody>
                    <a:bodyPr/>
                    <a:lstStyle/>
                    <a:p>
                      <a:pPr algn="l" fontAlgn="b"/>
                      <a:r>
                        <a:rPr lang="en-US" sz="700" u="none" strike="noStrike">
                          <a:effectLst/>
                        </a:rPr>
                        <a:t>Seasonality</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l" fontAlgn="b"/>
                      <a:r>
                        <a:rPr lang="en-US" sz="700" u="none" strike="noStrike">
                          <a:effectLst/>
                        </a:rPr>
                        <a:t>season12</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85.733352</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75.683609</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1.1327863</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dirty="0">
                          <a:effectLst/>
                        </a:rPr>
                        <a:t>0.2633037</a:t>
                      </a:r>
                      <a:endParaRPr lang="en-US" sz="700" b="0" i="0" u="none" strike="noStrike" dirty="0">
                        <a:solidFill>
                          <a:srgbClr val="000000"/>
                        </a:solidFill>
                        <a:effectLst/>
                        <a:latin typeface="Sagona Book" panose="02020503050505020204" pitchFamily="18" charset="0"/>
                      </a:endParaRPr>
                    </a:p>
                  </a:txBody>
                  <a:tcPr marL="4913" marR="4913" marT="4913" marB="0" anchor="b"/>
                </a:tc>
                <a:tc>
                  <a:txBody>
                    <a:bodyPr/>
                    <a:lstStyle/>
                    <a:p>
                      <a:pPr algn="ctr" fontAlgn="b"/>
                      <a:endParaRPr lang="en-US" sz="700" b="0" i="0" u="none" strike="noStrike">
                        <a:solidFill>
                          <a:srgbClr val="000000"/>
                        </a:solidFill>
                        <a:effectLst/>
                        <a:latin typeface="Sagona Book" panose="02020503050505020204" pitchFamily="18" charset="0"/>
                      </a:endParaRPr>
                    </a:p>
                  </a:txBody>
                  <a:tcPr marL="4913" marR="4913" marT="4913" marB="0" anchor="b"/>
                </a:tc>
                <a:extLst>
                  <a:ext uri="{0D108BD9-81ED-4DB2-BD59-A6C34878D82A}">
                    <a16:rowId xmlns:a16="http://schemas.microsoft.com/office/drawing/2014/main" val="1579966925"/>
                  </a:ext>
                </a:extLst>
              </a:tr>
              <a:tr h="220289">
                <a:tc>
                  <a:txBody>
                    <a:bodyPr/>
                    <a:lstStyle/>
                    <a:p>
                      <a:pPr algn="l" fontAlgn="b"/>
                      <a:r>
                        <a:rPr lang="en-US" sz="700" u="none" strike="noStrike">
                          <a:effectLst/>
                        </a:rPr>
                        <a:t>Seasonality</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l" fontAlgn="b"/>
                      <a:r>
                        <a:rPr lang="en-US" sz="700" u="none" strike="noStrike" dirty="0">
                          <a:effectLst/>
                        </a:rPr>
                        <a:t>season13</a:t>
                      </a:r>
                      <a:endParaRPr lang="en-US" sz="700" b="0" i="0" u="none" strike="noStrike" dirty="0">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304.87274</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70.83201</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4.3041662</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r" fontAlgn="b"/>
                      <a:r>
                        <a:rPr lang="en-US" sz="700" u="none" strike="noStrike">
                          <a:effectLst/>
                        </a:rPr>
                        <a:t>8.94E-05</a:t>
                      </a:r>
                      <a:endParaRPr lang="en-US" sz="700" b="0" i="0" u="none" strike="noStrike">
                        <a:solidFill>
                          <a:srgbClr val="000000"/>
                        </a:solidFill>
                        <a:effectLst/>
                        <a:latin typeface="Sagona Book" panose="02020503050505020204" pitchFamily="18" charset="0"/>
                      </a:endParaRPr>
                    </a:p>
                  </a:txBody>
                  <a:tcPr marL="4913" marR="4913" marT="4913" marB="0" anchor="b"/>
                </a:tc>
                <a:tc>
                  <a:txBody>
                    <a:bodyPr/>
                    <a:lstStyle/>
                    <a:p>
                      <a:pPr algn="ctr" fontAlgn="b"/>
                      <a:r>
                        <a:rPr lang="en-US" sz="700" u="none" strike="noStrike" dirty="0">
                          <a:effectLst/>
                          <a:highlight>
                            <a:srgbClr val="FFFF00"/>
                          </a:highlight>
                        </a:rPr>
                        <a:t>***</a:t>
                      </a:r>
                      <a:endParaRPr lang="en-US" sz="700" b="0" i="0" u="none" strike="noStrike" dirty="0">
                        <a:solidFill>
                          <a:srgbClr val="000000"/>
                        </a:solidFill>
                        <a:effectLst/>
                        <a:highlight>
                          <a:srgbClr val="FFFF00"/>
                        </a:highlight>
                        <a:latin typeface="Sagona Book" panose="02020503050505020204" pitchFamily="18" charset="0"/>
                      </a:endParaRPr>
                    </a:p>
                  </a:txBody>
                  <a:tcPr marL="4913" marR="4913" marT="4913" marB="0" anchor="b"/>
                </a:tc>
                <a:extLst>
                  <a:ext uri="{0D108BD9-81ED-4DB2-BD59-A6C34878D82A}">
                    <a16:rowId xmlns:a16="http://schemas.microsoft.com/office/drawing/2014/main" val="131596863"/>
                  </a:ext>
                </a:extLst>
              </a:tr>
            </a:tbl>
          </a:graphicData>
        </a:graphic>
      </p:graphicFrame>
      <p:sp>
        <p:nvSpPr>
          <p:cNvPr id="4" name="TextBox 3">
            <a:extLst>
              <a:ext uri="{FF2B5EF4-FFF2-40B4-BE49-F238E27FC236}">
                <a16:creationId xmlns:a16="http://schemas.microsoft.com/office/drawing/2014/main" id="{06DA394D-DA77-4660-A594-DC7D4E208E00}"/>
              </a:ext>
            </a:extLst>
          </p:cNvPr>
          <p:cNvSpPr txBox="1"/>
          <p:nvPr/>
        </p:nvSpPr>
        <p:spPr>
          <a:xfrm>
            <a:off x="5943417" y="5818876"/>
            <a:ext cx="5419640" cy="338554"/>
          </a:xfrm>
          <a:prstGeom prst="rect">
            <a:avLst/>
          </a:prstGeom>
          <a:noFill/>
        </p:spPr>
        <p:txBody>
          <a:bodyPr wrap="square" rtlCol="0">
            <a:spAutoFit/>
          </a:bodyPr>
          <a:lstStyle/>
          <a:p>
            <a:r>
              <a:rPr lang="en-US" sz="1600" dirty="0"/>
              <a:t>Adjusted r</a:t>
            </a:r>
            <a:r>
              <a:rPr lang="en-US" sz="1600" baseline="30000" dirty="0"/>
              <a:t>2</a:t>
            </a:r>
            <a:r>
              <a:rPr lang="en-US" sz="1600" dirty="0"/>
              <a:t> = 0.78</a:t>
            </a:r>
          </a:p>
        </p:txBody>
      </p:sp>
    </p:spTree>
    <p:extLst>
      <p:ext uri="{BB962C8B-B14F-4D97-AF65-F5344CB8AC3E}">
        <p14:creationId xmlns:p14="http://schemas.microsoft.com/office/powerpoint/2010/main" val="1048933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27278E-ABC1-4115-A561-C1C2D058B631}"/>
              </a:ext>
            </a:extLst>
          </p:cNvPr>
          <p:cNvSpPr/>
          <p:nvPr/>
        </p:nvSpPr>
        <p:spPr>
          <a:xfrm>
            <a:off x="371811" y="382687"/>
            <a:ext cx="1217895" cy="1668181"/>
          </a:xfrm>
          <a:prstGeom prst="rect">
            <a:avLst/>
          </a:prstGeom>
          <a:solidFill>
            <a:srgbClr val="5E5E5E"/>
          </a:solidFill>
        </p:spPr>
        <p:style>
          <a:lnRef idx="2">
            <a:schemeClr val="dk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a:lstStyle/>
          <a:p>
            <a:pPr lvl="0"/>
            <a:endParaRPr lang="en-US" dirty="0"/>
          </a:p>
          <a:p>
            <a:pPr lvl="0"/>
            <a:r>
              <a:rPr lang="en-US" sz="6600" dirty="0"/>
              <a:t>01</a:t>
            </a:r>
          </a:p>
          <a:p>
            <a:endParaRPr lang="en-US" dirty="0"/>
          </a:p>
        </p:txBody>
      </p:sp>
      <p:sp>
        <p:nvSpPr>
          <p:cNvPr id="8" name="Title 1">
            <a:extLst>
              <a:ext uri="{FF2B5EF4-FFF2-40B4-BE49-F238E27FC236}">
                <a16:creationId xmlns:a16="http://schemas.microsoft.com/office/drawing/2014/main" id="{0103764B-5720-4AC7-8C01-0B20C3C93CC3}"/>
              </a:ext>
            </a:extLst>
          </p:cNvPr>
          <p:cNvSpPr>
            <a:spLocks noGrp="1"/>
          </p:cNvSpPr>
          <p:nvPr>
            <p:ph type="title"/>
          </p:nvPr>
        </p:nvSpPr>
        <p:spPr>
          <a:xfrm>
            <a:off x="1515291" y="386336"/>
            <a:ext cx="10324994" cy="1664532"/>
          </a:xfrm>
        </p:spPr>
        <p:txBody>
          <a:bodyPr/>
          <a:lstStyle/>
          <a:p>
            <a:pPr algn="ctr"/>
            <a:r>
              <a:rPr lang="en-US" b="1" dirty="0" err="1">
                <a:solidFill>
                  <a:srgbClr val="7030A0"/>
                </a:solidFill>
              </a:rPr>
              <a:t>Octantis</a:t>
            </a:r>
            <a:r>
              <a:rPr lang="en-US" b="1" dirty="0">
                <a:solidFill>
                  <a:srgbClr val="7030A0"/>
                </a:solidFill>
              </a:rPr>
              <a:t> Media Spending by Quarter</a:t>
            </a:r>
          </a:p>
        </p:txBody>
      </p:sp>
      <p:pic>
        <p:nvPicPr>
          <p:cNvPr id="3074" name="Picture 2">
            <a:extLst>
              <a:ext uri="{FF2B5EF4-FFF2-40B4-BE49-F238E27FC236}">
                <a16:creationId xmlns:a16="http://schemas.microsoft.com/office/drawing/2014/main" id="{9E652680-9509-40E8-9C62-4804842F47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0758" y="2335269"/>
            <a:ext cx="6871284" cy="387596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0853EA-2A26-461B-8B9E-E508D1B7EB61}"/>
              </a:ext>
            </a:extLst>
          </p:cNvPr>
          <p:cNvSpPr txBox="1"/>
          <p:nvPr/>
        </p:nvSpPr>
        <p:spPr>
          <a:xfrm>
            <a:off x="8097264" y="2335269"/>
            <a:ext cx="3544609" cy="1908215"/>
          </a:xfrm>
          <a:prstGeom prst="rect">
            <a:avLst/>
          </a:prstGeom>
          <a:noFill/>
        </p:spPr>
        <p:txBody>
          <a:bodyPr wrap="square">
            <a:spAutoFit/>
          </a:bodyPr>
          <a:lstStyle/>
          <a:p>
            <a:pPr rtl="0" fontAlgn="base">
              <a:spcBef>
                <a:spcPts val="0"/>
              </a:spcBef>
              <a:spcAft>
                <a:spcPts val="800"/>
              </a:spcAft>
              <a:buFont typeface="+mj-lt"/>
              <a:buAutoNum type="arabicPeriod"/>
            </a:pPr>
            <a:r>
              <a:rPr lang="en-US" sz="1400" b="0" i="0" u="none" strike="noStrike" dirty="0">
                <a:solidFill>
                  <a:srgbClr val="000000"/>
                </a:solidFill>
                <a:effectLst/>
              </a:rPr>
              <a:t>Increase Spend on </a:t>
            </a:r>
            <a:r>
              <a:rPr lang="en-US" sz="1400" b="1" i="0" u="none" strike="noStrike" dirty="0">
                <a:solidFill>
                  <a:srgbClr val="000000"/>
                </a:solidFill>
                <a:effectLst/>
              </a:rPr>
              <a:t>Search</a:t>
            </a:r>
            <a:r>
              <a:rPr lang="en-US" sz="1400" b="0" i="0" u="none" strike="noStrike" dirty="0">
                <a:solidFill>
                  <a:srgbClr val="000000"/>
                </a:solidFill>
                <a:effectLst/>
              </a:rPr>
              <a:t> and </a:t>
            </a:r>
            <a:r>
              <a:rPr lang="en-US" sz="1400" b="1" i="0" u="none" strike="noStrike" dirty="0">
                <a:solidFill>
                  <a:srgbClr val="000000"/>
                </a:solidFill>
                <a:effectLst/>
              </a:rPr>
              <a:t>Social</a:t>
            </a:r>
          </a:p>
          <a:p>
            <a:pPr rtl="0" fontAlgn="base">
              <a:spcBef>
                <a:spcPts val="0"/>
              </a:spcBef>
              <a:spcAft>
                <a:spcPts val="800"/>
              </a:spcAft>
              <a:buFont typeface="+mj-lt"/>
              <a:buAutoNum type="arabicPeriod"/>
            </a:pPr>
            <a:r>
              <a:rPr lang="en-US" sz="1400" b="0" i="0" u="none" strike="noStrike" dirty="0">
                <a:solidFill>
                  <a:srgbClr val="000000"/>
                </a:solidFill>
                <a:effectLst/>
              </a:rPr>
              <a:t>Reallocate budget from </a:t>
            </a:r>
            <a:r>
              <a:rPr lang="en-US" sz="1400" b="1" i="0" u="none" strike="noStrike" dirty="0">
                <a:solidFill>
                  <a:srgbClr val="000000"/>
                </a:solidFill>
                <a:effectLst/>
              </a:rPr>
              <a:t>Display Ads </a:t>
            </a:r>
            <a:r>
              <a:rPr lang="en-US" sz="1400" b="0" i="0" u="none" strike="noStrike" dirty="0">
                <a:solidFill>
                  <a:srgbClr val="000000"/>
                </a:solidFill>
                <a:effectLst/>
              </a:rPr>
              <a:t>to other channels</a:t>
            </a:r>
          </a:p>
          <a:p>
            <a:pPr rtl="0" fontAlgn="base">
              <a:spcBef>
                <a:spcPts val="0"/>
              </a:spcBef>
              <a:spcAft>
                <a:spcPts val="800"/>
              </a:spcAft>
              <a:buFont typeface="+mj-lt"/>
              <a:buAutoNum type="arabicPeriod"/>
            </a:pPr>
            <a:r>
              <a:rPr lang="en-US" sz="1400" b="0" i="0" u="none" strike="noStrike" dirty="0">
                <a:solidFill>
                  <a:srgbClr val="000000"/>
                </a:solidFill>
                <a:effectLst/>
              </a:rPr>
              <a:t>Increase spending on </a:t>
            </a:r>
            <a:r>
              <a:rPr lang="en-US" sz="1400" b="1" i="0" u="none" strike="noStrike" dirty="0">
                <a:solidFill>
                  <a:srgbClr val="000000"/>
                </a:solidFill>
                <a:effectLst/>
              </a:rPr>
              <a:t>TV (Direct)</a:t>
            </a:r>
            <a:r>
              <a:rPr lang="en-US" sz="1400" b="0" i="0" u="none" strike="noStrike" dirty="0">
                <a:solidFill>
                  <a:srgbClr val="000000"/>
                </a:solidFill>
                <a:effectLst/>
              </a:rPr>
              <a:t>, and decrease spending on </a:t>
            </a:r>
            <a:r>
              <a:rPr lang="en-US" sz="1400" b="1" i="0" u="none" strike="noStrike" dirty="0">
                <a:solidFill>
                  <a:srgbClr val="000000"/>
                </a:solidFill>
                <a:effectLst/>
              </a:rPr>
              <a:t>TV (Halo)</a:t>
            </a:r>
          </a:p>
          <a:p>
            <a:pPr rtl="0" fontAlgn="base">
              <a:spcBef>
                <a:spcPts val="0"/>
              </a:spcBef>
              <a:spcAft>
                <a:spcPts val="800"/>
              </a:spcAft>
              <a:buFont typeface="+mj-lt"/>
              <a:buAutoNum type="arabicPeriod"/>
            </a:pPr>
            <a:r>
              <a:rPr lang="en-US" sz="1400" b="0" i="0" u="none" strike="noStrike" dirty="0">
                <a:solidFill>
                  <a:srgbClr val="000000"/>
                </a:solidFill>
                <a:effectLst/>
              </a:rPr>
              <a:t>Watch out for </a:t>
            </a:r>
            <a:r>
              <a:rPr lang="en-US" sz="1400" b="1" i="0" u="none" strike="noStrike" dirty="0">
                <a:solidFill>
                  <a:srgbClr val="000000"/>
                </a:solidFill>
                <a:effectLst/>
              </a:rPr>
              <a:t>Competitor’s Media Spend</a:t>
            </a:r>
          </a:p>
        </p:txBody>
      </p:sp>
    </p:spTree>
    <p:extLst>
      <p:ext uri="{BB962C8B-B14F-4D97-AF65-F5344CB8AC3E}">
        <p14:creationId xmlns:p14="http://schemas.microsoft.com/office/powerpoint/2010/main" val="3652835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Rectangle 38">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41" name="Rectangle 40">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43" name="Rectangle 42">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5" name="Group 44">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46" name="Straight Connector 45">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50" name="Rectangle 49">
            <a:extLst>
              <a:ext uri="{FF2B5EF4-FFF2-40B4-BE49-F238E27FC236}">
                <a16:creationId xmlns:a16="http://schemas.microsoft.com/office/drawing/2014/main" id="{1DAC2350-FA6C-4B24-9A17-926C160E8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52" name="Rectangle 51">
            <a:extLst>
              <a:ext uri="{FF2B5EF4-FFF2-40B4-BE49-F238E27FC236}">
                <a16:creationId xmlns:a16="http://schemas.microsoft.com/office/drawing/2014/main" id="{2A637C44-0146-4C54-A1A1-57BC8E6C3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4085F772-A401-4654-9D84-21AFCE9F2364}"/>
              </a:ext>
            </a:extLst>
          </p:cNvPr>
          <p:cNvSpPr>
            <a:spLocks noGrp="1"/>
          </p:cNvSpPr>
          <p:nvPr>
            <p:ph type="title"/>
          </p:nvPr>
        </p:nvSpPr>
        <p:spPr>
          <a:xfrm>
            <a:off x="615672" y="5372371"/>
            <a:ext cx="10954512" cy="849245"/>
          </a:xfrm>
        </p:spPr>
        <p:txBody>
          <a:bodyPr vert="horz" lIns="91440" tIns="45720" rIns="91440" bIns="45720" rtlCol="0" anchor="ctr">
            <a:noAutofit/>
          </a:bodyPr>
          <a:lstStyle/>
          <a:p>
            <a:pPr algn="ctr">
              <a:lnSpc>
                <a:spcPct val="83000"/>
              </a:lnSpc>
            </a:pPr>
            <a:r>
              <a:rPr lang="en-US" b="1" cap="all" spc="-100" dirty="0">
                <a:solidFill>
                  <a:srgbClr val="7030A0"/>
                </a:solidFill>
              </a:rPr>
              <a:t>Current model</a:t>
            </a:r>
          </a:p>
        </p:txBody>
      </p:sp>
      <p:sp>
        <p:nvSpPr>
          <p:cNvPr id="54" name="Rectangle 53">
            <a:extLst>
              <a:ext uri="{FF2B5EF4-FFF2-40B4-BE49-F238E27FC236}">
                <a16:creationId xmlns:a16="http://schemas.microsoft.com/office/drawing/2014/main" id="{6AB310E7-DE5C-4964-8CBB-E87A22B5B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6" name="Straight Connector 55">
            <a:extLst>
              <a:ext uri="{FF2B5EF4-FFF2-40B4-BE49-F238E27FC236}">
                <a16:creationId xmlns:a16="http://schemas.microsoft.com/office/drawing/2014/main" id="{BC6D0BA2-2FCA-496D-A55A-C56A7B3E0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A158404-99A1-4EB0-B63C-8744C273AC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1848EA8-FE52-4762-AE9B-5D1DD4C336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4098" name="Picture 2">
            <a:extLst>
              <a:ext uri="{FF2B5EF4-FFF2-40B4-BE49-F238E27FC236}">
                <a16:creationId xmlns:a16="http://schemas.microsoft.com/office/drawing/2014/main" id="{475E0CAA-A653-4B28-9175-14A7AB88E0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612" y="1316382"/>
            <a:ext cx="6352177" cy="3980335"/>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a:extLst>
              <a:ext uri="{FF2B5EF4-FFF2-40B4-BE49-F238E27FC236}">
                <a16:creationId xmlns:a16="http://schemas.microsoft.com/office/drawing/2014/main" id="{6892DC4C-74AD-4658-86B5-C40A5D114A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7343" y="2163843"/>
            <a:ext cx="4522218" cy="2779017"/>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DE3EE266-48D1-4419-BA9A-FAE784CF1FC4}"/>
              </a:ext>
            </a:extLst>
          </p:cNvPr>
          <p:cNvSpPr txBox="1"/>
          <p:nvPr/>
        </p:nvSpPr>
        <p:spPr>
          <a:xfrm>
            <a:off x="1189862" y="1250657"/>
            <a:ext cx="9414638" cy="369332"/>
          </a:xfrm>
          <a:prstGeom prst="rect">
            <a:avLst/>
          </a:prstGeom>
          <a:noFill/>
        </p:spPr>
        <p:txBody>
          <a:bodyPr wrap="square">
            <a:spAutoFit/>
          </a:bodyPr>
          <a:lstStyle/>
          <a:p>
            <a:r>
              <a:rPr lang="en-US" b="0" dirty="0">
                <a:effectLst/>
              </a:rPr>
              <a:t> </a:t>
            </a:r>
            <a:endParaRPr lang="en-US" dirty="0"/>
          </a:p>
        </p:txBody>
      </p:sp>
    </p:spTree>
    <p:extLst>
      <p:ext uri="{BB962C8B-B14F-4D97-AF65-F5344CB8AC3E}">
        <p14:creationId xmlns:p14="http://schemas.microsoft.com/office/powerpoint/2010/main" val="16776369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2.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3.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E2713E1-6312-427E-BFCB-C5A5DA301373}">
  <ds:schemaRefs>
    <ds:schemaRef ds:uri="http://schemas.microsoft.com/sharepoint/v3/contenttype/forms"/>
  </ds:schemaRefs>
</ds:datastoreItem>
</file>

<file path=customXml/itemProps3.xml><?xml version="1.0" encoding="utf-8"?>
<ds:datastoreItem xmlns:ds="http://schemas.openxmlformats.org/officeDocument/2006/customXml" ds:itemID="{52F3B215-496E-4790-A364-7C1C46DEC771}">
  <ds:schemaRefs>
    <ds:schemaRef ds:uri="http://schemas.microsoft.com/office/2006/documentManagement/types"/>
    <ds:schemaRef ds:uri="http://purl.org/dc/terms/"/>
    <ds:schemaRef ds:uri="16c05727-aa75-4e4a-9b5f-8a80a1165891"/>
    <ds:schemaRef ds:uri="http://purl.org/dc/dcmitype/"/>
    <ds:schemaRef ds:uri="http://purl.org/dc/elements/1.1/"/>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{571401A3-FB17-43A7-931C-8AFEF4A89427}tf78829772_win32</Template>
  <TotalTime>1229</TotalTime>
  <Words>1579</Words>
  <Application>Microsoft Office PowerPoint</Application>
  <PresentationFormat>Widescreen</PresentationFormat>
  <Paragraphs>378</Paragraphs>
  <Slides>15</Slides>
  <Notes>15</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Garamond</vt:lpstr>
      <vt:lpstr>Sagona Book</vt:lpstr>
      <vt:lpstr>Sagona ExtraLight</vt:lpstr>
      <vt:lpstr>SavonVTI</vt:lpstr>
      <vt:lpstr>Octantis SUV T800:</vt:lpstr>
      <vt:lpstr>Our Team</vt:lpstr>
      <vt:lpstr>The Problem:</vt:lpstr>
      <vt:lpstr>Explaining the Data Set</vt:lpstr>
      <vt:lpstr>t800 Sales &amp; Media Spend, 2018 – 2019 </vt:lpstr>
      <vt:lpstr>Octantis Media Spending by Year</vt:lpstr>
      <vt:lpstr>Key Factors Impacting Sales:</vt:lpstr>
      <vt:lpstr>Octantis Media Spending by Quarter</vt:lpstr>
      <vt:lpstr>Current model</vt:lpstr>
      <vt:lpstr>Proposed Media Mix</vt:lpstr>
      <vt:lpstr>Building the Ideal Media Mix</vt:lpstr>
      <vt:lpstr>Sales anticipated by our model</vt:lpstr>
      <vt:lpstr>PowerPoint Presentation</vt:lpstr>
      <vt:lpstr>Further Reflection…</vt:lpstr>
      <vt:lpstr>THANK YOU!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Octantis SUV T800:</dc:title>
  <dc:creator>Paul Hoover</dc:creator>
  <cp:lastModifiedBy>Paul</cp:lastModifiedBy>
  <cp:revision>44</cp:revision>
  <dcterms:created xsi:type="dcterms:W3CDTF">2022-03-02T20:24:06Z</dcterms:created>
  <dcterms:modified xsi:type="dcterms:W3CDTF">2022-03-04T14:43:53Z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