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Good evening professor and everyone, We are group 5 Mehdi, Ahmmed, and me, Hojin.</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Today, We are going to talk about airbnb and citibike</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128f494a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128f494a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Our project goal is to identify Airbnb revenue factors based on the Citibike traffic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We tried to understand the correlation between revenue of Airbnb listings and CitiBike traffic</a:t>
            </a:r>
            <a:endParaRPr sz="13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300">
                <a:solidFill>
                  <a:schemeClr val="dk1"/>
                </a:solidFill>
              </a:rPr>
              <a:t>However,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There were limitations on our project.</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We found the Airbnb data on Kaggle and there are not enough information that we want such as date and zipcodes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For the citibike data, We only used january and february 2021. We tried to merge datasets for other months but they have different formats so for better quality and </a:t>
            </a:r>
            <a:r>
              <a:rPr lang="en" sz="1300">
                <a:solidFill>
                  <a:schemeClr val="dk1"/>
                </a:solidFill>
              </a:rPr>
              <a:t>accuracy</a:t>
            </a:r>
            <a:r>
              <a:rPr lang="en" sz="1300">
                <a:solidFill>
                  <a:schemeClr val="dk1"/>
                </a:solidFill>
              </a:rPr>
              <a:t>, we decided to use only </a:t>
            </a:r>
            <a:r>
              <a:rPr lang="en" sz="1300">
                <a:solidFill>
                  <a:schemeClr val="dk1"/>
                </a:solidFill>
              </a:rPr>
              <a:t>january and february data</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We need zipcodes to connect airbnb data with citibike data but In the original data, we don’t </a:t>
            </a:r>
            <a:r>
              <a:rPr lang="en" sz="1300">
                <a:solidFill>
                  <a:schemeClr val="dk1"/>
                </a:solidFill>
              </a:rPr>
              <a:t>have</a:t>
            </a:r>
            <a:r>
              <a:rPr lang="en" sz="1300">
                <a:solidFill>
                  <a:schemeClr val="dk1"/>
                </a:solidFill>
              </a:rPr>
              <a:t> zipcodes so we needed to </a:t>
            </a:r>
            <a:r>
              <a:rPr lang="en" sz="1300">
                <a:solidFill>
                  <a:schemeClr val="dk1"/>
                </a:solidFill>
              </a:rPr>
              <a:t>research</a:t>
            </a:r>
            <a:r>
              <a:rPr lang="en" sz="1300">
                <a:solidFill>
                  <a:schemeClr val="dk1"/>
                </a:solidFill>
              </a:rPr>
              <a:t> a way </a:t>
            </a:r>
            <a:r>
              <a:rPr lang="en" sz="1300">
                <a:solidFill>
                  <a:schemeClr val="dk1"/>
                </a:solidFill>
              </a:rPr>
              <a:t>to get the zip code from the provided longitude and latitude. The best way that we found was using an API. we also found an website, BigDataCloud.com and it provided an API that interprets the geocode and responds with the respective Zip Code.   </a:t>
            </a:r>
            <a:endParaRPr sz="1300">
              <a:solidFill>
                <a:schemeClr val="dk1"/>
              </a:solidFill>
            </a:endParaRPr>
          </a:p>
          <a:p>
            <a:pPr indent="0" lvl="0" marL="457200" rtl="0" algn="l">
              <a:lnSpc>
                <a:spcPct val="150000"/>
              </a:lnSpc>
              <a:spcBef>
                <a:spcPts val="0"/>
              </a:spcBef>
              <a:spcAft>
                <a:spcPts val="0"/>
              </a:spcAft>
              <a:buNone/>
            </a:pPr>
            <a:r>
              <a:rPr lang="en" sz="1300">
                <a:solidFill>
                  <a:schemeClr val="dk1"/>
                </a:solidFill>
              </a:rPr>
              <a:t>We created zip codes using the API found online and we don’t know the longitude and latitude provided in the original data are 100% correct </a:t>
            </a:r>
            <a:endParaRPr sz="1300">
              <a:solidFill>
                <a:schemeClr val="dk1"/>
              </a:solidFill>
            </a:endParaRPr>
          </a:p>
          <a:p>
            <a:pPr indent="0" lvl="0" marL="457200" rtl="0" algn="l">
              <a:lnSpc>
                <a:spcPct val="150000"/>
              </a:lnSpc>
              <a:spcBef>
                <a:spcPts val="0"/>
              </a:spcBef>
              <a:spcAft>
                <a:spcPts val="0"/>
              </a:spcAft>
              <a:buNone/>
            </a:pPr>
            <a:r>
              <a:rPr lang="en" sz="1300">
                <a:solidFill>
                  <a:schemeClr val="dk1"/>
                </a:solidFill>
              </a:rPr>
              <a:t>so</a:t>
            </a:r>
            <a:r>
              <a:rPr lang="en" sz="1300">
                <a:solidFill>
                  <a:schemeClr val="dk1"/>
                </a:solidFill>
              </a:rPr>
              <a:t> we can’t be sure all the zipcodes are correct</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Lastly, we thought that if we have more time and budget, we may be able to gain better insights and results. </a:t>
            </a:r>
            <a:endParaRPr sz="13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370fbf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370fbf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This is our final KPI’s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327025" lvl="0" marL="457200" rtl="0" algn="l">
              <a:lnSpc>
                <a:spcPct val="150000"/>
              </a:lnSpc>
              <a:spcBef>
                <a:spcPts val="0"/>
              </a:spcBef>
              <a:spcAft>
                <a:spcPts val="0"/>
              </a:spcAft>
              <a:buClr>
                <a:schemeClr val="dk1"/>
              </a:buClr>
              <a:buSzPts val="1550"/>
              <a:buFont typeface="Lato"/>
              <a:buAutoNum type="arabicPeriod"/>
            </a:pPr>
            <a:r>
              <a:rPr lang="en" sz="1550">
                <a:solidFill>
                  <a:schemeClr val="dk1"/>
                </a:solidFill>
                <a:latin typeface="Lato"/>
                <a:ea typeface="Lato"/>
                <a:cs typeface="Lato"/>
                <a:sym typeface="Lato"/>
              </a:rPr>
              <a:t>Number of citi bike trips per location</a:t>
            </a:r>
            <a:endParaRPr sz="1550">
              <a:solidFill>
                <a:schemeClr val="dk1"/>
              </a:solidFill>
              <a:latin typeface="Lato"/>
              <a:ea typeface="Lato"/>
              <a:cs typeface="Lato"/>
              <a:sym typeface="Lato"/>
            </a:endParaRPr>
          </a:p>
          <a:p>
            <a:pPr indent="-327025" lvl="0" marL="457200" rtl="0" algn="l">
              <a:lnSpc>
                <a:spcPct val="150000"/>
              </a:lnSpc>
              <a:spcBef>
                <a:spcPts val="0"/>
              </a:spcBef>
              <a:spcAft>
                <a:spcPts val="0"/>
              </a:spcAft>
              <a:buClr>
                <a:schemeClr val="dk1"/>
              </a:buClr>
              <a:buSzPts val="1550"/>
              <a:buFont typeface="Lato"/>
              <a:buAutoNum type="arabicPeriod"/>
            </a:pPr>
            <a:r>
              <a:rPr lang="en" sz="1550">
                <a:solidFill>
                  <a:schemeClr val="dk1"/>
                </a:solidFill>
                <a:latin typeface="Lato"/>
                <a:ea typeface="Lato"/>
                <a:cs typeface="Lato"/>
                <a:sym typeface="Lato"/>
              </a:rPr>
              <a:t>Total Revenue per location</a:t>
            </a:r>
            <a:endParaRPr sz="1550">
              <a:solidFill>
                <a:schemeClr val="dk1"/>
              </a:solidFill>
              <a:latin typeface="Lato"/>
              <a:ea typeface="Lato"/>
              <a:cs typeface="Lato"/>
              <a:sym typeface="Lato"/>
            </a:endParaRPr>
          </a:p>
          <a:p>
            <a:pPr indent="-327025" lvl="0" marL="457200" rtl="0" algn="l">
              <a:lnSpc>
                <a:spcPct val="150000"/>
              </a:lnSpc>
              <a:spcBef>
                <a:spcPts val="0"/>
              </a:spcBef>
              <a:spcAft>
                <a:spcPts val="0"/>
              </a:spcAft>
              <a:buClr>
                <a:schemeClr val="dk1"/>
              </a:buClr>
              <a:buSzPts val="1550"/>
              <a:buFont typeface="Lato"/>
              <a:buAutoNum type="arabicPeriod"/>
            </a:pPr>
            <a:r>
              <a:rPr lang="en" sz="1550">
                <a:solidFill>
                  <a:schemeClr val="dk1"/>
                </a:solidFill>
                <a:latin typeface="Lato"/>
                <a:ea typeface="Lato"/>
                <a:cs typeface="Lato"/>
                <a:sym typeface="Lato"/>
              </a:rPr>
              <a:t>Average price a night per location</a:t>
            </a:r>
            <a:endParaRPr sz="1550">
              <a:solidFill>
                <a:schemeClr val="dk1"/>
              </a:solidFill>
              <a:latin typeface="Lato"/>
              <a:ea typeface="Lato"/>
              <a:cs typeface="Lato"/>
              <a:sym typeface="Lato"/>
            </a:endParaRPr>
          </a:p>
          <a:p>
            <a:pPr indent="-327025" lvl="0" marL="457200" rtl="0" algn="l">
              <a:lnSpc>
                <a:spcPct val="150000"/>
              </a:lnSpc>
              <a:spcBef>
                <a:spcPts val="0"/>
              </a:spcBef>
              <a:spcAft>
                <a:spcPts val="0"/>
              </a:spcAft>
              <a:buClr>
                <a:schemeClr val="dk1"/>
              </a:buClr>
              <a:buSzPts val="1550"/>
              <a:buFont typeface="Lato"/>
              <a:buAutoNum type="arabicPeriod"/>
            </a:pPr>
            <a:r>
              <a:rPr lang="en" sz="1550">
                <a:solidFill>
                  <a:schemeClr val="dk1"/>
                </a:solidFill>
                <a:latin typeface="Lato"/>
                <a:ea typeface="Lato"/>
                <a:cs typeface="Lato"/>
                <a:sym typeface="Lato"/>
              </a:rPr>
              <a:t>Number of rentals based on citi bike trips </a:t>
            </a:r>
            <a:endParaRPr sz="1550">
              <a:solidFill>
                <a:schemeClr val="dk1"/>
              </a:solidFill>
              <a:latin typeface="Lato"/>
              <a:ea typeface="Lato"/>
              <a:cs typeface="Lato"/>
              <a:sym typeface="Lato"/>
            </a:endParaRPr>
          </a:p>
          <a:p>
            <a:pPr indent="-327025" lvl="0" marL="457200" rtl="0" algn="l">
              <a:lnSpc>
                <a:spcPct val="150000"/>
              </a:lnSpc>
              <a:spcBef>
                <a:spcPts val="0"/>
              </a:spcBef>
              <a:spcAft>
                <a:spcPts val="0"/>
              </a:spcAft>
              <a:buClr>
                <a:schemeClr val="dk1"/>
              </a:buClr>
              <a:buSzPts val="1550"/>
              <a:buFont typeface="Lato"/>
              <a:buAutoNum type="arabicPeriod"/>
            </a:pPr>
            <a:r>
              <a:rPr lang="en" sz="1550">
                <a:solidFill>
                  <a:schemeClr val="dk1"/>
                </a:solidFill>
                <a:latin typeface="Lato"/>
                <a:ea typeface="Lato"/>
                <a:cs typeface="Lato"/>
                <a:sym typeface="Lato"/>
              </a:rPr>
              <a:t>Average ratings per location</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Now my teammate Mehdi will talk about the dashboard that we created in </a:t>
            </a:r>
            <a:r>
              <a:rPr lang="en" sz="2000">
                <a:solidFill>
                  <a:schemeClr val="dk1"/>
                </a:solidFill>
              </a:rPr>
              <a:t>Tableau</a:t>
            </a:r>
            <a:r>
              <a:rPr lang="en" sz="2000">
                <a:solidFill>
                  <a:schemeClr val="dk1"/>
                </a:solidFill>
              </a:rPr>
              <a:t> based on the final KPI’s </a:t>
            </a:r>
            <a:endParaRPr sz="2000">
              <a:solidFill>
                <a:schemeClr val="dk1"/>
              </a:solidFill>
            </a:endParaRPr>
          </a:p>
          <a:p>
            <a:pPr indent="0" lvl="0" marL="0" rtl="0" algn="l">
              <a:spcBef>
                <a:spcPts val="0"/>
              </a:spcBef>
              <a:spcAft>
                <a:spcPts val="0"/>
              </a:spcAft>
              <a:buNone/>
            </a:pPr>
            <a:r>
              <a:t/>
            </a:r>
            <a:endParaRPr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128f494a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128f494a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7744" lvl="0" marL="457200" rtl="0" algn="l">
              <a:lnSpc>
                <a:spcPct val="150000"/>
              </a:lnSpc>
              <a:spcBef>
                <a:spcPts val="0"/>
              </a:spcBef>
              <a:spcAft>
                <a:spcPts val="0"/>
              </a:spcAft>
              <a:buClr>
                <a:srgbClr val="1A1A1A"/>
              </a:buClr>
              <a:buSzPts val="1089"/>
              <a:buFont typeface="Lato"/>
              <a:buChar char="●"/>
            </a:pPr>
            <a:r>
              <a:rPr lang="en" sz="1088">
                <a:solidFill>
                  <a:srgbClr val="1A1A1A"/>
                </a:solidFill>
                <a:latin typeface="Lato"/>
                <a:ea typeface="Lato"/>
                <a:cs typeface="Lato"/>
                <a:sym typeface="Lato"/>
              </a:rPr>
              <a:t>The greater the number of CitiBike trips, the higher Airbnb price per night.</a:t>
            </a:r>
            <a:endParaRPr sz="1088">
              <a:solidFill>
                <a:srgbClr val="1A1A1A"/>
              </a:solidFill>
              <a:latin typeface="Lato"/>
              <a:ea typeface="Lato"/>
              <a:cs typeface="Lato"/>
              <a:sym typeface="Lato"/>
            </a:endParaRPr>
          </a:p>
          <a:p>
            <a:pPr indent="-297744" lvl="0" marL="457200" rtl="0" algn="l">
              <a:lnSpc>
                <a:spcPct val="150000"/>
              </a:lnSpc>
              <a:spcBef>
                <a:spcPts val="0"/>
              </a:spcBef>
              <a:spcAft>
                <a:spcPts val="0"/>
              </a:spcAft>
              <a:buClr>
                <a:srgbClr val="1A1A1A"/>
              </a:buClr>
              <a:buSzPts val="1089"/>
              <a:buFont typeface="Lato"/>
              <a:buChar char="●"/>
            </a:pPr>
            <a:r>
              <a:rPr lang="en" sz="1088">
                <a:solidFill>
                  <a:srgbClr val="1A1A1A"/>
                </a:solidFill>
                <a:latin typeface="Lato"/>
                <a:ea typeface="Lato"/>
                <a:cs typeface="Lato"/>
                <a:sym typeface="Lato"/>
              </a:rPr>
              <a:t>The greater the traffic in CitiBike, the higher the number of listings will be rented</a:t>
            </a:r>
            <a:endParaRPr sz="1088">
              <a:solidFill>
                <a:srgbClr val="1A1A1A"/>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128f494a_0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128f494a_0_1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22db8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22db8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public.tableau.com/app/profile/mehdi.lahlou.charki/viz/Tableaufinalproject_16383659899150/Dashboard1" TargetMode="External"/><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Airbnb Revenue Influenced </a:t>
            </a:r>
            <a:br>
              <a:rPr lang="en" sz="3200"/>
            </a:br>
            <a:r>
              <a:rPr lang="en" sz="3200"/>
              <a:t>by Citibikes?</a:t>
            </a:r>
            <a:endParaRPr sz="3200"/>
          </a:p>
        </p:txBody>
      </p:sp>
      <p:sp>
        <p:nvSpPr>
          <p:cNvPr id="87" name="Google Shape;87;p13"/>
          <p:cNvSpPr txBox="1"/>
          <p:nvPr>
            <p:ph idx="1" type="subTitle"/>
          </p:nvPr>
        </p:nvSpPr>
        <p:spPr>
          <a:xfrm>
            <a:off x="805825" y="3020500"/>
            <a:ext cx="7688100" cy="156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400">
                <a:latin typeface="Raleway"/>
                <a:ea typeface="Raleway"/>
                <a:cs typeface="Raleway"/>
                <a:sym typeface="Raleway"/>
              </a:rPr>
              <a:t>CIS 9440 - UWA</a:t>
            </a:r>
            <a:endParaRPr b="1" sz="1400">
              <a:latin typeface="Raleway"/>
              <a:ea typeface="Raleway"/>
              <a:cs typeface="Raleway"/>
              <a:sym typeface="Raleway"/>
            </a:endParaRPr>
          </a:p>
          <a:p>
            <a:pPr indent="0" lvl="0" marL="0" rtl="0" algn="l">
              <a:lnSpc>
                <a:spcPct val="95000"/>
              </a:lnSpc>
              <a:spcBef>
                <a:spcPts val="0"/>
              </a:spcBef>
              <a:spcAft>
                <a:spcPts val="0"/>
              </a:spcAft>
              <a:buSzPts val="935"/>
              <a:buNone/>
            </a:pPr>
            <a:r>
              <a:rPr b="1" lang="en" sz="1400">
                <a:latin typeface="Raleway"/>
                <a:ea typeface="Raleway"/>
                <a:cs typeface="Raleway"/>
                <a:sym typeface="Raleway"/>
              </a:rPr>
              <a:t>Data Warehousing &amp; Analytics</a:t>
            </a:r>
            <a:endParaRPr b="1" sz="1400">
              <a:latin typeface="Raleway"/>
              <a:ea typeface="Raleway"/>
              <a:cs typeface="Raleway"/>
              <a:sym typeface="Raleway"/>
            </a:endParaRPr>
          </a:p>
          <a:p>
            <a:pPr indent="0" lvl="0" marL="0" rtl="0" algn="l">
              <a:lnSpc>
                <a:spcPct val="95000"/>
              </a:lnSpc>
              <a:spcBef>
                <a:spcPts val="0"/>
              </a:spcBef>
              <a:spcAft>
                <a:spcPts val="0"/>
              </a:spcAft>
              <a:buSzPts val="935"/>
              <a:buNone/>
            </a:pPr>
            <a:r>
              <a:rPr b="1" lang="en" sz="1400">
                <a:latin typeface="Raleway"/>
                <a:ea typeface="Raleway"/>
                <a:cs typeface="Raleway"/>
                <a:sym typeface="Raleway"/>
              </a:rPr>
              <a:t>Group</a:t>
            </a:r>
            <a:r>
              <a:rPr b="1" lang="en" sz="1400">
                <a:latin typeface="Raleway"/>
                <a:ea typeface="Raleway"/>
                <a:cs typeface="Raleway"/>
                <a:sym typeface="Raleway"/>
              </a:rPr>
              <a:t> 5</a:t>
            </a:r>
            <a:endParaRPr sz="1400">
              <a:latin typeface="Raleway"/>
              <a:ea typeface="Raleway"/>
              <a:cs typeface="Raleway"/>
              <a:sym typeface="Raleway"/>
            </a:endParaRPr>
          </a:p>
          <a:p>
            <a:pPr indent="0" lvl="0" marL="0" rtl="0" algn="l">
              <a:lnSpc>
                <a:spcPct val="95000"/>
              </a:lnSpc>
              <a:spcBef>
                <a:spcPts val="0"/>
              </a:spcBef>
              <a:spcAft>
                <a:spcPts val="0"/>
              </a:spcAft>
              <a:buSzPts val="935"/>
              <a:buNone/>
            </a:pPr>
            <a:r>
              <a:rPr lang="en" sz="1400">
                <a:latin typeface="Raleway"/>
                <a:ea typeface="Raleway"/>
                <a:cs typeface="Raleway"/>
                <a:sym typeface="Raleway"/>
              </a:rPr>
              <a:t>Mehdi Lahlou Charki </a:t>
            </a:r>
            <a:endParaRPr sz="1400">
              <a:latin typeface="Raleway"/>
              <a:ea typeface="Raleway"/>
              <a:cs typeface="Raleway"/>
              <a:sym typeface="Raleway"/>
            </a:endParaRPr>
          </a:p>
          <a:p>
            <a:pPr indent="0" lvl="0" marL="0" rtl="0" algn="l">
              <a:lnSpc>
                <a:spcPct val="95000"/>
              </a:lnSpc>
              <a:spcBef>
                <a:spcPts val="0"/>
              </a:spcBef>
              <a:spcAft>
                <a:spcPts val="0"/>
              </a:spcAft>
              <a:buSzPts val="935"/>
              <a:buNone/>
            </a:pPr>
            <a:r>
              <a:rPr lang="en" sz="1400">
                <a:latin typeface="Raleway"/>
                <a:ea typeface="Raleway"/>
                <a:cs typeface="Raleway"/>
                <a:sym typeface="Raleway"/>
              </a:rPr>
              <a:t>Ahmmed Hossain</a:t>
            </a:r>
            <a:endParaRPr sz="1400">
              <a:latin typeface="Raleway"/>
              <a:ea typeface="Raleway"/>
              <a:cs typeface="Raleway"/>
              <a:sym typeface="Raleway"/>
            </a:endParaRPr>
          </a:p>
          <a:p>
            <a:pPr indent="0" lvl="0" marL="0" rtl="0" algn="l">
              <a:lnSpc>
                <a:spcPct val="95000"/>
              </a:lnSpc>
              <a:spcBef>
                <a:spcPts val="0"/>
              </a:spcBef>
              <a:spcAft>
                <a:spcPts val="0"/>
              </a:spcAft>
              <a:buSzPts val="935"/>
              <a:buNone/>
            </a:pPr>
            <a:r>
              <a:rPr lang="en" sz="1400">
                <a:latin typeface="Raleway"/>
                <a:ea typeface="Raleway"/>
                <a:cs typeface="Raleway"/>
                <a:sym typeface="Raleway"/>
              </a:rPr>
              <a:t>Hojin Lee </a:t>
            </a:r>
            <a:endParaRPr sz="1400">
              <a:latin typeface="Raleway"/>
              <a:ea typeface="Raleway"/>
              <a:cs typeface="Raleway"/>
              <a:sym typeface="Raleway"/>
            </a:endParaRPr>
          </a:p>
        </p:txBody>
      </p:sp>
      <p:pic>
        <p:nvPicPr>
          <p:cNvPr id="88" name="Google Shape;88;p13"/>
          <p:cNvPicPr preferRelativeResize="0"/>
          <p:nvPr/>
        </p:nvPicPr>
        <p:blipFill rotWithShape="1">
          <a:blip r:embed="rId3">
            <a:alphaModFix/>
          </a:blip>
          <a:srcRect b="-97472" l="-230983" r="133511" t="0"/>
          <a:stretch/>
        </p:blipFill>
        <p:spPr>
          <a:xfrm>
            <a:off x="3067050" y="890588"/>
            <a:ext cx="3314700" cy="366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6075650" y="2361600"/>
            <a:ext cx="2734876" cy="2051175"/>
          </a:xfrm>
          <a:prstGeom prst="rect">
            <a:avLst/>
          </a:prstGeom>
          <a:noFill/>
          <a:ln>
            <a:noFill/>
          </a:ln>
        </p:spPr>
      </p:pic>
      <p:sp>
        <p:nvSpPr>
          <p:cNvPr id="94" name="Google Shape;94;p14"/>
          <p:cNvSpPr txBox="1"/>
          <p:nvPr>
            <p:ph type="title"/>
          </p:nvPr>
        </p:nvSpPr>
        <p:spPr>
          <a:xfrm>
            <a:off x="727650" y="1261800"/>
            <a:ext cx="7688700" cy="1962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lang="en" sz="1920">
                <a:latin typeface="Lato"/>
                <a:ea typeface="Lato"/>
                <a:cs typeface="Lato"/>
                <a:sym typeface="Lato"/>
              </a:rPr>
              <a:t>Project Goal</a:t>
            </a:r>
            <a:endParaRPr sz="1920">
              <a:latin typeface="Lato"/>
              <a:ea typeface="Lato"/>
              <a:cs typeface="Lato"/>
              <a:sym typeface="Lato"/>
            </a:endParaRPr>
          </a:p>
          <a:p>
            <a:pPr indent="-318770" lvl="0" marL="457200" rtl="0" algn="l">
              <a:lnSpc>
                <a:spcPct val="150000"/>
              </a:lnSpc>
              <a:spcBef>
                <a:spcPts val="1200"/>
              </a:spcBef>
              <a:spcAft>
                <a:spcPts val="0"/>
              </a:spcAft>
              <a:buSzPts val="1420"/>
              <a:buFont typeface="Lato"/>
              <a:buChar char="●"/>
            </a:pPr>
            <a:r>
              <a:rPr b="0" lang="en" sz="1420">
                <a:latin typeface="Lato"/>
                <a:ea typeface="Lato"/>
                <a:cs typeface="Lato"/>
                <a:sym typeface="Lato"/>
              </a:rPr>
              <a:t>To identify Airbnb revenue factors generated by CitiBike traffic</a:t>
            </a:r>
            <a:endParaRPr b="0" sz="1420">
              <a:latin typeface="Lato"/>
              <a:ea typeface="Lato"/>
              <a:cs typeface="Lato"/>
              <a:sym typeface="Lato"/>
            </a:endParaRPr>
          </a:p>
          <a:p>
            <a:pPr indent="0" lvl="0" marL="0" rtl="0" algn="l">
              <a:lnSpc>
                <a:spcPct val="150000"/>
              </a:lnSpc>
              <a:spcBef>
                <a:spcPts val="1200"/>
              </a:spcBef>
              <a:spcAft>
                <a:spcPts val="0"/>
              </a:spcAft>
              <a:buSzPts val="990"/>
              <a:buNone/>
            </a:pPr>
            <a:r>
              <a:rPr lang="en" sz="1920">
                <a:latin typeface="Lato"/>
                <a:ea typeface="Lato"/>
                <a:cs typeface="Lato"/>
                <a:sym typeface="Lato"/>
              </a:rPr>
              <a:t>Project Limitation</a:t>
            </a:r>
            <a:endParaRPr b="0" sz="1420">
              <a:latin typeface="Lato"/>
              <a:ea typeface="Lato"/>
              <a:cs typeface="Lato"/>
              <a:sym typeface="Lato"/>
            </a:endParaRPr>
          </a:p>
          <a:p>
            <a:pPr indent="-318770" lvl="0" marL="457200" rtl="0" algn="l">
              <a:lnSpc>
                <a:spcPct val="150000"/>
              </a:lnSpc>
              <a:spcBef>
                <a:spcPts val="1200"/>
              </a:spcBef>
              <a:spcAft>
                <a:spcPts val="0"/>
              </a:spcAft>
              <a:buSzPts val="1420"/>
              <a:buFont typeface="Lato"/>
              <a:buChar char="●"/>
            </a:pPr>
            <a:r>
              <a:rPr b="0" lang="en" sz="1420">
                <a:latin typeface="Lato"/>
                <a:ea typeface="Lato"/>
                <a:cs typeface="Lato"/>
                <a:sym typeface="Lato"/>
              </a:rPr>
              <a:t>Incomplete Airbnb data</a:t>
            </a:r>
            <a:endParaRPr b="0" sz="1420">
              <a:latin typeface="Lato"/>
              <a:ea typeface="Lato"/>
              <a:cs typeface="Lato"/>
              <a:sym typeface="Lato"/>
            </a:endParaRPr>
          </a:p>
          <a:p>
            <a:pPr indent="-318770" lvl="0" marL="457200" rtl="0" algn="l">
              <a:lnSpc>
                <a:spcPct val="150000"/>
              </a:lnSpc>
              <a:spcBef>
                <a:spcPts val="0"/>
              </a:spcBef>
              <a:spcAft>
                <a:spcPts val="0"/>
              </a:spcAft>
              <a:buSzPts val="1420"/>
              <a:buFont typeface="Lato"/>
              <a:buChar char="●"/>
            </a:pPr>
            <a:r>
              <a:rPr b="0" lang="en" sz="1420">
                <a:latin typeface="Lato"/>
                <a:ea typeface="Lato"/>
                <a:cs typeface="Lato"/>
                <a:sym typeface="Lato"/>
              </a:rPr>
              <a:t>Only Jan and Feb 2021 data used for Citibike traffic</a:t>
            </a:r>
            <a:endParaRPr b="0" sz="1420">
              <a:latin typeface="Lato"/>
              <a:ea typeface="Lato"/>
              <a:cs typeface="Lato"/>
              <a:sym typeface="Lato"/>
            </a:endParaRPr>
          </a:p>
          <a:p>
            <a:pPr indent="-318770" lvl="0" marL="457200" rtl="0" algn="l">
              <a:lnSpc>
                <a:spcPct val="150000"/>
              </a:lnSpc>
              <a:spcBef>
                <a:spcPts val="0"/>
              </a:spcBef>
              <a:spcAft>
                <a:spcPts val="0"/>
              </a:spcAft>
              <a:buSzPts val="1420"/>
              <a:buFont typeface="Lato"/>
              <a:buChar char="●"/>
            </a:pPr>
            <a:r>
              <a:rPr b="0" lang="en" sz="1420">
                <a:latin typeface="Lato"/>
                <a:ea typeface="Lato"/>
                <a:cs typeface="Lato"/>
                <a:sym typeface="Lato"/>
              </a:rPr>
              <a:t>Possibly incorrect zip codes </a:t>
            </a:r>
            <a:endParaRPr b="0" sz="1420">
              <a:latin typeface="Lato"/>
              <a:ea typeface="Lato"/>
              <a:cs typeface="Lato"/>
              <a:sym typeface="Lato"/>
            </a:endParaRPr>
          </a:p>
          <a:p>
            <a:pPr indent="-318770" lvl="0" marL="457200" rtl="0" algn="l">
              <a:lnSpc>
                <a:spcPct val="150000"/>
              </a:lnSpc>
              <a:spcBef>
                <a:spcPts val="0"/>
              </a:spcBef>
              <a:spcAft>
                <a:spcPts val="0"/>
              </a:spcAft>
              <a:buSzPts val="1420"/>
              <a:buFont typeface="Lato"/>
              <a:buChar char="●"/>
            </a:pPr>
            <a:r>
              <a:rPr b="0" lang="en" sz="1420">
                <a:latin typeface="Lato"/>
                <a:ea typeface="Lato"/>
                <a:cs typeface="Lato"/>
                <a:sym typeface="Lato"/>
              </a:rPr>
              <a:t>Limited time and cost</a:t>
            </a:r>
            <a:endParaRPr b="0" sz="1420">
              <a:latin typeface="Lato"/>
              <a:ea typeface="Lato"/>
              <a:cs typeface="Lato"/>
              <a:sym typeface="Lato"/>
            </a:endParaRPr>
          </a:p>
        </p:txBody>
      </p:sp>
      <p:pic>
        <p:nvPicPr>
          <p:cNvPr id="95" name="Google Shape;95;p14"/>
          <p:cNvPicPr preferRelativeResize="0"/>
          <p:nvPr/>
        </p:nvPicPr>
        <p:blipFill>
          <a:blip r:embed="rId4">
            <a:alphaModFix/>
          </a:blip>
          <a:stretch>
            <a:fillRect/>
          </a:stretch>
        </p:blipFill>
        <p:spPr>
          <a:xfrm>
            <a:off x="7692982" y="4713478"/>
            <a:ext cx="700677" cy="183700"/>
          </a:xfrm>
          <a:prstGeom prst="rect">
            <a:avLst/>
          </a:prstGeom>
          <a:noFill/>
          <a:ln>
            <a:noFill/>
          </a:ln>
        </p:spPr>
      </p:pic>
      <p:pic>
        <p:nvPicPr>
          <p:cNvPr id="96" name="Google Shape;96;p14"/>
          <p:cNvPicPr preferRelativeResize="0"/>
          <p:nvPr/>
        </p:nvPicPr>
        <p:blipFill>
          <a:blip r:embed="rId5">
            <a:alphaModFix/>
          </a:blip>
          <a:stretch>
            <a:fillRect/>
          </a:stretch>
        </p:blipFill>
        <p:spPr>
          <a:xfrm>
            <a:off x="8485225" y="4651715"/>
            <a:ext cx="563727" cy="317074"/>
          </a:xfrm>
          <a:prstGeom prst="rect">
            <a:avLst/>
          </a:prstGeom>
          <a:noFill/>
          <a:ln>
            <a:noFill/>
          </a:ln>
        </p:spPr>
      </p:pic>
      <p:sp>
        <p:nvSpPr>
          <p:cNvPr id="97" name="Google Shape;97;p14"/>
          <p:cNvSpPr txBox="1"/>
          <p:nvPr>
            <p:ph type="title"/>
          </p:nvPr>
        </p:nvSpPr>
        <p:spPr>
          <a:xfrm>
            <a:off x="8381334" y="4624246"/>
            <a:ext cx="3633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40">
                <a:solidFill>
                  <a:srgbClr val="B7B7B7"/>
                </a:solidFill>
              </a:rPr>
              <a:t>X</a:t>
            </a:r>
            <a:endParaRPr sz="144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244">
                <a:latin typeface="Lato"/>
                <a:ea typeface="Lato"/>
                <a:cs typeface="Lato"/>
                <a:sym typeface="Lato"/>
              </a:rPr>
              <a:t>Final 5 KPI’s</a:t>
            </a:r>
            <a:endParaRPr b="0" sz="1100">
              <a:solidFill>
                <a:srgbClr val="000000"/>
              </a:solidFill>
              <a:latin typeface="Lato"/>
              <a:ea typeface="Lato"/>
              <a:cs typeface="Lato"/>
              <a:sym typeface="Lato"/>
            </a:endParaRPr>
          </a:p>
          <a:p>
            <a:pPr indent="0" lvl="0" marL="0" rtl="0" algn="l">
              <a:spcBef>
                <a:spcPts val="1200"/>
              </a:spcBef>
              <a:spcAft>
                <a:spcPts val="0"/>
              </a:spcAft>
              <a:buNone/>
            </a:pPr>
            <a:r>
              <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7025" lvl="0" marL="457200" rtl="0" algn="l">
              <a:lnSpc>
                <a:spcPct val="150000"/>
              </a:lnSpc>
              <a:spcBef>
                <a:spcPts val="0"/>
              </a:spcBef>
              <a:spcAft>
                <a:spcPts val="0"/>
              </a:spcAft>
              <a:buClr>
                <a:srgbClr val="000000"/>
              </a:buClr>
              <a:buSzPts val="1550"/>
              <a:buFont typeface="Lato"/>
              <a:buAutoNum type="arabicPeriod"/>
            </a:pPr>
            <a:r>
              <a:rPr lang="en" sz="1550">
                <a:solidFill>
                  <a:srgbClr val="000000"/>
                </a:solidFill>
              </a:rPr>
              <a:t>Number of citi bike trips per location</a:t>
            </a:r>
            <a:endParaRPr sz="1550">
              <a:solidFill>
                <a:srgbClr val="000000"/>
              </a:solidFill>
            </a:endParaRPr>
          </a:p>
          <a:p>
            <a:pPr indent="-327025" lvl="0" marL="457200" rtl="0" algn="l">
              <a:lnSpc>
                <a:spcPct val="150000"/>
              </a:lnSpc>
              <a:spcBef>
                <a:spcPts val="0"/>
              </a:spcBef>
              <a:spcAft>
                <a:spcPts val="0"/>
              </a:spcAft>
              <a:buClr>
                <a:srgbClr val="000000"/>
              </a:buClr>
              <a:buSzPts val="1550"/>
              <a:buFont typeface="Lato"/>
              <a:buAutoNum type="arabicPeriod"/>
            </a:pPr>
            <a:r>
              <a:rPr lang="en" sz="1550">
                <a:solidFill>
                  <a:srgbClr val="000000"/>
                </a:solidFill>
              </a:rPr>
              <a:t>Total Revenue per location</a:t>
            </a:r>
            <a:endParaRPr sz="1550">
              <a:solidFill>
                <a:srgbClr val="000000"/>
              </a:solidFill>
            </a:endParaRPr>
          </a:p>
          <a:p>
            <a:pPr indent="-327025" lvl="0" marL="457200" rtl="0" algn="l">
              <a:lnSpc>
                <a:spcPct val="150000"/>
              </a:lnSpc>
              <a:spcBef>
                <a:spcPts val="0"/>
              </a:spcBef>
              <a:spcAft>
                <a:spcPts val="0"/>
              </a:spcAft>
              <a:buClr>
                <a:srgbClr val="000000"/>
              </a:buClr>
              <a:buSzPts val="1550"/>
              <a:buFont typeface="Lato"/>
              <a:buAutoNum type="arabicPeriod"/>
            </a:pPr>
            <a:r>
              <a:rPr lang="en" sz="1550">
                <a:solidFill>
                  <a:srgbClr val="000000"/>
                </a:solidFill>
              </a:rPr>
              <a:t>Average price a night per location</a:t>
            </a:r>
            <a:endParaRPr sz="1550">
              <a:solidFill>
                <a:srgbClr val="000000"/>
              </a:solidFill>
            </a:endParaRPr>
          </a:p>
          <a:p>
            <a:pPr indent="-327025" lvl="0" marL="457200" rtl="0" algn="l">
              <a:lnSpc>
                <a:spcPct val="150000"/>
              </a:lnSpc>
              <a:spcBef>
                <a:spcPts val="0"/>
              </a:spcBef>
              <a:spcAft>
                <a:spcPts val="0"/>
              </a:spcAft>
              <a:buClr>
                <a:srgbClr val="000000"/>
              </a:buClr>
              <a:buSzPts val="1550"/>
              <a:buFont typeface="Lato"/>
              <a:buAutoNum type="arabicPeriod"/>
            </a:pPr>
            <a:r>
              <a:rPr lang="en" sz="1550">
                <a:solidFill>
                  <a:srgbClr val="000000"/>
                </a:solidFill>
              </a:rPr>
              <a:t>Number of rentals generated based on citi bike trips </a:t>
            </a:r>
            <a:endParaRPr sz="1550">
              <a:solidFill>
                <a:srgbClr val="000000"/>
              </a:solidFill>
            </a:endParaRPr>
          </a:p>
          <a:p>
            <a:pPr indent="-327025" lvl="0" marL="457200" rtl="0" algn="l">
              <a:lnSpc>
                <a:spcPct val="150000"/>
              </a:lnSpc>
              <a:spcBef>
                <a:spcPts val="0"/>
              </a:spcBef>
              <a:spcAft>
                <a:spcPts val="0"/>
              </a:spcAft>
              <a:buClr>
                <a:srgbClr val="000000"/>
              </a:buClr>
              <a:buSzPts val="1550"/>
              <a:buFont typeface="Lato"/>
              <a:buAutoNum type="arabicPeriod"/>
            </a:pPr>
            <a:r>
              <a:rPr lang="en" sz="1550">
                <a:solidFill>
                  <a:srgbClr val="000000"/>
                </a:solidFill>
              </a:rPr>
              <a:t>Average ratings per location</a:t>
            </a:r>
            <a:endParaRPr/>
          </a:p>
        </p:txBody>
      </p:sp>
      <p:pic>
        <p:nvPicPr>
          <p:cNvPr id="104" name="Google Shape;104;p15"/>
          <p:cNvPicPr preferRelativeResize="0"/>
          <p:nvPr/>
        </p:nvPicPr>
        <p:blipFill>
          <a:blip r:embed="rId3">
            <a:alphaModFix/>
          </a:blip>
          <a:stretch>
            <a:fillRect/>
          </a:stretch>
        </p:blipFill>
        <p:spPr>
          <a:xfrm>
            <a:off x="7692982" y="4713478"/>
            <a:ext cx="700677" cy="183700"/>
          </a:xfrm>
          <a:prstGeom prst="rect">
            <a:avLst/>
          </a:prstGeom>
          <a:noFill/>
          <a:ln>
            <a:noFill/>
          </a:ln>
        </p:spPr>
      </p:pic>
      <p:pic>
        <p:nvPicPr>
          <p:cNvPr id="105" name="Google Shape;105;p15"/>
          <p:cNvPicPr preferRelativeResize="0"/>
          <p:nvPr/>
        </p:nvPicPr>
        <p:blipFill>
          <a:blip r:embed="rId4">
            <a:alphaModFix/>
          </a:blip>
          <a:stretch>
            <a:fillRect/>
          </a:stretch>
        </p:blipFill>
        <p:spPr>
          <a:xfrm>
            <a:off x="8485225" y="4651715"/>
            <a:ext cx="563727" cy="317074"/>
          </a:xfrm>
          <a:prstGeom prst="rect">
            <a:avLst/>
          </a:prstGeom>
          <a:noFill/>
          <a:ln>
            <a:noFill/>
          </a:ln>
        </p:spPr>
      </p:pic>
      <p:sp>
        <p:nvSpPr>
          <p:cNvPr id="106" name="Google Shape;106;p15"/>
          <p:cNvSpPr txBox="1"/>
          <p:nvPr>
            <p:ph type="title"/>
          </p:nvPr>
        </p:nvSpPr>
        <p:spPr>
          <a:xfrm>
            <a:off x="8381334" y="4624246"/>
            <a:ext cx="3633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40">
                <a:solidFill>
                  <a:srgbClr val="B7B7B7"/>
                </a:solidFill>
              </a:rPr>
              <a:t>X</a:t>
            </a:r>
            <a:endParaRPr sz="1440">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190400" y="28275"/>
            <a:ext cx="81102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990"/>
              <a:buNone/>
            </a:pPr>
            <a:r>
              <a:rPr lang="en" sz="2000">
                <a:latin typeface="Lato"/>
                <a:ea typeface="Lato"/>
                <a:cs typeface="Lato"/>
                <a:sym typeface="Lato"/>
              </a:rPr>
              <a:t>Tableau Dashboard based on our KPIs</a:t>
            </a:r>
            <a:endParaRPr sz="2000">
              <a:latin typeface="Lato"/>
              <a:ea typeface="Lato"/>
              <a:cs typeface="Lato"/>
              <a:sym typeface="Lato"/>
            </a:endParaRPr>
          </a:p>
        </p:txBody>
      </p:sp>
      <p:pic>
        <p:nvPicPr>
          <p:cNvPr id="112" name="Google Shape;112;p16"/>
          <p:cNvPicPr preferRelativeResize="0"/>
          <p:nvPr/>
        </p:nvPicPr>
        <p:blipFill>
          <a:blip r:embed="rId3">
            <a:alphaModFix/>
          </a:blip>
          <a:stretch>
            <a:fillRect/>
          </a:stretch>
        </p:blipFill>
        <p:spPr>
          <a:xfrm>
            <a:off x="7692982" y="4713478"/>
            <a:ext cx="700677" cy="183700"/>
          </a:xfrm>
          <a:prstGeom prst="rect">
            <a:avLst/>
          </a:prstGeom>
          <a:noFill/>
          <a:ln>
            <a:noFill/>
          </a:ln>
        </p:spPr>
      </p:pic>
      <p:pic>
        <p:nvPicPr>
          <p:cNvPr id="113" name="Google Shape;113;p16"/>
          <p:cNvPicPr preferRelativeResize="0"/>
          <p:nvPr/>
        </p:nvPicPr>
        <p:blipFill>
          <a:blip r:embed="rId4">
            <a:alphaModFix/>
          </a:blip>
          <a:stretch>
            <a:fillRect/>
          </a:stretch>
        </p:blipFill>
        <p:spPr>
          <a:xfrm>
            <a:off x="8485225" y="4651715"/>
            <a:ext cx="563727" cy="317074"/>
          </a:xfrm>
          <a:prstGeom prst="rect">
            <a:avLst/>
          </a:prstGeom>
          <a:noFill/>
          <a:ln>
            <a:noFill/>
          </a:ln>
        </p:spPr>
      </p:pic>
      <p:sp>
        <p:nvSpPr>
          <p:cNvPr id="114" name="Google Shape;114;p16"/>
          <p:cNvSpPr txBox="1"/>
          <p:nvPr>
            <p:ph type="title"/>
          </p:nvPr>
        </p:nvSpPr>
        <p:spPr>
          <a:xfrm>
            <a:off x="8381334" y="4624246"/>
            <a:ext cx="3633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40">
                <a:solidFill>
                  <a:srgbClr val="B7B7B7"/>
                </a:solidFill>
              </a:rPr>
              <a:t>X</a:t>
            </a:r>
            <a:endParaRPr sz="1440">
              <a:solidFill>
                <a:srgbClr val="B7B7B7"/>
              </a:solidFill>
            </a:endParaRPr>
          </a:p>
        </p:txBody>
      </p:sp>
      <p:sp>
        <p:nvSpPr>
          <p:cNvPr id="115" name="Google Shape;115;p16"/>
          <p:cNvSpPr txBox="1"/>
          <p:nvPr/>
        </p:nvSpPr>
        <p:spPr>
          <a:xfrm>
            <a:off x="0" y="4820400"/>
            <a:ext cx="7270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hlinkClick r:id="rId5"/>
              </a:rPr>
              <a:t>https://public.tableau.com/app/profile/mehdi.lahlou.charki/viz/Tableaufinalproject_16383659899150/Dashboard1</a:t>
            </a:r>
            <a:endParaRPr sz="700"/>
          </a:p>
        </p:txBody>
      </p:sp>
      <p:pic>
        <p:nvPicPr>
          <p:cNvPr id="116" name="Google Shape;116;p16"/>
          <p:cNvPicPr preferRelativeResize="0"/>
          <p:nvPr/>
        </p:nvPicPr>
        <p:blipFill>
          <a:blip r:embed="rId6">
            <a:alphaModFix/>
          </a:blip>
          <a:stretch>
            <a:fillRect/>
          </a:stretch>
        </p:blipFill>
        <p:spPr>
          <a:xfrm>
            <a:off x="726143" y="563475"/>
            <a:ext cx="7667508" cy="3997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0" name="Shape 120"/>
        <p:cNvGrpSpPr/>
        <p:nvPr/>
      </p:nvGrpSpPr>
      <p:grpSpPr>
        <a:xfrm>
          <a:off x="0" y="0"/>
          <a:ext cx="0" cy="0"/>
          <a:chOff x="0" y="0"/>
          <a:chExt cx="0" cy="0"/>
        </a:xfrm>
      </p:grpSpPr>
      <p:sp>
        <p:nvSpPr>
          <p:cNvPr id="121" name="Google Shape;121;p17"/>
          <p:cNvSpPr txBox="1"/>
          <p:nvPr>
            <p:ph type="title"/>
          </p:nvPr>
        </p:nvSpPr>
        <p:spPr>
          <a:xfrm>
            <a:off x="727650" y="12618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244">
                <a:latin typeface="Lato"/>
                <a:ea typeface="Lato"/>
                <a:cs typeface="Lato"/>
                <a:sym typeface="Lato"/>
              </a:rPr>
              <a:t>Conclusion</a:t>
            </a:r>
            <a:endParaRPr sz="2244">
              <a:latin typeface="Lato"/>
              <a:ea typeface="Lato"/>
              <a:cs typeface="Lato"/>
              <a:sym typeface="Lato"/>
            </a:endParaRPr>
          </a:p>
          <a:p>
            <a:pPr indent="-325120" lvl="0" marL="457200" rtl="0" algn="l">
              <a:lnSpc>
                <a:spcPct val="150000"/>
              </a:lnSpc>
              <a:spcBef>
                <a:spcPts val="1200"/>
              </a:spcBef>
              <a:spcAft>
                <a:spcPts val="0"/>
              </a:spcAft>
              <a:buSzPct val="100000"/>
              <a:buFont typeface="Lato"/>
              <a:buChar char="●"/>
            </a:pPr>
            <a:r>
              <a:rPr b="0" lang="en" sz="1688">
                <a:latin typeface="Lato"/>
                <a:ea typeface="Lato"/>
                <a:cs typeface="Lato"/>
                <a:sym typeface="Lato"/>
              </a:rPr>
              <a:t>Based on our analysis, higher citi bike traffic contributes to higher neighborhood attractiveness</a:t>
            </a:r>
            <a:endParaRPr b="0" sz="1688">
              <a:latin typeface="Lato"/>
              <a:ea typeface="Lato"/>
              <a:cs typeface="Lato"/>
              <a:sym typeface="Lato"/>
            </a:endParaRPr>
          </a:p>
          <a:p>
            <a:pPr indent="-325120" lvl="0" marL="457200" rtl="0" algn="l">
              <a:lnSpc>
                <a:spcPct val="150000"/>
              </a:lnSpc>
              <a:spcBef>
                <a:spcPts val="0"/>
              </a:spcBef>
              <a:spcAft>
                <a:spcPts val="0"/>
              </a:spcAft>
              <a:buSzPct val="100000"/>
              <a:buFont typeface="Lato"/>
              <a:buChar char="●"/>
            </a:pPr>
            <a:r>
              <a:rPr b="0" lang="en" sz="1688">
                <a:latin typeface="Lato"/>
                <a:ea typeface="Lato"/>
                <a:cs typeface="Lato"/>
                <a:sym typeface="Lato"/>
              </a:rPr>
              <a:t>Other external factors should be considered as well, when judging a potential listing generated revenue</a:t>
            </a:r>
            <a:endParaRPr b="0" sz="1688">
              <a:latin typeface="Lato"/>
              <a:ea typeface="Lato"/>
              <a:cs typeface="Lato"/>
              <a:sym typeface="Lato"/>
            </a:endParaRPr>
          </a:p>
          <a:p>
            <a:pPr indent="-325120" lvl="0" marL="457200" rtl="0" algn="l">
              <a:lnSpc>
                <a:spcPct val="150000"/>
              </a:lnSpc>
              <a:spcBef>
                <a:spcPts val="0"/>
              </a:spcBef>
              <a:spcAft>
                <a:spcPts val="0"/>
              </a:spcAft>
              <a:buSzPct val="100000"/>
              <a:buFont typeface="Lato"/>
              <a:buChar char="●"/>
            </a:pPr>
            <a:r>
              <a:rPr b="0" lang="en" sz="1688">
                <a:latin typeface="Lato"/>
                <a:ea typeface="Lato"/>
                <a:cs typeface="Lato"/>
                <a:sym typeface="Lato"/>
              </a:rPr>
              <a:t>Correlation doesn’t mean causation</a:t>
            </a:r>
            <a:endParaRPr b="0" sz="1688">
              <a:latin typeface="Lato"/>
              <a:ea typeface="Lato"/>
              <a:cs typeface="Lato"/>
              <a:sym typeface="Lato"/>
            </a:endParaRPr>
          </a:p>
          <a:p>
            <a:pPr indent="0" lvl="0" marL="457200" rtl="0" algn="l">
              <a:lnSpc>
                <a:spcPct val="150000"/>
              </a:lnSpc>
              <a:spcBef>
                <a:spcPts val="1200"/>
              </a:spcBef>
              <a:spcAft>
                <a:spcPts val="1200"/>
              </a:spcAft>
              <a:buNone/>
            </a:pPr>
            <a:r>
              <a:t/>
            </a:r>
            <a:endParaRPr b="0" sz="1688">
              <a:latin typeface="Lato"/>
              <a:ea typeface="Lato"/>
              <a:cs typeface="Lato"/>
              <a:sym typeface="Lato"/>
            </a:endParaRPr>
          </a:p>
        </p:txBody>
      </p:sp>
      <p:pic>
        <p:nvPicPr>
          <p:cNvPr id="122" name="Google Shape;122;p17"/>
          <p:cNvPicPr preferRelativeResize="0"/>
          <p:nvPr/>
        </p:nvPicPr>
        <p:blipFill>
          <a:blip r:embed="rId3">
            <a:alphaModFix/>
          </a:blip>
          <a:stretch>
            <a:fillRect/>
          </a:stretch>
        </p:blipFill>
        <p:spPr>
          <a:xfrm>
            <a:off x="7692982" y="4713478"/>
            <a:ext cx="700677" cy="183700"/>
          </a:xfrm>
          <a:prstGeom prst="rect">
            <a:avLst/>
          </a:prstGeom>
          <a:noFill/>
          <a:ln>
            <a:noFill/>
          </a:ln>
        </p:spPr>
      </p:pic>
      <p:pic>
        <p:nvPicPr>
          <p:cNvPr id="123" name="Google Shape;123;p17"/>
          <p:cNvPicPr preferRelativeResize="0"/>
          <p:nvPr/>
        </p:nvPicPr>
        <p:blipFill>
          <a:blip r:embed="rId4">
            <a:alphaModFix/>
          </a:blip>
          <a:stretch>
            <a:fillRect/>
          </a:stretch>
        </p:blipFill>
        <p:spPr>
          <a:xfrm>
            <a:off x="8485225" y="4651715"/>
            <a:ext cx="563727" cy="317074"/>
          </a:xfrm>
          <a:prstGeom prst="rect">
            <a:avLst/>
          </a:prstGeom>
          <a:noFill/>
          <a:ln>
            <a:noFill/>
          </a:ln>
        </p:spPr>
      </p:pic>
      <p:sp>
        <p:nvSpPr>
          <p:cNvPr id="124" name="Google Shape;124;p17"/>
          <p:cNvSpPr txBox="1"/>
          <p:nvPr>
            <p:ph type="title"/>
          </p:nvPr>
        </p:nvSpPr>
        <p:spPr>
          <a:xfrm>
            <a:off x="8381334" y="4624246"/>
            <a:ext cx="3633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40">
                <a:solidFill>
                  <a:srgbClr val="B7B7B7"/>
                </a:solidFill>
              </a:rPr>
              <a:t>X</a:t>
            </a:r>
            <a:endParaRPr sz="144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3500"/>
              <a:t>Thank you</a:t>
            </a:r>
            <a:endParaRPr sz="3500"/>
          </a:p>
        </p:txBody>
      </p:sp>
      <p:pic>
        <p:nvPicPr>
          <p:cNvPr id="130" name="Google Shape;130;p18"/>
          <p:cNvPicPr preferRelativeResize="0"/>
          <p:nvPr/>
        </p:nvPicPr>
        <p:blipFill rotWithShape="1">
          <a:blip r:embed="rId3">
            <a:alphaModFix/>
          </a:blip>
          <a:srcRect b="-97472" l="-230983" r="133511" t="0"/>
          <a:stretch/>
        </p:blipFill>
        <p:spPr>
          <a:xfrm>
            <a:off x="3067050" y="890588"/>
            <a:ext cx="3314700" cy="366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