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362" r:id="rId3"/>
    <p:sldId id="364" r:id="rId5"/>
    <p:sldId id="365" r:id="rId6"/>
    <p:sldId id="388" r:id="rId7"/>
    <p:sldId id="368" r:id="rId8"/>
    <p:sldId id="374" r:id="rId9"/>
    <p:sldId id="369" r:id="rId10"/>
    <p:sldId id="389" r:id="rId11"/>
    <p:sldId id="367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123"/>
    <a:srgbClr val="F49E00"/>
    <a:srgbClr val="42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39"/>
    <p:restoredTop sz="96271"/>
  </p:normalViewPr>
  <p:slideViewPr>
    <p:cSldViewPr snapToGrid="0" snapToObjects="1">
      <p:cViewPr>
        <p:scale>
          <a:sx n="75" d="100"/>
          <a:sy n="75" d="100"/>
        </p:scale>
        <p:origin x="2620" y="20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7938052" y="0"/>
            <a:ext cx="4253947" cy="1029153"/>
          </a:xfrm>
          <a:prstGeom prst="rect">
            <a:avLst/>
          </a:prstGeom>
        </p:spPr>
      </p:pic>
      <p:pic>
        <p:nvPicPr>
          <p:cNvPr id="3" name="그림 10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flipH="1" flipV="1">
            <a:off x="0" y="6314083"/>
            <a:ext cx="3034748" cy="557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1.png"/><Relationship Id="rId12" Type="http://schemas.openxmlformats.org/officeDocument/2006/relationships/tags" Target="../tags/tag11.xml"/><Relationship Id="rId11" Type="http://schemas.openxmlformats.org/officeDocument/2006/relationships/image" Target="../media/image10.png"/><Relationship Id="rId10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4130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087" y="3845890"/>
            <a:ext cx="64935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学期总结</a:t>
            </a:r>
            <a:endParaRPr kumimoji="1" lang="zh-CN" sz="6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9821" y="4948462"/>
            <a:ext cx="617649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19821" y="5849409"/>
            <a:ext cx="464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卢放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2021010905001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日期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2023.4.20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5473149" y="-3940531"/>
            <a:ext cx="12881113" cy="7699512"/>
          </a:xfrm>
          <a:prstGeom prst="ellipse">
            <a:avLst/>
          </a:prstGeom>
          <a:blipFill dpi="0" rotWithShape="1">
            <a:blip r:embed="rId3"/>
            <a:srcRect/>
            <a:stretch>
              <a:fillRect l="42000" t="5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9" y="4633521"/>
            <a:ext cx="3925774" cy="1276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0904" y="1179445"/>
            <a:ext cx="1948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kumimoji="1" lang="zh-CN" altLang="en-US" sz="60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086678" y="2226367"/>
            <a:ext cx="21065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1086678" y="2696817"/>
            <a:ext cx="21065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3670" y="2199863"/>
            <a:ext cx="215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400">
                <a:solidFill>
                  <a:schemeClr val="bg1"/>
                </a:solidFill>
              </a:rPr>
              <a:t>CONTENTS</a:t>
            </a:r>
            <a:endParaRPr kumimoji="1"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0904" y="2905130"/>
            <a:ext cx="244411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SzPct val="87000"/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知识与技能</a:t>
            </a:r>
            <a:endParaRPr kumimoji="1"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250000"/>
              </a:lnSpc>
              <a:buSzPct val="87000"/>
              <a:buFont typeface="Wingdings" panose="05000000000000000000" pitchFamily="2" charset="2"/>
              <a:buNone/>
            </a:pPr>
            <a:endParaRPr kumimoji="1"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6458" y="2905130"/>
            <a:ext cx="279971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SzPct val="87000"/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关于小组合作 </a:t>
            </a:r>
            <a:endParaRPr kumimoji="1"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33151" y="4898323"/>
            <a:ext cx="309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。</a:t>
            </a:r>
            <a:endParaRPr lang="en-GB" altLang="zh-CN" sz="1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86798" y="3982090"/>
            <a:ext cx="155511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250000"/>
              </a:lnSpc>
              <a:buSzPct val="87000"/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zh-CN" sz="2800" dirty="0" smtClean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  <a:r>
              <a:rPr kumimoji="1"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kumimoji="1"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1" grpId="0"/>
      <p:bldP spid="1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00"/>
            <a:ext cx="12192000" cy="2095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99181" y="2663686"/>
            <a:ext cx="552615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知识与技能</a:t>
            </a:r>
            <a:endParaRPr kumimoji="1"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9819" y="1827370"/>
            <a:ext cx="172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第一部分</a:t>
            </a:r>
            <a:endParaRPr kumimoji="1"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406885" y="2324086"/>
            <a:ext cx="15107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5406885" y="2635511"/>
            <a:ext cx="15107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53876" y="2342657"/>
            <a:ext cx="161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PART</a:t>
            </a:r>
            <a:r>
              <a:rPr kumimoji="1"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01</a:t>
            </a:r>
            <a:endParaRPr kumimoji="1"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027" y="159029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知识与技能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808" y="624104"/>
            <a:ext cx="2108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800" dirty="0" smtClean="0"/>
              <a:t> </a:t>
            </a:r>
            <a:endParaRPr lang="en-GB" altLang="zh-CN" sz="800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318052" y="607442"/>
            <a:ext cx="26504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75797" y="719969"/>
            <a:ext cx="3044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文献查找与整理</a:t>
            </a:r>
            <a:endParaRPr kumimoji="1"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39306" y="379254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+mj-lt"/>
              </a:rPr>
              <a:t>请输入标题</a:t>
            </a:r>
            <a:endParaRPr kumimoji="1"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731" y="6176434"/>
            <a:ext cx="519010" cy="51646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56555" y="1276985"/>
            <a:ext cx="5347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学会了在</a:t>
            </a:r>
            <a:r>
              <a:rPr lang="en-US" altLang="zh-CN"/>
              <a:t>SCI</a:t>
            </a:r>
            <a:r>
              <a:rPr lang="zh-CN" altLang="en-US"/>
              <a:t>上查找相应文献的技巧，以及初步学习了</a:t>
            </a:r>
            <a:r>
              <a:rPr lang="zh-CN"/>
              <a:t>如何去整理这些文献</a:t>
            </a:r>
            <a:endParaRPr lang="zh-CN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221822" y="2041404"/>
            <a:ext cx="5189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综述文献的结构以及快速阅读</a:t>
            </a:r>
            <a:endParaRPr kumimoji="1"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5456555" y="2598420"/>
            <a:ext cx="5347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了解了综述的基本架构以及如何快速阅读一篇综述文献的主要内容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221822" y="4421384"/>
            <a:ext cx="3044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</a:t>
            </a: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专利文献的架构</a:t>
            </a:r>
            <a:endParaRPr kumimoji="1"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5456555" y="5062855"/>
            <a:ext cx="5347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了解了专利文献的基本要求及结构，并以小组合作的形式初步完成一项专利的写作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5221822" y="3231394"/>
            <a:ext cx="44748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</a:t>
            </a: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综述文献要求及插入文献</a:t>
            </a:r>
            <a:endParaRPr kumimoji="1"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5456555" y="3788410"/>
            <a:ext cx="5347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小组合作的形式写了简单的综述以及初步学习使用</a:t>
            </a:r>
            <a:r>
              <a:rPr lang="en-US" altLang="zh-CN"/>
              <a:t>medelely</a:t>
            </a:r>
            <a:r>
              <a:rPr lang="zh-CN" altLang="en-US"/>
              <a:t>及其插件对综述进行完善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4840" y="838200"/>
            <a:ext cx="4500245" cy="21069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5310" y="3122295"/>
            <a:ext cx="2036445" cy="19735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650490" y="3175635"/>
            <a:ext cx="2559685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00"/>
            <a:ext cx="12192000" cy="2095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99181" y="2663686"/>
            <a:ext cx="552615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关于小组合作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9819" y="1827370"/>
            <a:ext cx="172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第二部分</a:t>
            </a:r>
            <a:endParaRPr kumimoji="1"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406885" y="2324086"/>
            <a:ext cx="15107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5406885" y="2635511"/>
            <a:ext cx="15107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53876" y="2342657"/>
            <a:ext cx="161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PART</a:t>
            </a:r>
            <a:r>
              <a:rPr kumimoji="1"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02</a:t>
            </a:r>
            <a:endParaRPr kumimoji="1"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20886" y="3679349"/>
            <a:ext cx="6082746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GB" altLang="zh-C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027" y="159029"/>
            <a:ext cx="2164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关于小组合作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808" y="624104"/>
            <a:ext cx="3124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。</a:t>
            </a:r>
            <a:r>
              <a:rPr lang="en-GB" altLang="zh-CN" sz="800" dirty="0" smtClean="0"/>
              <a:t> </a:t>
            </a:r>
            <a:endParaRPr lang="en-GB" altLang="zh-CN" sz="800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318052" y="607442"/>
            <a:ext cx="26504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28"/>
          <p:cNvSpPr/>
          <p:nvPr/>
        </p:nvSpPr>
        <p:spPr>
          <a:xfrm>
            <a:off x="6573065" y="1544323"/>
            <a:ext cx="4474925" cy="60128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 cap="flat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19050" tIns="19050" rIns="19050" bIns="19050" anchor="ctr">
            <a:norm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+mj-ea"/>
                <a:ea typeface="+mj-ea"/>
                <a:sym typeface="Arial" panose="020B0604020202020204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604020202020204"/>
              </a:rPr>
              <a:t>四人集体讨论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9340" y="3135630"/>
            <a:ext cx="10241915" cy="1164590"/>
          </a:xfrm>
          <a:prstGeom prst="rect">
            <a:avLst/>
          </a:prstGeom>
        </p:spPr>
        <p:txBody>
          <a:bodyPr wrap="square" lIns="68580" tIns="34290" rIns="68580" bIns="3429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/>
            </a:endParaRPr>
          </a:p>
        </p:txBody>
      </p:sp>
      <p:sp>
        <p:nvSpPr>
          <p:cNvPr id="8" name="Freeform: Shape 4"/>
          <p:cNvSpPr/>
          <p:nvPr/>
        </p:nvSpPr>
        <p:spPr bwMode="auto">
          <a:xfrm>
            <a:off x="8469122" y="4963000"/>
            <a:ext cx="682223" cy="68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Freeform: Shape 5"/>
          <p:cNvSpPr/>
          <p:nvPr/>
        </p:nvSpPr>
        <p:spPr bwMode="auto">
          <a:xfrm>
            <a:off x="8668008" y="5166510"/>
            <a:ext cx="259014" cy="27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9" h="21367" extrusionOk="0">
                <a:moveTo>
                  <a:pt x="5399" y="21367"/>
                </a:moveTo>
                <a:cubicBezTo>
                  <a:pt x="3945" y="21367"/>
                  <a:pt x="2583" y="20761"/>
                  <a:pt x="1600" y="19796"/>
                </a:cubicBezTo>
                <a:cubicBezTo>
                  <a:pt x="-305" y="17926"/>
                  <a:pt x="-835" y="14661"/>
                  <a:pt x="1835" y="12040"/>
                </a:cubicBezTo>
                <a:cubicBezTo>
                  <a:pt x="3400" y="10503"/>
                  <a:pt x="9667" y="4351"/>
                  <a:pt x="12796" y="1279"/>
                </a:cubicBezTo>
                <a:cubicBezTo>
                  <a:pt x="13906" y="188"/>
                  <a:pt x="15321" y="-233"/>
                  <a:pt x="16674" y="123"/>
                </a:cubicBezTo>
                <a:cubicBezTo>
                  <a:pt x="18004" y="473"/>
                  <a:pt x="19093" y="1542"/>
                  <a:pt x="19449" y="2847"/>
                </a:cubicBezTo>
                <a:cubicBezTo>
                  <a:pt x="19811" y="4176"/>
                  <a:pt x="19382" y="5564"/>
                  <a:pt x="18273" y="6654"/>
                </a:cubicBezTo>
                <a:lnTo>
                  <a:pt x="7790" y="16945"/>
                </a:lnTo>
                <a:cubicBezTo>
                  <a:pt x="7191" y="17533"/>
                  <a:pt x="6516" y="17880"/>
                  <a:pt x="5836" y="17951"/>
                </a:cubicBezTo>
                <a:cubicBezTo>
                  <a:pt x="5163" y="18020"/>
                  <a:pt x="4520" y="17808"/>
                  <a:pt x="4071" y="17366"/>
                </a:cubicBezTo>
                <a:cubicBezTo>
                  <a:pt x="3256" y="16566"/>
                  <a:pt x="3140" y="15060"/>
                  <a:pt x="4495" y="13730"/>
                </a:cubicBezTo>
                <a:lnTo>
                  <a:pt x="11857" y="6501"/>
                </a:lnTo>
                <a:cubicBezTo>
                  <a:pt x="12160" y="6204"/>
                  <a:pt x="12650" y="6204"/>
                  <a:pt x="12952" y="6501"/>
                </a:cubicBezTo>
                <a:cubicBezTo>
                  <a:pt x="13255" y="6798"/>
                  <a:pt x="13255" y="7279"/>
                  <a:pt x="12952" y="7576"/>
                </a:cubicBezTo>
                <a:lnTo>
                  <a:pt x="5590" y="14805"/>
                </a:lnTo>
                <a:cubicBezTo>
                  <a:pt x="4953" y="15429"/>
                  <a:pt x="4896" y="16025"/>
                  <a:pt x="5166" y="16291"/>
                </a:cubicBezTo>
                <a:cubicBezTo>
                  <a:pt x="5285" y="16409"/>
                  <a:pt x="5464" y="16461"/>
                  <a:pt x="5672" y="16439"/>
                </a:cubicBezTo>
                <a:cubicBezTo>
                  <a:pt x="5992" y="16406"/>
                  <a:pt x="6354" y="16204"/>
                  <a:pt x="6695" y="15870"/>
                </a:cubicBezTo>
                <a:lnTo>
                  <a:pt x="17178" y="5579"/>
                </a:lnTo>
                <a:cubicBezTo>
                  <a:pt x="17896" y="4873"/>
                  <a:pt x="18171" y="4043"/>
                  <a:pt x="17953" y="3240"/>
                </a:cubicBezTo>
                <a:cubicBezTo>
                  <a:pt x="17737" y="2451"/>
                  <a:pt x="17078" y="1804"/>
                  <a:pt x="16273" y="1592"/>
                </a:cubicBezTo>
                <a:cubicBezTo>
                  <a:pt x="15457" y="1377"/>
                  <a:pt x="14611" y="1648"/>
                  <a:pt x="13891" y="2354"/>
                </a:cubicBezTo>
                <a:cubicBezTo>
                  <a:pt x="10762" y="5426"/>
                  <a:pt x="4495" y="11579"/>
                  <a:pt x="2930" y="13115"/>
                </a:cubicBezTo>
                <a:cubicBezTo>
                  <a:pt x="887" y="15120"/>
                  <a:pt x="1378" y="17427"/>
                  <a:pt x="2695" y="18721"/>
                </a:cubicBezTo>
                <a:cubicBezTo>
                  <a:pt x="4014" y="20015"/>
                  <a:pt x="6364" y="20495"/>
                  <a:pt x="8406" y="18491"/>
                </a:cubicBezTo>
                <a:lnTo>
                  <a:pt x="19368" y="7729"/>
                </a:lnTo>
                <a:cubicBezTo>
                  <a:pt x="19670" y="7433"/>
                  <a:pt x="20160" y="7433"/>
                  <a:pt x="20463" y="7729"/>
                </a:cubicBezTo>
                <a:cubicBezTo>
                  <a:pt x="20765" y="8026"/>
                  <a:pt x="20765" y="8508"/>
                  <a:pt x="20463" y="8804"/>
                </a:cubicBezTo>
                <a:lnTo>
                  <a:pt x="9501" y="19566"/>
                </a:lnTo>
                <a:cubicBezTo>
                  <a:pt x="8209" y="20835"/>
                  <a:pt x="6763" y="21367"/>
                  <a:pt x="5399" y="21367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" name="Freeform: Shape 8"/>
          <p:cNvSpPr/>
          <p:nvPr/>
        </p:nvSpPr>
        <p:spPr bwMode="auto">
          <a:xfrm>
            <a:off x="3182466" y="4963001"/>
            <a:ext cx="682223" cy="68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Freeform: Shape 9"/>
          <p:cNvSpPr/>
          <p:nvPr/>
        </p:nvSpPr>
        <p:spPr bwMode="auto">
          <a:xfrm>
            <a:off x="3374412" y="5175762"/>
            <a:ext cx="293704" cy="25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0"/>
                </a:moveTo>
                <a:lnTo>
                  <a:pt x="2700" y="0"/>
                </a:lnTo>
                <a:cubicBezTo>
                  <a:pt x="1216" y="0"/>
                  <a:pt x="0" y="1389"/>
                  <a:pt x="0" y="3086"/>
                </a:cubicBezTo>
                <a:lnTo>
                  <a:pt x="0" y="13885"/>
                </a:lnTo>
                <a:cubicBezTo>
                  <a:pt x="0" y="15583"/>
                  <a:pt x="1216" y="16971"/>
                  <a:pt x="2700" y="16971"/>
                </a:cubicBezTo>
                <a:lnTo>
                  <a:pt x="8100" y="16971"/>
                </a:lnTo>
                <a:lnTo>
                  <a:pt x="13500" y="21600"/>
                </a:lnTo>
                <a:lnTo>
                  <a:pt x="13500" y="16971"/>
                </a:lnTo>
                <a:lnTo>
                  <a:pt x="18900" y="16971"/>
                </a:lnTo>
                <a:cubicBezTo>
                  <a:pt x="20384" y="16971"/>
                  <a:pt x="21600" y="15583"/>
                  <a:pt x="21600" y="13885"/>
                </a:cubicBezTo>
                <a:lnTo>
                  <a:pt x="21600" y="3086"/>
                </a:lnTo>
                <a:cubicBezTo>
                  <a:pt x="21600" y="1389"/>
                  <a:pt x="20384" y="0"/>
                  <a:pt x="18900" y="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" name="Freeform: Shape 13"/>
          <p:cNvSpPr/>
          <p:nvPr/>
        </p:nvSpPr>
        <p:spPr bwMode="auto">
          <a:xfrm>
            <a:off x="4942372" y="4963002"/>
            <a:ext cx="682224" cy="68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Freeform: Shape 14"/>
          <p:cNvSpPr/>
          <p:nvPr/>
        </p:nvSpPr>
        <p:spPr bwMode="auto">
          <a:xfrm>
            <a:off x="5157445" y="5164202"/>
            <a:ext cx="261325" cy="279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0665" y="9681"/>
                </a:moveTo>
                <a:cubicBezTo>
                  <a:pt x="10079" y="14119"/>
                  <a:pt x="7081" y="15033"/>
                  <a:pt x="7081" y="18117"/>
                </a:cubicBezTo>
                <a:cubicBezTo>
                  <a:pt x="7081" y="20023"/>
                  <a:pt x="8782" y="21567"/>
                  <a:pt x="10799" y="21567"/>
                </a:cubicBezTo>
                <a:cubicBezTo>
                  <a:pt x="12818" y="21567"/>
                  <a:pt x="14519" y="20023"/>
                  <a:pt x="14519" y="18117"/>
                </a:cubicBezTo>
                <a:cubicBezTo>
                  <a:pt x="14519" y="15033"/>
                  <a:pt x="11521" y="14119"/>
                  <a:pt x="10935" y="9681"/>
                </a:cubicBezTo>
                <a:cubicBezTo>
                  <a:pt x="10917" y="9547"/>
                  <a:pt x="10683" y="9547"/>
                  <a:pt x="10665" y="9681"/>
                </a:cubicBezTo>
                <a:close/>
                <a:moveTo>
                  <a:pt x="18015" y="101"/>
                </a:moveTo>
                <a:cubicBezTo>
                  <a:pt x="17997" y="-33"/>
                  <a:pt x="17762" y="-33"/>
                  <a:pt x="17744" y="101"/>
                </a:cubicBezTo>
                <a:cubicBezTo>
                  <a:pt x="17159" y="4539"/>
                  <a:pt x="14160" y="5453"/>
                  <a:pt x="14160" y="8537"/>
                </a:cubicBezTo>
                <a:cubicBezTo>
                  <a:pt x="14160" y="10442"/>
                  <a:pt x="15863" y="11987"/>
                  <a:pt x="17880" y="11987"/>
                </a:cubicBezTo>
                <a:cubicBezTo>
                  <a:pt x="19897" y="11987"/>
                  <a:pt x="21600" y="10442"/>
                  <a:pt x="21600" y="8537"/>
                </a:cubicBezTo>
                <a:cubicBezTo>
                  <a:pt x="21600" y="5453"/>
                  <a:pt x="18602" y="4539"/>
                  <a:pt x="18015" y="101"/>
                </a:cubicBezTo>
                <a:close/>
                <a:moveTo>
                  <a:pt x="3856" y="101"/>
                </a:moveTo>
                <a:cubicBezTo>
                  <a:pt x="3838" y="-33"/>
                  <a:pt x="3603" y="-33"/>
                  <a:pt x="3586" y="101"/>
                </a:cubicBezTo>
                <a:cubicBezTo>
                  <a:pt x="2999" y="4539"/>
                  <a:pt x="0" y="5453"/>
                  <a:pt x="0" y="8537"/>
                </a:cubicBezTo>
                <a:cubicBezTo>
                  <a:pt x="0" y="10442"/>
                  <a:pt x="1703" y="11987"/>
                  <a:pt x="3720" y="11987"/>
                </a:cubicBezTo>
                <a:cubicBezTo>
                  <a:pt x="5739" y="11987"/>
                  <a:pt x="7440" y="10442"/>
                  <a:pt x="7440" y="8537"/>
                </a:cubicBezTo>
                <a:cubicBezTo>
                  <a:pt x="7440" y="5453"/>
                  <a:pt x="4442" y="4539"/>
                  <a:pt x="3856" y="101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4" name="Freeform: Shape 16"/>
          <p:cNvSpPr/>
          <p:nvPr/>
        </p:nvSpPr>
        <p:spPr bwMode="auto">
          <a:xfrm>
            <a:off x="6704589" y="4963003"/>
            <a:ext cx="684536" cy="68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5" name="Freeform: Shape 17"/>
          <p:cNvSpPr/>
          <p:nvPr/>
        </p:nvSpPr>
        <p:spPr bwMode="auto">
          <a:xfrm>
            <a:off x="6968228" y="5157264"/>
            <a:ext cx="164196" cy="277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9547" y="8995"/>
                </a:moveTo>
                <a:cubicBezTo>
                  <a:pt x="9431" y="9241"/>
                  <a:pt x="9310" y="9495"/>
                  <a:pt x="9182" y="9756"/>
                </a:cubicBezTo>
                <a:cubicBezTo>
                  <a:pt x="8409" y="11354"/>
                  <a:pt x="7531" y="13164"/>
                  <a:pt x="7531" y="15261"/>
                </a:cubicBezTo>
                <a:cubicBezTo>
                  <a:pt x="7531" y="16396"/>
                  <a:pt x="6379" y="16800"/>
                  <a:pt x="5302" y="16800"/>
                </a:cubicBezTo>
                <a:cubicBezTo>
                  <a:pt x="4071" y="16800"/>
                  <a:pt x="3070" y="16212"/>
                  <a:pt x="3070" y="15491"/>
                </a:cubicBezTo>
                <a:cubicBezTo>
                  <a:pt x="3070" y="13016"/>
                  <a:pt x="5121" y="11397"/>
                  <a:pt x="6930" y="9971"/>
                </a:cubicBezTo>
                <a:cubicBezTo>
                  <a:pt x="7496" y="9523"/>
                  <a:pt x="8031" y="9101"/>
                  <a:pt x="8465" y="8681"/>
                </a:cubicBezTo>
                <a:cubicBezTo>
                  <a:pt x="8665" y="8489"/>
                  <a:pt x="9201" y="8497"/>
                  <a:pt x="9443" y="8687"/>
                </a:cubicBezTo>
                <a:cubicBezTo>
                  <a:pt x="9559" y="8776"/>
                  <a:pt x="9596" y="8890"/>
                  <a:pt x="9547" y="8995"/>
                </a:cubicBezTo>
                <a:close/>
                <a:moveTo>
                  <a:pt x="11191" y="180"/>
                </a:moveTo>
                <a:cubicBezTo>
                  <a:pt x="11140" y="-60"/>
                  <a:pt x="10460" y="-60"/>
                  <a:pt x="10409" y="180"/>
                </a:cubicBezTo>
                <a:cubicBezTo>
                  <a:pt x="8706" y="8155"/>
                  <a:pt x="0" y="9798"/>
                  <a:pt x="0" y="15341"/>
                </a:cubicBezTo>
                <a:cubicBezTo>
                  <a:pt x="0" y="18765"/>
                  <a:pt x="4944" y="21540"/>
                  <a:pt x="10801" y="21540"/>
                </a:cubicBezTo>
                <a:cubicBezTo>
                  <a:pt x="16656" y="21540"/>
                  <a:pt x="21600" y="18765"/>
                  <a:pt x="21600" y="15341"/>
                </a:cubicBezTo>
                <a:cubicBezTo>
                  <a:pt x="21600" y="9798"/>
                  <a:pt x="12894" y="8155"/>
                  <a:pt x="11191" y="18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Freeform: Shape 20"/>
          <p:cNvSpPr/>
          <p:nvPr/>
        </p:nvSpPr>
        <p:spPr bwMode="auto">
          <a:xfrm>
            <a:off x="1417933" y="4963004"/>
            <a:ext cx="684536" cy="68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7" name="Freeform: Shape 21"/>
          <p:cNvSpPr/>
          <p:nvPr/>
        </p:nvSpPr>
        <p:spPr bwMode="auto">
          <a:xfrm>
            <a:off x="1612193" y="5138764"/>
            <a:ext cx="296016" cy="312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8" name="Freeform: Shape 24"/>
          <p:cNvSpPr/>
          <p:nvPr/>
        </p:nvSpPr>
        <p:spPr bwMode="auto">
          <a:xfrm>
            <a:off x="10226715" y="4963005"/>
            <a:ext cx="682223" cy="682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9" name="Freeform: Shape 25"/>
          <p:cNvSpPr/>
          <p:nvPr/>
        </p:nvSpPr>
        <p:spPr bwMode="auto">
          <a:xfrm>
            <a:off x="10462602" y="5138765"/>
            <a:ext cx="210448" cy="312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64" y="0"/>
                  <a:pt x="8150" y="146"/>
                  <a:pt x="6863" y="450"/>
                </a:cubicBezTo>
                <a:cubicBezTo>
                  <a:pt x="5576" y="755"/>
                  <a:pt x="4422" y="1177"/>
                  <a:pt x="3403" y="1706"/>
                </a:cubicBezTo>
                <a:cubicBezTo>
                  <a:pt x="2383" y="2236"/>
                  <a:pt x="1554" y="2892"/>
                  <a:pt x="928" y="3694"/>
                </a:cubicBezTo>
                <a:cubicBezTo>
                  <a:pt x="302" y="4496"/>
                  <a:pt x="0" y="5372"/>
                  <a:pt x="0" y="6300"/>
                </a:cubicBezTo>
                <a:cubicBezTo>
                  <a:pt x="0" y="7753"/>
                  <a:pt x="717" y="9009"/>
                  <a:pt x="2166" y="10069"/>
                </a:cubicBezTo>
                <a:cubicBezTo>
                  <a:pt x="2798" y="10528"/>
                  <a:pt x="3326" y="10932"/>
                  <a:pt x="3741" y="11288"/>
                </a:cubicBezTo>
                <a:cubicBezTo>
                  <a:pt x="4155" y="11644"/>
                  <a:pt x="4556" y="12098"/>
                  <a:pt x="4978" y="12638"/>
                </a:cubicBezTo>
                <a:cubicBezTo>
                  <a:pt x="5399" y="13176"/>
                  <a:pt x="5654" y="13668"/>
                  <a:pt x="5709" y="14138"/>
                </a:cubicBezTo>
                <a:cubicBezTo>
                  <a:pt x="5048" y="14400"/>
                  <a:pt x="4725" y="14794"/>
                  <a:pt x="4725" y="15300"/>
                </a:cubicBezTo>
                <a:cubicBezTo>
                  <a:pt x="4725" y="15647"/>
                  <a:pt x="4880" y="15947"/>
                  <a:pt x="5231" y="16200"/>
                </a:cubicBezTo>
                <a:cubicBezTo>
                  <a:pt x="4880" y="16453"/>
                  <a:pt x="4725" y="16753"/>
                  <a:pt x="4725" y="17100"/>
                </a:cubicBezTo>
                <a:cubicBezTo>
                  <a:pt x="4725" y="17588"/>
                  <a:pt x="5020" y="17972"/>
                  <a:pt x="5653" y="18244"/>
                </a:cubicBezTo>
                <a:cubicBezTo>
                  <a:pt x="5470" y="18459"/>
                  <a:pt x="5400" y="18675"/>
                  <a:pt x="5400" y="18900"/>
                </a:cubicBezTo>
                <a:cubicBezTo>
                  <a:pt x="5400" y="19331"/>
                  <a:pt x="5605" y="19660"/>
                  <a:pt x="6047" y="19894"/>
                </a:cubicBezTo>
                <a:cubicBezTo>
                  <a:pt x="6489" y="20128"/>
                  <a:pt x="7032" y="20250"/>
                  <a:pt x="7678" y="20250"/>
                </a:cubicBezTo>
                <a:cubicBezTo>
                  <a:pt x="7960" y="20662"/>
                  <a:pt x="8382" y="20981"/>
                  <a:pt x="8944" y="21225"/>
                </a:cubicBezTo>
                <a:cubicBezTo>
                  <a:pt x="9506" y="21469"/>
                  <a:pt x="10139" y="21600"/>
                  <a:pt x="10800" y="21600"/>
                </a:cubicBezTo>
                <a:cubicBezTo>
                  <a:pt x="11461" y="21600"/>
                  <a:pt x="12065" y="21469"/>
                  <a:pt x="12628" y="21225"/>
                </a:cubicBezTo>
                <a:cubicBezTo>
                  <a:pt x="13191" y="20981"/>
                  <a:pt x="13613" y="20662"/>
                  <a:pt x="13894" y="20250"/>
                </a:cubicBezTo>
                <a:cubicBezTo>
                  <a:pt x="14541" y="20250"/>
                  <a:pt x="15083" y="20128"/>
                  <a:pt x="15525" y="19894"/>
                </a:cubicBezTo>
                <a:cubicBezTo>
                  <a:pt x="15967" y="19660"/>
                  <a:pt x="16200" y="19331"/>
                  <a:pt x="16200" y="18900"/>
                </a:cubicBezTo>
                <a:cubicBezTo>
                  <a:pt x="16200" y="18675"/>
                  <a:pt x="16102" y="18459"/>
                  <a:pt x="15919" y="18244"/>
                </a:cubicBezTo>
                <a:cubicBezTo>
                  <a:pt x="16552" y="17972"/>
                  <a:pt x="16875" y="17588"/>
                  <a:pt x="16875" y="17100"/>
                </a:cubicBezTo>
                <a:cubicBezTo>
                  <a:pt x="16875" y="16753"/>
                  <a:pt x="16692" y="16453"/>
                  <a:pt x="16341" y="16200"/>
                </a:cubicBezTo>
                <a:cubicBezTo>
                  <a:pt x="16692" y="15947"/>
                  <a:pt x="16875" y="15647"/>
                  <a:pt x="16875" y="15300"/>
                </a:cubicBezTo>
                <a:cubicBezTo>
                  <a:pt x="16875" y="14793"/>
                  <a:pt x="16524" y="14400"/>
                  <a:pt x="15863" y="14138"/>
                </a:cubicBezTo>
                <a:cubicBezTo>
                  <a:pt x="15919" y="13668"/>
                  <a:pt x="16173" y="13176"/>
                  <a:pt x="16594" y="12638"/>
                </a:cubicBezTo>
                <a:cubicBezTo>
                  <a:pt x="17016" y="12098"/>
                  <a:pt x="17417" y="11644"/>
                  <a:pt x="17831" y="11288"/>
                </a:cubicBezTo>
                <a:cubicBezTo>
                  <a:pt x="18247" y="10932"/>
                  <a:pt x="18774" y="10528"/>
                  <a:pt x="19406" y="10069"/>
                </a:cubicBezTo>
                <a:cubicBezTo>
                  <a:pt x="20855" y="9009"/>
                  <a:pt x="21600" y="7753"/>
                  <a:pt x="21600" y="6300"/>
                </a:cubicBezTo>
                <a:cubicBezTo>
                  <a:pt x="21600" y="5372"/>
                  <a:pt x="21271" y="4496"/>
                  <a:pt x="20644" y="3694"/>
                </a:cubicBezTo>
                <a:cubicBezTo>
                  <a:pt x="20018" y="2893"/>
                  <a:pt x="19188" y="2236"/>
                  <a:pt x="18169" y="1706"/>
                </a:cubicBezTo>
                <a:cubicBezTo>
                  <a:pt x="17149" y="1177"/>
                  <a:pt x="15996" y="755"/>
                  <a:pt x="14709" y="450"/>
                </a:cubicBezTo>
                <a:cubicBezTo>
                  <a:pt x="13422" y="146"/>
                  <a:pt x="12136" y="0"/>
                  <a:pt x="10800" y="0"/>
                </a:cubicBezTo>
                <a:close/>
                <a:moveTo>
                  <a:pt x="10800" y="1800"/>
                </a:moveTo>
                <a:cubicBezTo>
                  <a:pt x="11771" y="1800"/>
                  <a:pt x="12719" y="1907"/>
                  <a:pt x="13669" y="2119"/>
                </a:cubicBezTo>
                <a:cubicBezTo>
                  <a:pt x="14617" y="2329"/>
                  <a:pt x="15475" y="2611"/>
                  <a:pt x="16256" y="2981"/>
                </a:cubicBezTo>
                <a:cubicBezTo>
                  <a:pt x="17036" y="3352"/>
                  <a:pt x="17683" y="3825"/>
                  <a:pt x="18169" y="4406"/>
                </a:cubicBezTo>
                <a:cubicBezTo>
                  <a:pt x="18653" y="4988"/>
                  <a:pt x="18900" y="5625"/>
                  <a:pt x="18900" y="6300"/>
                </a:cubicBezTo>
                <a:cubicBezTo>
                  <a:pt x="18900" y="7246"/>
                  <a:pt x="18421" y="8091"/>
                  <a:pt x="17466" y="8831"/>
                </a:cubicBezTo>
                <a:cubicBezTo>
                  <a:pt x="17324" y="8935"/>
                  <a:pt x="17107" y="9094"/>
                  <a:pt x="16819" y="9300"/>
                </a:cubicBezTo>
                <a:cubicBezTo>
                  <a:pt x="16531" y="9507"/>
                  <a:pt x="16312" y="9647"/>
                  <a:pt x="16172" y="9750"/>
                </a:cubicBezTo>
                <a:cubicBezTo>
                  <a:pt x="14372" y="11184"/>
                  <a:pt x="13374" y="12591"/>
                  <a:pt x="13191" y="13950"/>
                </a:cubicBezTo>
                <a:lnTo>
                  <a:pt x="8381" y="13950"/>
                </a:lnTo>
                <a:cubicBezTo>
                  <a:pt x="8198" y="12591"/>
                  <a:pt x="7200" y="11185"/>
                  <a:pt x="5400" y="9750"/>
                </a:cubicBezTo>
                <a:cubicBezTo>
                  <a:pt x="5260" y="9647"/>
                  <a:pt x="5041" y="9507"/>
                  <a:pt x="4753" y="9300"/>
                </a:cubicBezTo>
                <a:cubicBezTo>
                  <a:pt x="4465" y="9094"/>
                  <a:pt x="4275" y="8935"/>
                  <a:pt x="4134" y="8831"/>
                </a:cubicBezTo>
                <a:cubicBezTo>
                  <a:pt x="3179" y="8091"/>
                  <a:pt x="2700" y="7247"/>
                  <a:pt x="2700" y="6300"/>
                </a:cubicBezTo>
                <a:cubicBezTo>
                  <a:pt x="2700" y="5625"/>
                  <a:pt x="2919" y="4988"/>
                  <a:pt x="3403" y="4406"/>
                </a:cubicBezTo>
                <a:cubicBezTo>
                  <a:pt x="3889" y="3825"/>
                  <a:pt x="4536" y="3352"/>
                  <a:pt x="5316" y="2981"/>
                </a:cubicBezTo>
                <a:cubicBezTo>
                  <a:pt x="6096" y="2611"/>
                  <a:pt x="6954" y="2329"/>
                  <a:pt x="7903" y="2119"/>
                </a:cubicBezTo>
                <a:cubicBezTo>
                  <a:pt x="8853" y="1907"/>
                  <a:pt x="9829" y="1800"/>
                  <a:pt x="10800" y="1800"/>
                </a:cubicBezTo>
                <a:close/>
                <a:moveTo>
                  <a:pt x="10688" y="3881"/>
                </a:moveTo>
                <a:cubicBezTo>
                  <a:pt x="10506" y="3881"/>
                  <a:pt x="10343" y="3923"/>
                  <a:pt x="10209" y="4013"/>
                </a:cubicBezTo>
                <a:cubicBezTo>
                  <a:pt x="10075" y="4102"/>
                  <a:pt x="10013" y="4210"/>
                  <a:pt x="10013" y="4331"/>
                </a:cubicBezTo>
                <a:cubicBezTo>
                  <a:pt x="10013" y="4453"/>
                  <a:pt x="10075" y="4561"/>
                  <a:pt x="10209" y="4650"/>
                </a:cubicBezTo>
                <a:cubicBezTo>
                  <a:pt x="10343" y="4739"/>
                  <a:pt x="10506" y="4781"/>
                  <a:pt x="10688" y="4781"/>
                </a:cubicBezTo>
                <a:cubicBezTo>
                  <a:pt x="11420" y="4781"/>
                  <a:pt x="12178" y="4903"/>
                  <a:pt x="12938" y="5138"/>
                </a:cubicBezTo>
                <a:cubicBezTo>
                  <a:pt x="13697" y="5372"/>
                  <a:pt x="14063" y="5700"/>
                  <a:pt x="14063" y="6131"/>
                </a:cubicBezTo>
                <a:cubicBezTo>
                  <a:pt x="14063" y="6253"/>
                  <a:pt x="14126" y="6362"/>
                  <a:pt x="14259" y="6450"/>
                </a:cubicBezTo>
                <a:cubicBezTo>
                  <a:pt x="14393" y="6539"/>
                  <a:pt x="14554" y="6581"/>
                  <a:pt x="14738" y="6581"/>
                </a:cubicBezTo>
                <a:cubicBezTo>
                  <a:pt x="14920" y="6581"/>
                  <a:pt x="15082" y="6539"/>
                  <a:pt x="15216" y="6450"/>
                </a:cubicBezTo>
                <a:cubicBezTo>
                  <a:pt x="15350" y="6362"/>
                  <a:pt x="15413" y="6253"/>
                  <a:pt x="15413" y="6131"/>
                </a:cubicBezTo>
                <a:cubicBezTo>
                  <a:pt x="15413" y="5643"/>
                  <a:pt x="15152" y="5213"/>
                  <a:pt x="14625" y="4856"/>
                </a:cubicBezTo>
                <a:cubicBezTo>
                  <a:pt x="14098" y="4501"/>
                  <a:pt x="13494" y="4256"/>
                  <a:pt x="12797" y="4106"/>
                </a:cubicBezTo>
                <a:cubicBezTo>
                  <a:pt x="12102" y="3957"/>
                  <a:pt x="11391" y="3881"/>
                  <a:pt x="10688" y="3881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Straight Connector 29"/>
          <p:cNvSpPr/>
          <p:nvPr/>
        </p:nvSpPr>
        <p:spPr bwMode="auto">
          <a:xfrm>
            <a:off x="2301355" y="5296023"/>
            <a:ext cx="6799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miter lim="400000"/>
            <a:tailEnd type="triangle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Straight Connector 30"/>
          <p:cNvSpPr/>
          <p:nvPr/>
        </p:nvSpPr>
        <p:spPr bwMode="auto">
          <a:xfrm>
            <a:off x="4072825" y="5296023"/>
            <a:ext cx="6799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miter lim="400000"/>
            <a:tailEnd type="triangle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Straight Connector 31"/>
          <p:cNvSpPr/>
          <p:nvPr/>
        </p:nvSpPr>
        <p:spPr bwMode="auto">
          <a:xfrm>
            <a:off x="5825793" y="5296023"/>
            <a:ext cx="6799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miter lim="400000"/>
            <a:tailEnd type="triangle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Straight Connector 32"/>
          <p:cNvSpPr/>
          <p:nvPr/>
        </p:nvSpPr>
        <p:spPr bwMode="auto">
          <a:xfrm>
            <a:off x="7588012" y="5296023"/>
            <a:ext cx="6799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miter lim="400000"/>
            <a:tailEnd type="triangle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Straight Connector 33"/>
          <p:cNvSpPr/>
          <p:nvPr/>
        </p:nvSpPr>
        <p:spPr bwMode="auto">
          <a:xfrm>
            <a:off x="9327105" y="5296022"/>
            <a:ext cx="6799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miter lim="400000"/>
            <a:tailEnd type="triangle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Rectangle: Rounded Corners 28"/>
          <p:cNvSpPr/>
          <p:nvPr/>
        </p:nvSpPr>
        <p:spPr>
          <a:xfrm>
            <a:off x="877138" y="1538608"/>
            <a:ext cx="4474925" cy="60128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 cap="flat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19050" tIns="19050" rIns="19050" bIns="19050" anchor="ctr">
            <a:norm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+mj-ea"/>
                <a:ea typeface="+mj-ea"/>
                <a:sym typeface="Arial" panose="020B0604020202020204"/>
              </a:rPr>
              <a:t>1.2+2</a:t>
            </a: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604020202020204"/>
              </a:rPr>
              <a:t>式合作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  <a:sym typeface="Arial" panose="020B0604020202020204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731" y="6176434"/>
            <a:ext cx="519010" cy="5164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5720" y="2611120"/>
            <a:ext cx="7063740" cy="1452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/>
              <a:t>在大家空闲时间都不齐时我们选择</a:t>
            </a:r>
            <a:r>
              <a:rPr lang="en-US" altLang="zh-CN"/>
              <a:t>2+2</a:t>
            </a:r>
            <a:r>
              <a:rPr lang="zh-CN" altLang="en-US"/>
              <a:t>讨论式合作，最终线上分享想法。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大家都有空我们一般会约好线下（一般在寝室外廊）集体讨论。</a:t>
            </a:r>
            <a:endParaRPr lang="zh-CN" altLang="en-US"/>
          </a:p>
          <a:p>
            <a:r>
              <a:rPr lang="zh-CN" altLang="en-US"/>
              <a:t>两种方式均可以达到分享各自想法的结果，对作业的完成以及相关操作的学习很有帮助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00"/>
            <a:ext cx="12192000" cy="2095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99710" y="2668905"/>
            <a:ext cx="1987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总结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9819" y="1827370"/>
            <a:ext cx="172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第三部分</a:t>
            </a:r>
            <a:endParaRPr kumimoji="1"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406885" y="2324086"/>
            <a:ext cx="15107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5406885" y="2635511"/>
            <a:ext cx="15107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53876" y="2342657"/>
            <a:ext cx="161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PART</a:t>
            </a:r>
            <a:r>
              <a:rPr kumimoji="1"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03</a:t>
            </a:r>
            <a:endParaRPr kumimoji="1"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027" y="159029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总结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808" y="624104"/>
            <a:ext cx="3124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。</a:t>
            </a:r>
            <a:r>
              <a:rPr lang="en-GB" altLang="zh-CN" sz="800" dirty="0" smtClean="0"/>
              <a:t> </a:t>
            </a:r>
            <a:endParaRPr lang="en-GB" altLang="zh-CN" sz="800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318052" y="607442"/>
            <a:ext cx="26504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28"/>
          <p:cNvSpPr/>
          <p:nvPr/>
        </p:nvSpPr>
        <p:spPr>
          <a:xfrm>
            <a:off x="943790" y="1255398"/>
            <a:ext cx="4474925" cy="60128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 cap="flat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19050" tIns="19050" rIns="19050" bIns="19050" anchor="ctr">
            <a:normAutofit/>
          </a:bodyPr>
          <a:lstStyle/>
          <a:p>
            <a:pPr algn="ctr">
              <a:defRPr/>
            </a:pPr>
            <a:r>
              <a:rPr lang="zh-CN" sz="1600" dirty="0">
                <a:solidFill>
                  <a:schemeClr val="bg1"/>
                </a:solidFill>
                <a:latin typeface="+mj-ea"/>
                <a:ea typeface="+mj-ea"/>
                <a:sym typeface="Arial" panose="020B0604020202020204"/>
              </a:rPr>
              <a:t>关于本学期学习的感想及收获</a:t>
            </a:r>
            <a:endParaRPr lang="zh-CN" sz="1600" dirty="0">
              <a:solidFill>
                <a:schemeClr val="bg1"/>
              </a:solidFill>
              <a:latin typeface="+mj-ea"/>
              <a:ea typeface="+mj-ea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9340" y="3135630"/>
            <a:ext cx="10241915" cy="1164590"/>
          </a:xfrm>
          <a:prstGeom prst="rect">
            <a:avLst/>
          </a:prstGeom>
        </p:spPr>
        <p:txBody>
          <a:bodyPr wrap="square" lIns="68580" tIns="34290" rIns="68580" bIns="3429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/>
            </a:endParaRPr>
          </a:p>
        </p:txBody>
      </p:sp>
      <p:sp>
        <p:nvSpPr>
          <p:cNvPr id="8" name="Freeform: Shape 4"/>
          <p:cNvSpPr/>
          <p:nvPr/>
        </p:nvSpPr>
        <p:spPr bwMode="auto">
          <a:xfrm>
            <a:off x="8469122" y="4963000"/>
            <a:ext cx="682223" cy="68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Freeform: Shape 5"/>
          <p:cNvSpPr/>
          <p:nvPr/>
        </p:nvSpPr>
        <p:spPr bwMode="auto">
          <a:xfrm>
            <a:off x="8668008" y="5166510"/>
            <a:ext cx="259014" cy="27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9" h="21367" extrusionOk="0">
                <a:moveTo>
                  <a:pt x="5399" y="21367"/>
                </a:moveTo>
                <a:cubicBezTo>
                  <a:pt x="3945" y="21367"/>
                  <a:pt x="2583" y="20761"/>
                  <a:pt x="1600" y="19796"/>
                </a:cubicBezTo>
                <a:cubicBezTo>
                  <a:pt x="-305" y="17926"/>
                  <a:pt x="-835" y="14661"/>
                  <a:pt x="1835" y="12040"/>
                </a:cubicBezTo>
                <a:cubicBezTo>
                  <a:pt x="3400" y="10503"/>
                  <a:pt x="9667" y="4351"/>
                  <a:pt x="12796" y="1279"/>
                </a:cubicBezTo>
                <a:cubicBezTo>
                  <a:pt x="13906" y="188"/>
                  <a:pt x="15321" y="-233"/>
                  <a:pt x="16674" y="123"/>
                </a:cubicBezTo>
                <a:cubicBezTo>
                  <a:pt x="18004" y="473"/>
                  <a:pt x="19093" y="1542"/>
                  <a:pt x="19449" y="2847"/>
                </a:cubicBezTo>
                <a:cubicBezTo>
                  <a:pt x="19811" y="4176"/>
                  <a:pt x="19382" y="5564"/>
                  <a:pt x="18273" y="6654"/>
                </a:cubicBezTo>
                <a:lnTo>
                  <a:pt x="7790" y="16945"/>
                </a:lnTo>
                <a:cubicBezTo>
                  <a:pt x="7191" y="17533"/>
                  <a:pt x="6516" y="17880"/>
                  <a:pt x="5836" y="17951"/>
                </a:cubicBezTo>
                <a:cubicBezTo>
                  <a:pt x="5163" y="18020"/>
                  <a:pt x="4520" y="17808"/>
                  <a:pt x="4071" y="17366"/>
                </a:cubicBezTo>
                <a:cubicBezTo>
                  <a:pt x="3256" y="16566"/>
                  <a:pt x="3140" y="15060"/>
                  <a:pt x="4495" y="13730"/>
                </a:cubicBezTo>
                <a:lnTo>
                  <a:pt x="11857" y="6501"/>
                </a:lnTo>
                <a:cubicBezTo>
                  <a:pt x="12160" y="6204"/>
                  <a:pt x="12650" y="6204"/>
                  <a:pt x="12952" y="6501"/>
                </a:cubicBezTo>
                <a:cubicBezTo>
                  <a:pt x="13255" y="6798"/>
                  <a:pt x="13255" y="7279"/>
                  <a:pt x="12952" y="7576"/>
                </a:cubicBezTo>
                <a:lnTo>
                  <a:pt x="5590" y="14805"/>
                </a:lnTo>
                <a:cubicBezTo>
                  <a:pt x="4953" y="15429"/>
                  <a:pt x="4896" y="16025"/>
                  <a:pt x="5166" y="16291"/>
                </a:cubicBezTo>
                <a:cubicBezTo>
                  <a:pt x="5285" y="16409"/>
                  <a:pt x="5464" y="16461"/>
                  <a:pt x="5672" y="16439"/>
                </a:cubicBezTo>
                <a:cubicBezTo>
                  <a:pt x="5992" y="16406"/>
                  <a:pt x="6354" y="16204"/>
                  <a:pt x="6695" y="15870"/>
                </a:cubicBezTo>
                <a:lnTo>
                  <a:pt x="17178" y="5579"/>
                </a:lnTo>
                <a:cubicBezTo>
                  <a:pt x="17896" y="4873"/>
                  <a:pt x="18171" y="4043"/>
                  <a:pt x="17953" y="3240"/>
                </a:cubicBezTo>
                <a:cubicBezTo>
                  <a:pt x="17737" y="2451"/>
                  <a:pt x="17078" y="1804"/>
                  <a:pt x="16273" y="1592"/>
                </a:cubicBezTo>
                <a:cubicBezTo>
                  <a:pt x="15457" y="1377"/>
                  <a:pt x="14611" y="1648"/>
                  <a:pt x="13891" y="2354"/>
                </a:cubicBezTo>
                <a:cubicBezTo>
                  <a:pt x="10762" y="5426"/>
                  <a:pt x="4495" y="11579"/>
                  <a:pt x="2930" y="13115"/>
                </a:cubicBezTo>
                <a:cubicBezTo>
                  <a:pt x="887" y="15120"/>
                  <a:pt x="1378" y="17427"/>
                  <a:pt x="2695" y="18721"/>
                </a:cubicBezTo>
                <a:cubicBezTo>
                  <a:pt x="4014" y="20015"/>
                  <a:pt x="6364" y="20495"/>
                  <a:pt x="8406" y="18491"/>
                </a:cubicBezTo>
                <a:lnTo>
                  <a:pt x="19368" y="7729"/>
                </a:lnTo>
                <a:cubicBezTo>
                  <a:pt x="19670" y="7433"/>
                  <a:pt x="20160" y="7433"/>
                  <a:pt x="20463" y="7729"/>
                </a:cubicBezTo>
                <a:cubicBezTo>
                  <a:pt x="20765" y="8026"/>
                  <a:pt x="20765" y="8508"/>
                  <a:pt x="20463" y="8804"/>
                </a:cubicBezTo>
                <a:lnTo>
                  <a:pt x="9501" y="19566"/>
                </a:lnTo>
                <a:cubicBezTo>
                  <a:pt x="8209" y="20835"/>
                  <a:pt x="6763" y="21367"/>
                  <a:pt x="5399" y="21367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" name="Freeform: Shape 8"/>
          <p:cNvSpPr/>
          <p:nvPr/>
        </p:nvSpPr>
        <p:spPr bwMode="auto">
          <a:xfrm>
            <a:off x="3182466" y="4963001"/>
            <a:ext cx="682223" cy="68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Freeform: Shape 9"/>
          <p:cNvSpPr/>
          <p:nvPr/>
        </p:nvSpPr>
        <p:spPr bwMode="auto">
          <a:xfrm>
            <a:off x="3374412" y="5175762"/>
            <a:ext cx="293704" cy="25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0"/>
                </a:moveTo>
                <a:lnTo>
                  <a:pt x="2700" y="0"/>
                </a:lnTo>
                <a:cubicBezTo>
                  <a:pt x="1216" y="0"/>
                  <a:pt x="0" y="1389"/>
                  <a:pt x="0" y="3086"/>
                </a:cubicBezTo>
                <a:lnTo>
                  <a:pt x="0" y="13885"/>
                </a:lnTo>
                <a:cubicBezTo>
                  <a:pt x="0" y="15583"/>
                  <a:pt x="1216" y="16971"/>
                  <a:pt x="2700" y="16971"/>
                </a:cubicBezTo>
                <a:lnTo>
                  <a:pt x="8100" y="16971"/>
                </a:lnTo>
                <a:lnTo>
                  <a:pt x="13500" y="21600"/>
                </a:lnTo>
                <a:lnTo>
                  <a:pt x="13500" y="16971"/>
                </a:lnTo>
                <a:lnTo>
                  <a:pt x="18900" y="16971"/>
                </a:lnTo>
                <a:cubicBezTo>
                  <a:pt x="20384" y="16971"/>
                  <a:pt x="21600" y="15583"/>
                  <a:pt x="21600" y="13885"/>
                </a:cubicBezTo>
                <a:lnTo>
                  <a:pt x="21600" y="3086"/>
                </a:lnTo>
                <a:cubicBezTo>
                  <a:pt x="21600" y="1389"/>
                  <a:pt x="20384" y="0"/>
                  <a:pt x="18900" y="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" name="Freeform: Shape 13"/>
          <p:cNvSpPr/>
          <p:nvPr/>
        </p:nvSpPr>
        <p:spPr bwMode="auto">
          <a:xfrm>
            <a:off x="4942372" y="4963002"/>
            <a:ext cx="682224" cy="68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Freeform: Shape 14"/>
          <p:cNvSpPr/>
          <p:nvPr/>
        </p:nvSpPr>
        <p:spPr bwMode="auto">
          <a:xfrm>
            <a:off x="5157445" y="5164202"/>
            <a:ext cx="261325" cy="279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0665" y="9681"/>
                </a:moveTo>
                <a:cubicBezTo>
                  <a:pt x="10079" y="14119"/>
                  <a:pt x="7081" y="15033"/>
                  <a:pt x="7081" y="18117"/>
                </a:cubicBezTo>
                <a:cubicBezTo>
                  <a:pt x="7081" y="20023"/>
                  <a:pt x="8782" y="21567"/>
                  <a:pt x="10799" y="21567"/>
                </a:cubicBezTo>
                <a:cubicBezTo>
                  <a:pt x="12818" y="21567"/>
                  <a:pt x="14519" y="20023"/>
                  <a:pt x="14519" y="18117"/>
                </a:cubicBezTo>
                <a:cubicBezTo>
                  <a:pt x="14519" y="15033"/>
                  <a:pt x="11521" y="14119"/>
                  <a:pt x="10935" y="9681"/>
                </a:cubicBezTo>
                <a:cubicBezTo>
                  <a:pt x="10917" y="9547"/>
                  <a:pt x="10683" y="9547"/>
                  <a:pt x="10665" y="9681"/>
                </a:cubicBezTo>
                <a:close/>
                <a:moveTo>
                  <a:pt x="18015" y="101"/>
                </a:moveTo>
                <a:cubicBezTo>
                  <a:pt x="17997" y="-33"/>
                  <a:pt x="17762" y="-33"/>
                  <a:pt x="17744" y="101"/>
                </a:cubicBezTo>
                <a:cubicBezTo>
                  <a:pt x="17159" y="4539"/>
                  <a:pt x="14160" y="5453"/>
                  <a:pt x="14160" y="8537"/>
                </a:cubicBezTo>
                <a:cubicBezTo>
                  <a:pt x="14160" y="10442"/>
                  <a:pt x="15863" y="11987"/>
                  <a:pt x="17880" y="11987"/>
                </a:cubicBezTo>
                <a:cubicBezTo>
                  <a:pt x="19897" y="11987"/>
                  <a:pt x="21600" y="10442"/>
                  <a:pt x="21600" y="8537"/>
                </a:cubicBezTo>
                <a:cubicBezTo>
                  <a:pt x="21600" y="5453"/>
                  <a:pt x="18602" y="4539"/>
                  <a:pt x="18015" y="101"/>
                </a:cubicBezTo>
                <a:close/>
                <a:moveTo>
                  <a:pt x="3856" y="101"/>
                </a:moveTo>
                <a:cubicBezTo>
                  <a:pt x="3838" y="-33"/>
                  <a:pt x="3603" y="-33"/>
                  <a:pt x="3586" y="101"/>
                </a:cubicBezTo>
                <a:cubicBezTo>
                  <a:pt x="2999" y="4539"/>
                  <a:pt x="0" y="5453"/>
                  <a:pt x="0" y="8537"/>
                </a:cubicBezTo>
                <a:cubicBezTo>
                  <a:pt x="0" y="10442"/>
                  <a:pt x="1703" y="11987"/>
                  <a:pt x="3720" y="11987"/>
                </a:cubicBezTo>
                <a:cubicBezTo>
                  <a:pt x="5739" y="11987"/>
                  <a:pt x="7440" y="10442"/>
                  <a:pt x="7440" y="8537"/>
                </a:cubicBezTo>
                <a:cubicBezTo>
                  <a:pt x="7440" y="5453"/>
                  <a:pt x="4442" y="4539"/>
                  <a:pt x="3856" y="101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4" name="Freeform: Shape 16"/>
          <p:cNvSpPr/>
          <p:nvPr/>
        </p:nvSpPr>
        <p:spPr bwMode="auto">
          <a:xfrm>
            <a:off x="6704589" y="4963003"/>
            <a:ext cx="684536" cy="68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5" name="Freeform: Shape 17"/>
          <p:cNvSpPr/>
          <p:nvPr/>
        </p:nvSpPr>
        <p:spPr bwMode="auto">
          <a:xfrm>
            <a:off x="6968228" y="5157264"/>
            <a:ext cx="164196" cy="277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9547" y="8995"/>
                </a:moveTo>
                <a:cubicBezTo>
                  <a:pt x="9431" y="9241"/>
                  <a:pt x="9310" y="9495"/>
                  <a:pt x="9182" y="9756"/>
                </a:cubicBezTo>
                <a:cubicBezTo>
                  <a:pt x="8409" y="11354"/>
                  <a:pt x="7531" y="13164"/>
                  <a:pt x="7531" y="15261"/>
                </a:cubicBezTo>
                <a:cubicBezTo>
                  <a:pt x="7531" y="16396"/>
                  <a:pt x="6379" y="16800"/>
                  <a:pt x="5302" y="16800"/>
                </a:cubicBezTo>
                <a:cubicBezTo>
                  <a:pt x="4071" y="16800"/>
                  <a:pt x="3070" y="16212"/>
                  <a:pt x="3070" y="15491"/>
                </a:cubicBezTo>
                <a:cubicBezTo>
                  <a:pt x="3070" y="13016"/>
                  <a:pt x="5121" y="11397"/>
                  <a:pt x="6930" y="9971"/>
                </a:cubicBezTo>
                <a:cubicBezTo>
                  <a:pt x="7496" y="9523"/>
                  <a:pt x="8031" y="9101"/>
                  <a:pt x="8465" y="8681"/>
                </a:cubicBezTo>
                <a:cubicBezTo>
                  <a:pt x="8665" y="8489"/>
                  <a:pt x="9201" y="8497"/>
                  <a:pt x="9443" y="8687"/>
                </a:cubicBezTo>
                <a:cubicBezTo>
                  <a:pt x="9559" y="8776"/>
                  <a:pt x="9596" y="8890"/>
                  <a:pt x="9547" y="8995"/>
                </a:cubicBezTo>
                <a:close/>
                <a:moveTo>
                  <a:pt x="11191" y="180"/>
                </a:moveTo>
                <a:cubicBezTo>
                  <a:pt x="11140" y="-60"/>
                  <a:pt x="10460" y="-60"/>
                  <a:pt x="10409" y="180"/>
                </a:cubicBezTo>
                <a:cubicBezTo>
                  <a:pt x="8706" y="8155"/>
                  <a:pt x="0" y="9798"/>
                  <a:pt x="0" y="15341"/>
                </a:cubicBezTo>
                <a:cubicBezTo>
                  <a:pt x="0" y="18765"/>
                  <a:pt x="4944" y="21540"/>
                  <a:pt x="10801" y="21540"/>
                </a:cubicBezTo>
                <a:cubicBezTo>
                  <a:pt x="16656" y="21540"/>
                  <a:pt x="21600" y="18765"/>
                  <a:pt x="21600" y="15341"/>
                </a:cubicBezTo>
                <a:cubicBezTo>
                  <a:pt x="21600" y="9798"/>
                  <a:pt x="12894" y="8155"/>
                  <a:pt x="11191" y="18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Freeform: Shape 20"/>
          <p:cNvSpPr/>
          <p:nvPr/>
        </p:nvSpPr>
        <p:spPr bwMode="auto">
          <a:xfrm>
            <a:off x="1417933" y="4963004"/>
            <a:ext cx="684536" cy="68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7" name="Freeform: Shape 21"/>
          <p:cNvSpPr/>
          <p:nvPr/>
        </p:nvSpPr>
        <p:spPr bwMode="auto">
          <a:xfrm>
            <a:off x="1612193" y="5138764"/>
            <a:ext cx="296016" cy="312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8" name="Freeform: Shape 24"/>
          <p:cNvSpPr/>
          <p:nvPr/>
        </p:nvSpPr>
        <p:spPr bwMode="auto">
          <a:xfrm>
            <a:off x="10226715" y="4963005"/>
            <a:ext cx="682223" cy="682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</a:gradFill>
          <a:ln w="12700">
            <a:noFill/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9" name="Freeform: Shape 25"/>
          <p:cNvSpPr/>
          <p:nvPr/>
        </p:nvSpPr>
        <p:spPr bwMode="auto">
          <a:xfrm>
            <a:off x="10462602" y="5138765"/>
            <a:ext cx="210448" cy="312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64" y="0"/>
                  <a:pt x="8150" y="146"/>
                  <a:pt x="6863" y="450"/>
                </a:cubicBezTo>
                <a:cubicBezTo>
                  <a:pt x="5576" y="755"/>
                  <a:pt x="4422" y="1177"/>
                  <a:pt x="3403" y="1706"/>
                </a:cubicBezTo>
                <a:cubicBezTo>
                  <a:pt x="2383" y="2236"/>
                  <a:pt x="1554" y="2892"/>
                  <a:pt x="928" y="3694"/>
                </a:cubicBezTo>
                <a:cubicBezTo>
                  <a:pt x="302" y="4496"/>
                  <a:pt x="0" y="5372"/>
                  <a:pt x="0" y="6300"/>
                </a:cubicBezTo>
                <a:cubicBezTo>
                  <a:pt x="0" y="7753"/>
                  <a:pt x="717" y="9009"/>
                  <a:pt x="2166" y="10069"/>
                </a:cubicBezTo>
                <a:cubicBezTo>
                  <a:pt x="2798" y="10528"/>
                  <a:pt x="3326" y="10932"/>
                  <a:pt x="3741" y="11288"/>
                </a:cubicBezTo>
                <a:cubicBezTo>
                  <a:pt x="4155" y="11644"/>
                  <a:pt x="4556" y="12098"/>
                  <a:pt x="4978" y="12638"/>
                </a:cubicBezTo>
                <a:cubicBezTo>
                  <a:pt x="5399" y="13176"/>
                  <a:pt x="5654" y="13668"/>
                  <a:pt x="5709" y="14138"/>
                </a:cubicBezTo>
                <a:cubicBezTo>
                  <a:pt x="5048" y="14400"/>
                  <a:pt x="4725" y="14794"/>
                  <a:pt x="4725" y="15300"/>
                </a:cubicBezTo>
                <a:cubicBezTo>
                  <a:pt x="4725" y="15647"/>
                  <a:pt x="4880" y="15947"/>
                  <a:pt x="5231" y="16200"/>
                </a:cubicBezTo>
                <a:cubicBezTo>
                  <a:pt x="4880" y="16453"/>
                  <a:pt x="4725" y="16753"/>
                  <a:pt x="4725" y="17100"/>
                </a:cubicBezTo>
                <a:cubicBezTo>
                  <a:pt x="4725" y="17588"/>
                  <a:pt x="5020" y="17972"/>
                  <a:pt x="5653" y="18244"/>
                </a:cubicBezTo>
                <a:cubicBezTo>
                  <a:pt x="5470" y="18459"/>
                  <a:pt x="5400" y="18675"/>
                  <a:pt x="5400" y="18900"/>
                </a:cubicBezTo>
                <a:cubicBezTo>
                  <a:pt x="5400" y="19331"/>
                  <a:pt x="5605" y="19660"/>
                  <a:pt x="6047" y="19894"/>
                </a:cubicBezTo>
                <a:cubicBezTo>
                  <a:pt x="6489" y="20128"/>
                  <a:pt x="7032" y="20250"/>
                  <a:pt x="7678" y="20250"/>
                </a:cubicBezTo>
                <a:cubicBezTo>
                  <a:pt x="7960" y="20662"/>
                  <a:pt x="8382" y="20981"/>
                  <a:pt x="8944" y="21225"/>
                </a:cubicBezTo>
                <a:cubicBezTo>
                  <a:pt x="9506" y="21469"/>
                  <a:pt x="10139" y="21600"/>
                  <a:pt x="10800" y="21600"/>
                </a:cubicBezTo>
                <a:cubicBezTo>
                  <a:pt x="11461" y="21600"/>
                  <a:pt x="12065" y="21469"/>
                  <a:pt x="12628" y="21225"/>
                </a:cubicBezTo>
                <a:cubicBezTo>
                  <a:pt x="13191" y="20981"/>
                  <a:pt x="13613" y="20662"/>
                  <a:pt x="13894" y="20250"/>
                </a:cubicBezTo>
                <a:cubicBezTo>
                  <a:pt x="14541" y="20250"/>
                  <a:pt x="15083" y="20128"/>
                  <a:pt x="15525" y="19894"/>
                </a:cubicBezTo>
                <a:cubicBezTo>
                  <a:pt x="15967" y="19660"/>
                  <a:pt x="16200" y="19331"/>
                  <a:pt x="16200" y="18900"/>
                </a:cubicBezTo>
                <a:cubicBezTo>
                  <a:pt x="16200" y="18675"/>
                  <a:pt x="16102" y="18459"/>
                  <a:pt x="15919" y="18244"/>
                </a:cubicBezTo>
                <a:cubicBezTo>
                  <a:pt x="16552" y="17972"/>
                  <a:pt x="16875" y="17588"/>
                  <a:pt x="16875" y="17100"/>
                </a:cubicBezTo>
                <a:cubicBezTo>
                  <a:pt x="16875" y="16753"/>
                  <a:pt x="16692" y="16453"/>
                  <a:pt x="16341" y="16200"/>
                </a:cubicBezTo>
                <a:cubicBezTo>
                  <a:pt x="16692" y="15947"/>
                  <a:pt x="16875" y="15647"/>
                  <a:pt x="16875" y="15300"/>
                </a:cubicBezTo>
                <a:cubicBezTo>
                  <a:pt x="16875" y="14793"/>
                  <a:pt x="16524" y="14400"/>
                  <a:pt x="15863" y="14138"/>
                </a:cubicBezTo>
                <a:cubicBezTo>
                  <a:pt x="15919" y="13668"/>
                  <a:pt x="16173" y="13176"/>
                  <a:pt x="16594" y="12638"/>
                </a:cubicBezTo>
                <a:cubicBezTo>
                  <a:pt x="17016" y="12098"/>
                  <a:pt x="17417" y="11644"/>
                  <a:pt x="17831" y="11288"/>
                </a:cubicBezTo>
                <a:cubicBezTo>
                  <a:pt x="18247" y="10932"/>
                  <a:pt x="18774" y="10528"/>
                  <a:pt x="19406" y="10069"/>
                </a:cubicBezTo>
                <a:cubicBezTo>
                  <a:pt x="20855" y="9009"/>
                  <a:pt x="21600" y="7753"/>
                  <a:pt x="21600" y="6300"/>
                </a:cubicBezTo>
                <a:cubicBezTo>
                  <a:pt x="21600" y="5372"/>
                  <a:pt x="21271" y="4496"/>
                  <a:pt x="20644" y="3694"/>
                </a:cubicBezTo>
                <a:cubicBezTo>
                  <a:pt x="20018" y="2893"/>
                  <a:pt x="19188" y="2236"/>
                  <a:pt x="18169" y="1706"/>
                </a:cubicBezTo>
                <a:cubicBezTo>
                  <a:pt x="17149" y="1177"/>
                  <a:pt x="15996" y="755"/>
                  <a:pt x="14709" y="450"/>
                </a:cubicBezTo>
                <a:cubicBezTo>
                  <a:pt x="13422" y="146"/>
                  <a:pt x="12136" y="0"/>
                  <a:pt x="10800" y="0"/>
                </a:cubicBezTo>
                <a:close/>
                <a:moveTo>
                  <a:pt x="10800" y="1800"/>
                </a:moveTo>
                <a:cubicBezTo>
                  <a:pt x="11771" y="1800"/>
                  <a:pt x="12719" y="1907"/>
                  <a:pt x="13669" y="2119"/>
                </a:cubicBezTo>
                <a:cubicBezTo>
                  <a:pt x="14617" y="2329"/>
                  <a:pt x="15475" y="2611"/>
                  <a:pt x="16256" y="2981"/>
                </a:cubicBezTo>
                <a:cubicBezTo>
                  <a:pt x="17036" y="3352"/>
                  <a:pt x="17683" y="3825"/>
                  <a:pt x="18169" y="4406"/>
                </a:cubicBezTo>
                <a:cubicBezTo>
                  <a:pt x="18653" y="4988"/>
                  <a:pt x="18900" y="5625"/>
                  <a:pt x="18900" y="6300"/>
                </a:cubicBezTo>
                <a:cubicBezTo>
                  <a:pt x="18900" y="7246"/>
                  <a:pt x="18421" y="8091"/>
                  <a:pt x="17466" y="8831"/>
                </a:cubicBezTo>
                <a:cubicBezTo>
                  <a:pt x="17324" y="8935"/>
                  <a:pt x="17107" y="9094"/>
                  <a:pt x="16819" y="9300"/>
                </a:cubicBezTo>
                <a:cubicBezTo>
                  <a:pt x="16531" y="9507"/>
                  <a:pt x="16312" y="9647"/>
                  <a:pt x="16172" y="9750"/>
                </a:cubicBezTo>
                <a:cubicBezTo>
                  <a:pt x="14372" y="11184"/>
                  <a:pt x="13374" y="12591"/>
                  <a:pt x="13191" y="13950"/>
                </a:cubicBezTo>
                <a:lnTo>
                  <a:pt x="8381" y="13950"/>
                </a:lnTo>
                <a:cubicBezTo>
                  <a:pt x="8198" y="12591"/>
                  <a:pt x="7200" y="11185"/>
                  <a:pt x="5400" y="9750"/>
                </a:cubicBezTo>
                <a:cubicBezTo>
                  <a:pt x="5260" y="9647"/>
                  <a:pt x="5041" y="9507"/>
                  <a:pt x="4753" y="9300"/>
                </a:cubicBezTo>
                <a:cubicBezTo>
                  <a:pt x="4465" y="9094"/>
                  <a:pt x="4275" y="8935"/>
                  <a:pt x="4134" y="8831"/>
                </a:cubicBezTo>
                <a:cubicBezTo>
                  <a:pt x="3179" y="8091"/>
                  <a:pt x="2700" y="7247"/>
                  <a:pt x="2700" y="6300"/>
                </a:cubicBezTo>
                <a:cubicBezTo>
                  <a:pt x="2700" y="5625"/>
                  <a:pt x="2919" y="4988"/>
                  <a:pt x="3403" y="4406"/>
                </a:cubicBezTo>
                <a:cubicBezTo>
                  <a:pt x="3889" y="3825"/>
                  <a:pt x="4536" y="3352"/>
                  <a:pt x="5316" y="2981"/>
                </a:cubicBezTo>
                <a:cubicBezTo>
                  <a:pt x="6096" y="2611"/>
                  <a:pt x="6954" y="2329"/>
                  <a:pt x="7903" y="2119"/>
                </a:cubicBezTo>
                <a:cubicBezTo>
                  <a:pt x="8853" y="1907"/>
                  <a:pt x="9829" y="1800"/>
                  <a:pt x="10800" y="1800"/>
                </a:cubicBezTo>
                <a:close/>
                <a:moveTo>
                  <a:pt x="10688" y="3881"/>
                </a:moveTo>
                <a:cubicBezTo>
                  <a:pt x="10506" y="3881"/>
                  <a:pt x="10343" y="3923"/>
                  <a:pt x="10209" y="4013"/>
                </a:cubicBezTo>
                <a:cubicBezTo>
                  <a:pt x="10075" y="4102"/>
                  <a:pt x="10013" y="4210"/>
                  <a:pt x="10013" y="4331"/>
                </a:cubicBezTo>
                <a:cubicBezTo>
                  <a:pt x="10013" y="4453"/>
                  <a:pt x="10075" y="4561"/>
                  <a:pt x="10209" y="4650"/>
                </a:cubicBezTo>
                <a:cubicBezTo>
                  <a:pt x="10343" y="4739"/>
                  <a:pt x="10506" y="4781"/>
                  <a:pt x="10688" y="4781"/>
                </a:cubicBezTo>
                <a:cubicBezTo>
                  <a:pt x="11420" y="4781"/>
                  <a:pt x="12178" y="4903"/>
                  <a:pt x="12938" y="5138"/>
                </a:cubicBezTo>
                <a:cubicBezTo>
                  <a:pt x="13697" y="5372"/>
                  <a:pt x="14063" y="5700"/>
                  <a:pt x="14063" y="6131"/>
                </a:cubicBezTo>
                <a:cubicBezTo>
                  <a:pt x="14063" y="6253"/>
                  <a:pt x="14126" y="6362"/>
                  <a:pt x="14259" y="6450"/>
                </a:cubicBezTo>
                <a:cubicBezTo>
                  <a:pt x="14393" y="6539"/>
                  <a:pt x="14554" y="6581"/>
                  <a:pt x="14738" y="6581"/>
                </a:cubicBezTo>
                <a:cubicBezTo>
                  <a:pt x="14920" y="6581"/>
                  <a:pt x="15082" y="6539"/>
                  <a:pt x="15216" y="6450"/>
                </a:cubicBezTo>
                <a:cubicBezTo>
                  <a:pt x="15350" y="6362"/>
                  <a:pt x="15413" y="6253"/>
                  <a:pt x="15413" y="6131"/>
                </a:cubicBezTo>
                <a:cubicBezTo>
                  <a:pt x="15413" y="5643"/>
                  <a:pt x="15152" y="5213"/>
                  <a:pt x="14625" y="4856"/>
                </a:cubicBezTo>
                <a:cubicBezTo>
                  <a:pt x="14098" y="4501"/>
                  <a:pt x="13494" y="4256"/>
                  <a:pt x="12797" y="4106"/>
                </a:cubicBezTo>
                <a:cubicBezTo>
                  <a:pt x="12102" y="3957"/>
                  <a:pt x="11391" y="3881"/>
                  <a:pt x="10688" y="3881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Straight Connector 29"/>
          <p:cNvSpPr/>
          <p:nvPr/>
        </p:nvSpPr>
        <p:spPr bwMode="auto">
          <a:xfrm>
            <a:off x="2301355" y="5296023"/>
            <a:ext cx="6799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miter lim="400000"/>
            <a:tailEnd type="triangle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Straight Connector 30"/>
          <p:cNvSpPr/>
          <p:nvPr/>
        </p:nvSpPr>
        <p:spPr bwMode="auto">
          <a:xfrm>
            <a:off x="4072825" y="5296023"/>
            <a:ext cx="6799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miter lim="400000"/>
            <a:tailEnd type="triangle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Straight Connector 31"/>
          <p:cNvSpPr/>
          <p:nvPr/>
        </p:nvSpPr>
        <p:spPr bwMode="auto">
          <a:xfrm>
            <a:off x="5825793" y="5296023"/>
            <a:ext cx="6799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miter lim="400000"/>
            <a:tailEnd type="triangle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Straight Connector 32"/>
          <p:cNvSpPr/>
          <p:nvPr/>
        </p:nvSpPr>
        <p:spPr bwMode="auto">
          <a:xfrm>
            <a:off x="7588012" y="5296023"/>
            <a:ext cx="6799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miter lim="400000"/>
            <a:tailEnd type="triangle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Straight Connector 33"/>
          <p:cNvSpPr/>
          <p:nvPr/>
        </p:nvSpPr>
        <p:spPr bwMode="auto">
          <a:xfrm>
            <a:off x="9327105" y="5296022"/>
            <a:ext cx="6799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miter lim="400000"/>
            <a:tailEnd type="triangle"/>
          </a:ln>
        </p:spPr>
        <p:txBody>
          <a:bodyPr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731" y="6176434"/>
            <a:ext cx="519010" cy="5164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5720" y="2311400"/>
            <a:ext cx="8679815" cy="2399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/>
              <a:t>通过学习本学期的专业写作与口头表达课，我不仅了解了一些专业文献的查找及撰写，还学习了以后写论文可能会用到的整理文献的软件</a:t>
            </a:r>
            <a:r>
              <a:rPr lang="en-US" altLang="zh-CN"/>
              <a:t>medelely</a:t>
            </a:r>
            <a:r>
              <a:rPr lang="zh-CN" altLang="en-US"/>
              <a:t>，相比于只听老师教授，自己动手去尝试写一些专业文章会更难些，但是也收获更多，这对以后的发展也十分有帮助。</a:t>
            </a:r>
            <a:endParaRPr lang="zh-CN" altLang="en-US"/>
          </a:p>
          <a:p>
            <a:r>
              <a:rPr lang="zh-CN" altLang="en-US"/>
              <a:t>关于小组合作，尽管有所曲折，但总体还算顺利，和他人沟通也是值得去学习的。</a:t>
            </a:r>
            <a:endParaRPr lang="zh-CN" altLang="en-US"/>
          </a:p>
          <a:p>
            <a:r>
              <a:rPr lang="zh-CN" altLang="en-US"/>
              <a:t>总体上，这门课不仅教授了我们以后写专业文献会用到的一些知识，更给了我许多实际的经验，也让我学会了和他人合作的的一些技巧，不枉这半期的课程学习。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0"/>
            <a:ext cx="12192000" cy="413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6754" y="4546163"/>
            <a:ext cx="6493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感谢您的</a:t>
            </a:r>
            <a:r>
              <a:rPr kumimoji="1"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观看</a:t>
            </a:r>
            <a:r>
              <a:rPr kumimoji="1"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!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3258" y="3876436"/>
            <a:ext cx="227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3258" y="5713578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：卢放      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日期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2023.4.20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5473149" y="-3940531"/>
            <a:ext cx="12881113" cy="7699512"/>
          </a:xfrm>
          <a:prstGeom prst="ellipse">
            <a:avLst/>
          </a:prstGeom>
          <a:blipFill dpi="0" rotWithShape="1">
            <a:blip r:embed="rId2"/>
            <a:srcRect/>
            <a:stretch>
              <a:fillRect l="42000" t="5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9" y="4633521"/>
            <a:ext cx="3925774" cy="1276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504,&quot;width&quot;:1920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ISPRING_PRESENTATION_TITLE" val="PowerPoint 演示文稿"/>
  <p:tag name="ISPRING_FIRST_PUBLISH" val="1"/>
  <p:tag name="KSO_WPP_MARK_KEY" val="3da2cb50-4593-4535-98cd-42c8df1b2c92"/>
  <p:tag name="COMMONDATA" val="eyJoZGlkIjoiMTBlZTUyYzFhNzU5ZjBkMzRhMjViYmUwMTE4NDY3MG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WPS 演示</Application>
  <PresentationFormat>宽屏</PresentationFormat>
  <Paragraphs>85</Paragraphs>
  <Slides>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Arial</vt:lpstr>
      <vt:lpstr>微软雅黑</vt:lpstr>
      <vt:lpstr>思源黑体 CN Bold</vt:lpstr>
      <vt:lpstr>黑体</vt:lpstr>
      <vt:lpstr>思源黑体 CN Regular</vt:lpstr>
      <vt:lpstr>Arial Unicode MS</vt:lpstr>
      <vt:lpstr>等线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啊哦、、</cp:lastModifiedBy>
  <cp:revision>652</cp:revision>
  <dcterms:created xsi:type="dcterms:W3CDTF">2018-06-17T04:53:00Z</dcterms:created>
  <dcterms:modified xsi:type="dcterms:W3CDTF">2023-04-20T12:13:17Z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C2C1D2E9CC1940F6B12EEBBC84611832_13</vt:lpwstr>
  </property>
  <property fmtid="{D5CDD505-2E9C-101B-9397-08002B2CF9AE}" pid="3" name="KSOProductBuildVer">
    <vt:lpwstr>2052-11.1.0.14036</vt:lpwstr>
  </property>
</Properties>
</file>