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446" r:id="rId2"/>
    <p:sldId id="257" r:id="rId3"/>
    <p:sldId id="445" r:id="rId4"/>
    <p:sldId id="453" r:id="rId5"/>
    <p:sldId id="466" r:id="rId6"/>
    <p:sldId id="467" r:id="rId7"/>
    <p:sldId id="465" r:id="rId8"/>
    <p:sldId id="482" r:id="rId9"/>
    <p:sldId id="483" r:id="rId10"/>
    <p:sldId id="486" r:id="rId11"/>
    <p:sldId id="487" r:id="rId12"/>
    <p:sldId id="484" r:id="rId13"/>
    <p:sldId id="485" r:id="rId14"/>
    <p:sldId id="44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581"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5E8A4-1712-46CC-A4FA-762128F4DA7D}" type="datetimeFigureOut">
              <a:rPr lang="zh-CN" altLang="en-US" smtClean="0"/>
              <a:t>2023/4/18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6229-F215-4686-9A4A-B0813F3F5CE0}" type="slidenum">
              <a:rPr lang="zh-CN" altLang="en-US" smtClean="0"/>
              <a:t>‹#›</a:t>
            </a:fld>
            <a:endParaRPr lang="zh-CN" altLang="en-US"/>
          </a:p>
        </p:txBody>
      </p:sp>
    </p:spTree>
    <p:extLst>
      <p:ext uri="{BB962C8B-B14F-4D97-AF65-F5344CB8AC3E}">
        <p14:creationId xmlns:p14="http://schemas.microsoft.com/office/powerpoint/2010/main" val="285403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757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10</a:t>
            </a:fld>
            <a:endParaRPr lang="zh-CN" altLang="en-US"/>
          </a:p>
        </p:txBody>
      </p:sp>
    </p:spTree>
    <p:extLst>
      <p:ext uri="{BB962C8B-B14F-4D97-AF65-F5344CB8AC3E}">
        <p14:creationId xmlns:p14="http://schemas.microsoft.com/office/powerpoint/2010/main" val="396305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11</a:t>
            </a:fld>
            <a:endParaRPr lang="zh-CN" altLang="en-US"/>
          </a:p>
        </p:txBody>
      </p:sp>
    </p:spTree>
    <p:extLst>
      <p:ext uri="{BB962C8B-B14F-4D97-AF65-F5344CB8AC3E}">
        <p14:creationId xmlns:p14="http://schemas.microsoft.com/office/powerpoint/2010/main" val="1791440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12</a:t>
            </a:fld>
            <a:endParaRPr lang="zh-CN" altLang="en-US"/>
          </a:p>
        </p:txBody>
      </p:sp>
    </p:spTree>
    <p:extLst>
      <p:ext uri="{BB962C8B-B14F-4D97-AF65-F5344CB8AC3E}">
        <p14:creationId xmlns:p14="http://schemas.microsoft.com/office/powerpoint/2010/main" val="222145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13</a:t>
            </a:fld>
            <a:endParaRPr lang="zh-CN" altLang="en-US"/>
          </a:p>
        </p:txBody>
      </p:sp>
    </p:spTree>
    <p:extLst>
      <p:ext uri="{BB962C8B-B14F-4D97-AF65-F5344CB8AC3E}">
        <p14:creationId xmlns:p14="http://schemas.microsoft.com/office/powerpoint/2010/main" val="1718214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36DE9-0668-49F0-8599-9025358A5F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59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3</a:t>
            </a:fld>
            <a:endParaRPr lang="zh-CN" altLang="en-US"/>
          </a:p>
        </p:txBody>
      </p:sp>
    </p:spTree>
    <p:extLst>
      <p:ext uri="{BB962C8B-B14F-4D97-AF65-F5344CB8AC3E}">
        <p14:creationId xmlns:p14="http://schemas.microsoft.com/office/powerpoint/2010/main" val="265397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4</a:t>
            </a:fld>
            <a:endParaRPr lang="zh-CN" altLang="en-US"/>
          </a:p>
        </p:txBody>
      </p:sp>
    </p:spTree>
    <p:extLst>
      <p:ext uri="{BB962C8B-B14F-4D97-AF65-F5344CB8AC3E}">
        <p14:creationId xmlns:p14="http://schemas.microsoft.com/office/powerpoint/2010/main" val="378719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5</a:t>
            </a:fld>
            <a:endParaRPr lang="zh-CN" altLang="en-US"/>
          </a:p>
        </p:txBody>
      </p:sp>
    </p:spTree>
    <p:extLst>
      <p:ext uri="{BB962C8B-B14F-4D97-AF65-F5344CB8AC3E}">
        <p14:creationId xmlns:p14="http://schemas.microsoft.com/office/powerpoint/2010/main" val="348739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6</a:t>
            </a:fld>
            <a:endParaRPr lang="zh-CN" altLang="en-US"/>
          </a:p>
        </p:txBody>
      </p:sp>
    </p:spTree>
    <p:extLst>
      <p:ext uri="{BB962C8B-B14F-4D97-AF65-F5344CB8AC3E}">
        <p14:creationId xmlns:p14="http://schemas.microsoft.com/office/powerpoint/2010/main" val="324527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7</a:t>
            </a:fld>
            <a:endParaRPr lang="zh-CN" altLang="en-US"/>
          </a:p>
        </p:txBody>
      </p:sp>
    </p:spTree>
    <p:extLst>
      <p:ext uri="{BB962C8B-B14F-4D97-AF65-F5344CB8AC3E}">
        <p14:creationId xmlns:p14="http://schemas.microsoft.com/office/powerpoint/2010/main" val="249477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8</a:t>
            </a:fld>
            <a:endParaRPr lang="zh-CN" altLang="en-US"/>
          </a:p>
        </p:txBody>
      </p:sp>
    </p:spTree>
    <p:extLst>
      <p:ext uri="{BB962C8B-B14F-4D97-AF65-F5344CB8AC3E}">
        <p14:creationId xmlns:p14="http://schemas.microsoft.com/office/powerpoint/2010/main" val="238184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9</a:t>
            </a:fld>
            <a:endParaRPr lang="zh-CN" altLang="en-US"/>
          </a:p>
        </p:txBody>
      </p:sp>
    </p:spTree>
    <p:extLst>
      <p:ext uri="{BB962C8B-B14F-4D97-AF65-F5344CB8AC3E}">
        <p14:creationId xmlns:p14="http://schemas.microsoft.com/office/powerpoint/2010/main" val="252394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85552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0282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5165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002201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287462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2023/4/18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2664726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9" name="TextBox 26">
            <a:extLst>
              <a:ext uri="{FF2B5EF4-FFF2-40B4-BE49-F238E27FC236}">
                <a16:creationId xmlns:a16="http://schemas.microsoft.com/office/drawing/2014/main" id="{3860CC1F-67B2-487D-AAF4-22986DB3FB2E}"/>
              </a:ext>
            </a:extLst>
          </p:cNvPr>
          <p:cNvSpPr txBox="1"/>
          <p:nvPr/>
        </p:nvSpPr>
        <p:spPr>
          <a:xfrm>
            <a:off x="1560675" y="4263148"/>
            <a:ext cx="5184576" cy="523220"/>
          </a:xfrm>
          <a:prstGeom prst="rect">
            <a:avLst/>
          </a:prstGeom>
          <a:noFill/>
        </p:spPr>
        <p:txBody>
          <a:bodyPr wrap="square" rtlCol="0">
            <a:sp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lumMod val="65000"/>
                    <a:lumOff val="35000"/>
                  </a:srgbClr>
                </a:solidFill>
                <a:effectLst/>
                <a:uLnTx/>
                <a:uFillTx/>
                <a:latin typeface="微软雅黑"/>
                <a:ea typeface="微软雅黑"/>
                <a:cs typeface="+mn-ea"/>
                <a:sym typeface="+mn-lt"/>
              </a:rPr>
              <a:t>周启航</a:t>
            </a:r>
            <a:endParaRPr kumimoji="0" lang="en-US" altLang="zh-CN" sz="2800" b="0" i="0" u="none" strike="noStrike" kern="1200" cap="none" spc="0" normalizeH="0" baseline="0" noProof="0" dirty="0">
              <a:ln>
                <a:noFill/>
              </a:ln>
              <a:solidFill>
                <a:srgbClr val="000000">
                  <a:lumMod val="65000"/>
                  <a:lumOff val="35000"/>
                </a:srgbClr>
              </a:solidFill>
              <a:effectLst/>
              <a:uLnTx/>
              <a:uFillTx/>
              <a:latin typeface="微软雅黑"/>
              <a:ea typeface="微软雅黑"/>
              <a:cs typeface="+mn-ea"/>
              <a:sym typeface="+mn-lt"/>
            </a:endParaRPr>
          </a:p>
        </p:txBody>
      </p:sp>
      <p:sp>
        <p:nvSpPr>
          <p:cNvPr id="11" name="矩形 10">
            <a:extLst>
              <a:ext uri="{FF2B5EF4-FFF2-40B4-BE49-F238E27FC236}">
                <a16:creationId xmlns:a16="http://schemas.microsoft.com/office/drawing/2014/main" id="{98BEAD35-CCF1-4AE9-A8F7-A17F28D16F3A}"/>
              </a:ext>
            </a:extLst>
          </p:cNvPr>
          <p:cNvSpPr/>
          <p:nvPr/>
        </p:nvSpPr>
        <p:spPr>
          <a:xfrm>
            <a:off x="652090" y="2705934"/>
            <a:ext cx="6839038" cy="1569660"/>
          </a:xfrm>
          <a:prstGeom prst="rect">
            <a:avLst/>
          </a:prstGeom>
        </p:spPr>
        <p:txBody>
          <a:bodyPr wrap="square">
            <a:sp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专业写作与口头表达</a:t>
            </a:r>
            <a:endParaRPr kumimoji="0" lang="en-US" altLang="zh-CN"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endParaRPr>
          </a:p>
          <a:p>
            <a:pPr marL="0" marR="0" lvl="0" indent="0" algn="r" defTabSz="1219170" rtl="0" eaLnBrk="1" fontAlgn="auto" latinLnBrk="0" hangingPunct="1">
              <a:lnSpc>
                <a:spcPct val="100000"/>
              </a:lnSpc>
              <a:spcBef>
                <a:spcPts val="0"/>
              </a:spcBef>
              <a:spcAft>
                <a:spcPts val="0"/>
              </a:spcAft>
              <a:buClrTx/>
              <a:buSzTx/>
              <a:buFontTx/>
              <a:buNone/>
              <a:tabLst/>
              <a:defRPr/>
            </a:pPr>
            <a:r>
              <a:rPr lang="en-US" altLang="zh-CN" sz="4800" b="1" spc="400" dirty="0">
                <a:solidFill>
                  <a:srgbClr val="000000">
                    <a:lumMod val="65000"/>
                    <a:lumOff val="35000"/>
                  </a:srgbClr>
                </a:solidFill>
                <a:latin typeface="微软雅黑"/>
                <a:ea typeface="微软雅黑"/>
                <a:cs typeface="+mn-ea"/>
                <a:sym typeface="+mn-lt"/>
              </a:rPr>
              <a:t>——</a:t>
            </a:r>
            <a:r>
              <a:rPr lang="zh-CN" altLang="en-US" sz="4800" b="1" spc="400" dirty="0">
                <a:solidFill>
                  <a:srgbClr val="000000">
                    <a:lumMod val="65000"/>
                    <a:lumOff val="35000"/>
                  </a:srgbClr>
                </a:solidFill>
                <a:latin typeface="微软雅黑"/>
                <a:ea typeface="微软雅黑"/>
                <a:cs typeface="+mn-ea"/>
                <a:sym typeface="+mn-lt"/>
              </a:rPr>
              <a:t>学期总结</a:t>
            </a:r>
            <a:endPar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endParaRP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898898"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399" y="4155207"/>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7" y="308697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397864" y="5036713"/>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46784" y="469713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9043563" y="507629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5278" y="871467"/>
            <a:ext cx="1532662" cy="1525149"/>
          </a:xfrm>
          <a:prstGeom prst="rect">
            <a:avLst/>
          </a:prstGeom>
        </p:spPr>
      </p:pic>
    </p:spTree>
    <p:extLst>
      <p:ext uri="{BB962C8B-B14F-4D97-AF65-F5344CB8AC3E}">
        <p14:creationId xmlns:p14="http://schemas.microsoft.com/office/powerpoint/2010/main" val="37444165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1750"/>
                                </p:stCondLst>
                                <p:childTnLst>
                                  <p:par>
                                    <p:cTn id="28" presetID="2" presetClass="entr" presetSubtype="3" fill="hold" grpId="0" nodeType="afterEffect" p14:presetBounceEnd="34000">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14:bounceEnd="34000">
                                          <p:cBhvr additive="base">
                                            <p:cTn id="30"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31" dur="1000" fill="hold"/>
                                            <p:tgtEl>
                                              <p:spTgt spid="16"/>
                                            </p:tgtEl>
                                            <p:attrNameLst>
                                              <p:attrName>ppt_y</p:attrName>
                                            </p:attrNameLst>
                                          </p:cBhvr>
                                          <p:tavLst>
                                            <p:tav tm="0">
                                              <p:val>
                                                <p:strVal val="0-#ppt_h/2"/>
                                              </p:val>
                                            </p:tav>
                                            <p:tav tm="100000">
                                              <p:val>
                                                <p:strVal val="#ppt_y"/>
                                              </p:val>
                                            </p:tav>
                                          </p:tavLst>
                                        </p:anim>
                                      </p:childTnLst>
                                    </p:cTn>
                                  </p:par>
                                  <p:par>
                                    <p:cTn id="32" presetID="2" presetClass="entr" presetSubtype="3" fill="hold" grpId="0" nodeType="withEffect" p14:presetBounceEnd="34000">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14:bounceEnd="34000">
                                          <p:cBhvr additive="base">
                                            <p:cTn id="34"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35" dur="1000" fill="hold"/>
                                            <p:tgtEl>
                                              <p:spTgt spid="17"/>
                                            </p:tgtEl>
                                            <p:attrNameLst>
                                              <p:attrName>ppt_y</p:attrName>
                                            </p:attrNameLst>
                                          </p:cBhvr>
                                          <p:tavLst>
                                            <p:tav tm="0">
                                              <p:val>
                                                <p:strVal val="0-#ppt_h/2"/>
                                              </p:val>
                                            </p:tav>
                                            <p:tav tm="100000">
                                              <p:val>
                                                <p:strVal val="#ppt_y"/>
                                              </p:val>
                                            </p:tav>
                                          </p:tavLst>
                                        </p:anim>
                                      </p:childTnLst>
                                    </p:cTn>
                                  </p:par>
                                  <p:par>
                                    <p:cTn id="36" presetID="2" presetClass="entr" presetSubtype="3" fill="hold" grpId="0" nodeType="withEffect" p14:presetBounceEnd="34000">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14:bounceEnd="34000">
                                          <p:cBhvr additive="base">
                                            <p:cTn id="38"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9" dur="1000" fill="hold"/>
                                            <p:tgtEl>
                                              <p:spTgt spid="21"/>
                                            </p:tgtEl>
                                            <p:attrNameLst>
                                              <p:attrName>ppt_y</p:attrName>
                                            </p:attrNameLst>
                                          </p:cBhvr>
                                          <p:tavLst>
                                            <p:tav tm="0">
                                              <p:val>
                                                <p:strVal val="0-#ppt_h/2"/>
                                              </p:val>
                                            </p:tav>
                                            <p:tav tm="100000">
                                              <p:val>
                                                <p:strVal val="#ppt_y"/>
                                              </p:val>
                                            </p:tav>
                                          </p:tavLst>
                                        </p:anim>
                                      </p:childTnLst>
                                    </p:cTn>
                                  </p:par>
                                  <p:par>
                                    <p:cTn id="40" presetID="2" presetClass="entr" presetSubtype="3" fill="hold" grpId="0" nodeType="withEffect" p14:presetBounceEnd="34000">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14:bounceEnd="34000">
                                          <p:cBhvr additive="base">
                                            <p:cTn id="42"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43" dur="1000" fill="hold"/>
                                            <p:tgtEl>
                                              <p:spTgt spid="19"/>
                                            </p:tgtEl>
                                            <p:attrNameLst>
                                              <p:attrName>ppt_y</p:attrName>
                                            </p:attrNameLst>
                                          </p:cBhvr>
                                          <p:tavLst>
                                            <p:tav tm="0">
                                              <p:val>
                                                <p:strVal val="0-#ppt_h/2"/>
                                              </p:val>
                                            </p:tav>
                                            <p:tav tm="100000">
                                              <p:val>
                                                <p:strVal val="#ppt_y"/>
                                              </p:val>
                                            </p:tav>
                                          </p:tavLst>
                                        </p:anim>
                                      </p:childTnLst>
                                    </p:cTn>
                                  </p:par>
                                  <p:par>
                                    <p:cTn id="44" presetID="2" presetClass="entr" presetSubtype="3" fill="hold" grpId="0" nodeType="withEffect" p14:presetBounceEnd="34000">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14:bounceEnd="34000">
                                          <p:cBhvr additive="base">
                                            <p:cTn id="46"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7"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animBg="1"/>
          <p:bldP spid="16" grpId="0" animBg="1"/>
          <p:bldP spid="17" grpId="0" animBg="1"/>
          <p:bldP spid="19" grpId="0" animBg="1"/>
          <p:bldP spid="20"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1750"/>
                                </p:stCondLst>
                                <p:childTnLst>
                                  <p:par>
                                    <p:cTn id="28" presetID="2" presetClass="entr" presetSubtype="3"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0-#ppt_h/2"/>
                                              </p:val>
                                            </p:tav>
                                            <p:tav tm="100000">
                                              <p:val>
                                                <p:strVal val="#ppt_y"/>
                                              </p:val>
                                            </p:tav>
                                          </p:tavLst>
                                        </p:anim>
                                      </p:childTnLst>
                                    </p:cTn>
                                  </p:par>
                                  <p:par>
                                    <p:cTn id="32" presetID="2" presetClass="entr" presetSubtype="3"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0-#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1000" fill="hold"/>
                                            <p:tgtEl>
                                              <p:spTgt spid="21"/>
                                            </p:tgtEl>
                                            <p:attrNameLst>
                                              <p:attrName>ppt_x</p:attrName>
                                            </p:attrNameLst>
                                          </p:cBhvr>
                                          <p:tavLst>
                                            <p:tav tm="0">
                                              <p:val>
                                                <p:strVal val="1+#ppt_w/2"/>
                                              </p:val>
                                            </p:tav>
                                            <p:tav tm="100000">
                                              <p:val>
                                                <p:strVal val="#ppt_x"/>
                                              </p:val>
                                            </p:tav>
                                          </p:tavLst>
                                        </p:anim>
                                        <p:anim calcmode="lin" valueType="num">
                                          <p:cBhvr additive="base">
                                            <p:cTn id="39" dur="1000" fill="hold"/>
                                            <p:tgtEl>
                                              <p:spTgt spid="21"/>
                                            </p:tgtEl>
                                            <p:attrNameLst>
                                              <p:attrName>ppt_y</p:attrName>
                                            </p:attrNameLst>
                                          </p:cBhvr>
                                          <p:tavLst>
                                            <p:tav tm="0">
                                              <p:val>
                                                <p:strVal val="0-#ppt_h/2"/>
                                              </p:val>
                                            </p:tav>
                                            <p:tav tm="100000">
                                              <p:val>
                                                <p:strVal val="#ppt_y"/>
                                              </p:val>
                                            </p:tav>
                                          </p:tavLst>
                                        </p:anim>
                                      </p:childTnLst>
                                    </p:cTn>
                                  </p:par>
                                  <p:par>
                                    <p:cTn id="40" presetID="2" presetClass="entr" presetSubtype="3"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1000" fill="hold"/>
                                            <p:tgtEl>
                                              <p:spTgt spid="19"/>
                                            </p:tgtEl>
                                            <p:attrNameLst>
                                              <p:attrName>ppt_x</p:attrName>
                                            </p:attrNameLst>
                                          </p:cBhvr>
                                          <p:tavLst>
                                            <p:tav tm="0">
                                              <p:val>
                                                <p:strVal val="1+#ppt_w/2"/>
                                              </p:val>
                                            </p:tav>
                                            <p:tav tm="100000">
                                              <p:val>
                                                <p:strVal val="#ppt_x"/>
                                              </p:val>
                                            </p:tav>
                                          </p:tavLst>
                                        </p:anim>
                                        <p:anim calcmode="lin" valueType="num">
                                          <p:cBhvr additive="base">
                                            <p:cTn id="43" dur="1000" fill="hold"/>
                                            <p:tgtEl>
                                              <p:spTgt spid="19"/>
                                            </p:tgtEl>
                                            <p:attrNameLst>
                                              <p:attrName>ppt_y</p:attrName>
                                            </p:attrNameLst>
                                          </p:cBhvr>
                                          <p:tavLst>
                                            <p:tav tm="0">
                                              <p:val>
                                                <p:strVal val="0-#ppt_h/2"/>
                                              </p:val>
                                            </p:tav>
                                            <p:tav tm="100000">
                                              <p:val>
                                                <p:strVal val="#ppt_y"/>
                                              </p:val>
                                            </p:tav>
                                          </p:tavLst>
                                        </p:anim>
                                      </p:childTnLst>
                                    </p:cTn>
                                  </p:par>
                                  <p:par>
                                    <p:cTn id="44" presetID="2" presetClass="entr" presetSubtype="3"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1000" fill="hold"/>
                                            <p:tgtEl>
                                              <p:spTgt spid="22"/>
                                            </p:tgtEl>
                                            <p:attrNameLst>
                                              <p:attrName>ppt_x</p:attrName>
                                            </p:attrNameLst>
                                          </p:cBhvr>
                                          <p:tavLst>
                                            <p:tav tm="0">
                                              <p:val>
                                                <p:strVal val="1+#ppt_w/2"/>
                                              </p:val>
                                            </p:tav>
                                            <p:tav tm="100000">
                                              <p:val>
                                                <p:strVal val="#ppt_x"/>
                                              </p:val>
                                            </p:tav>
                                          </p:tavLst>
                                        </p:anim>
                                        <p:anim calcmode="lin" valueType="num">
                                          <p:cBhvr additive="base">
                                            <p:cTn id="47"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怎样写综述和专利</a:t>
            </a:r>
          </a:p>
        </p:txBody>
      </p:sp>
      <p:sp>
        <p:nvSpPr>
          <p:cNvPr id="8" name="文本框 7">
            <a:extLst>
              <a:ext uri="{FF2B5EF4-FFF2-40B4-BE49-F238E27FC236}">
                <a16:creationId xmlns:a16="http://schemas.microsoft.com/office/drawing/2014/main" id="{600CBB87-87F2-F86F-2012-0B10A5F15103}"/>
              </a:ext>
            </a:extLst>
          </p:cNvPr>
          <p:cNvSpPr txBox="1"/>
          <p:nvPr/>
        </p:nvSpPr>
        <p:spPr>
          <a:xfrm>
            <a:off x="368565" y="2236902"/>
            <a:ext cx="11410479" cy="1569660"/>
          </a:xfrm>
          <a:prstGeom prst="rect">
            <a:avLst/>
          </a:prstGeom>
          <a:noFill/>
        </p:spPr>
        <p:txBody>
          <a:bodyPr wrap="square" rtlCol="0">
            <a:spAutoFit/>
          </a:bodyPr>
          <a:lstStyle/>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综述</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：检索论文</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选择分类标准并分类</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按分类标准书写综述</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endParaRPr>
          </a:p>
          <a:p>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综述是指就某一时间内，作者针对某一专题，对大量原始研究论文中的数据、资料和主要观点进行归纳整理、分析提炼而写成的论文。</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2065429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怎样写综述和专利</a:t>
            </a:r>
          </a:p>
        </p:txBody>
      </p:sp>
      <p:sp>
        <p:nvSpPr>
          <p:cNvPr id="8" name="文本框 7">
            <a:extLst>
              <a:ext uri="{FF2B5EF4-FFF2-40B4-BE49-F238E27FC236}">
                <a16:creationId xmlns:a16="http://schemas.microsoft.com/office/drawing/2014/main" id="{600CBB87-87F2-F86F-2012-0B10A5F15103}"/>
              </a:ext>
            </a:extLst>
          </p:cNvPr>
          <p:cNvSpPr txBox="1"/>
          <p:nvPr/>
        </p:nvSpPr>
        <p:spPr>
          <a:xfrm>
            <a:off x="368565" y="2236902"/>
            <a:ext cx="11410479" cy="1938992"/>
          </a:xfrm>
          <a:prstGeom prst="rect">
            <a:avLst/>
          </a:prstGeom>
          <a:noFill/>
        </p:spPr>
        <p:txBody>
          <a:bodyPr wrap="square" rtlCol="0">
            <a:spAutoFit/>
          </a:bodyPr>
          <a:lstStyle/>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专利：摘要</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权力要求书</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rPr>
              <a:t>说明书</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endParaRPr>
          </a:p>
          <a:p>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sym typeface="Wingdings" panose="05000000000000000000" pitchFamily="2" charset="2"/>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专利一般是由政府机关，根据申请而颁发的一种文件。这种文件记载了发明创造的内容，并且在一定时期内产生这样一种法律状态，即获得专利的发明创造在一般情况下他人只有经专利权人许可才能予以实施。</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4123558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怎样检索</a:t>
            </a:r>
          </a:p>
        </p:txBody>
      </p:sp>
      <p:sp>
        <p:nvSpPr>
          <p:cNvPr id="8" name="文本框 7">
            <a:extLst>
              <a:ext uri="{FF2B5EF4-FFF2-40B4-BE49-F238E27FC236}">
                <a16:creationId xmlns:a16="http://schemas.microsoft.com/office/drawing/2014/main" id="{600CBB87-87F2-F86F-2012-0B10A5F15103}"/>
              </a:ext>
            </a:extLst>
          </p:cNvPr>
          <p:cNvSpPr txBox="1"/>
          <p:nvPr/>
        </p:nvSpPr>
        <p:spPr>
          <a:xfrm>
            <a:off x="368565" y="2236902"/>
            <a:ext cx="11410479" cy="461665"/>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Web Of Science</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的使用</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pic>
        <p:nvPicPr>
          <p:cNvPr id="6" name="图片 5">
            <a:extLst>
              <a:ext uri="{FF2B5EF4-FFF2-40B4-BE49-F238E27FC236}">
                <a16:creationId xmlns:a16="http://schemas.microsoft.com/office/drawing/2014/main" id="{D9E33FF5-4B99-356E-6049-DA748711AEC7}"/>
              </a:ext>
            </a:extLst>
          </p:cNvPr>
          <p:cNvPicPr>
            <a:picLocks noChangeAspect="1"/>
          </p:cNvPicPr>
          <p:nvPr/>
        </p:nvPicPr>
        <p:blipFill>
          <a:blip r:embed="rId3"/>
          <a:stretch>
            <a:fillRect/>
          </a:stretch>
        </p:blipFill>
        <p:spPr>
          <a:xfrm>
            <a:off x="432332" y="3003116"/>
            <a:ext cx="8450496" cy="3216766"/>
          </a:xfrm>
          <a:prstGeom prst="rect">
            <a:avLst/>
          </a:prstGeom>
        </p:spPr>
      </p:pic>
      <p:pic>
        <p:nvPicPr>
          <p:cNvPr id="9" name="图片 8">
            <a:extLst>
              <a:ext uri="{FF2B5EF4-FFF2-40B4-BE49-F238E27FC236}">
                <a16:creationId xmlns:a16="http://schemas.microsoft.com/office/drawing/2014/main" id="{A84A5106-C406-4711-5448-6D75C9D3E66F}"/>
              </a:ext>
            </a:extLst>
          </p:cNvPr>
          <p:cNvPicPr>
            <a:picLocks noChangeAspect="1"/>
          </p:cNvPicPr>
          <p:nvPr/>
        </p:nvPicPr>
        <p:blipFill>
          <a:blip r:embed="rId4"/>
          <a:stretch>
            <a:fillRect/>
          </a:stretch>
        </p:blipFill>
        <p:spPr>
          <a:xfrm>
            <a:off x="8584412" y="1911782"/>
            <a:ext cx="3014734" cy="4086799"/>
          </a:xfrm>
          <a:prstGeom prst="rect">
            <a:avLst/>
          </a:prstGeom>
        </p:spPr>
      </p:pic>
    </p:spTree>
    <p:extLst>
      <p:ext uri="{BB962C8B-B14F-4D97-AF65-F5344CB8AC3E}">
        <p14:creationId xmlns:p14="http://schemas.microsoft.com/office/powerpoint/2010/main" val="1692085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其它</a:t>
            </a:r>
          </a:p>
        </p:txBody>
      </p:sp>
      <p:sp>
        <p:nvSpPr>
          <p:cNvPr id="4" name="思想气泡: 云 3">
            <a:extLst>
              <a:ext uri="{FF2B5EF4-FFF2-40B4-BE49-F238E27FC236}">
                <a16:creationId xmlns:a16="http://schemas.microsoft.com/office/drawing/2014/main" id="{01ACEAD6-7DEB-D400-6ED4-D729A644505D}"/>
              </a:ext>
            </a:extLst>
          </p:cNvPr>
          <p:cNvSpPr/>
          <p:nvPr/>
        </p:nvSpPr>
        <p:spPr>
          <a:xfrm>
            <a:off x="6805534" y="1259933"/>
            <a:ext cx="4906050" cy="2487561"/>
          </a:xfrm>
          <a:prstGeom prst="cloudCallout">
            <a:avLst>
              <a:gd name="adj1" fmla="val 50713"/>
              <a:gd name="adj2" fmla="val 62105"/>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CE08832-B8D0-98D8-40A7-664EB45F6B1C}"/>
              </a:ext>
            </a:extLst>
          </p:cNvPr>
          <p:cNvSpPr txBox="1"/>
          <p:nvPr/>
        </p:nvSpPr>
        <p:spPr>
          <a:xfrm>
            <a:off x="1253202" y="2592671"/>
            <a:ext cx="3264310" cy="1077218"/>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Mendeley</a:t>
            </a:r>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做论文管理</a:t>
            </a:r>
          </a:p>
        </p:txBody>
      </p:sp>
      <p:sp>
        <p:nvSpPr>
          <p:cNvPr id="7" name="思想气泡: 云 6">
            <a:extLst>
              <a:ext uri="{FF2B5EF4-FFF2-40B4-BE49-F238E27FC236}">
                <a16:creationId xmlns:a16="http://schemas.microsoft.com/office/drawing/2014/main" id="{3610D33A-4182-C048-2970-59978B40A133}"/>
              </a:ext>
            </a:extLst>
          </p:cNvPr>
          <p:cNvSpPr/>
          <p:nvPr/>
        </p:nvSpPr>
        <p:spPr>
          <a:xfrm>
            <a:off x="432332" y="1889958"/>
            <a:ext cx="4906050" cy="2487561"/>
          </a:xfrm>
          <a:prstGeom prst="cloudCallout">
            <a:avLst>
              <a:gd name="adj1" fmla="val -42678"/>
              <a:gd name="adj2" fmla="val 78706"/>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522A51F-0284-0ACE-2561-36637BCBEF5A}"/>
              </a:ext>
            </a:extLst>
          </p:cNvPr>
          <p:cNvSpPr txBox="1"/>
          <p:nvPr/>
        </p:nvSpPr>
        <p:spPr>
          <a:xfrm>
            <a:off x="8276751" y="2225644"/>
            <a:ext cx="2066784" cy="584775"/>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阅读专利</a:t>
            </a:r>
          </a:p>
        </p:txBody>
      </p:sp>
      <p:sp>
        <p:nvSpPr>
          <p:cNvPr id="10" name="文本框 9">
            <a:extLst>
              <a:ext uri="{FF2B5EF4-FFF2-40B4-BE49-F238E27FC236}">
                <a16:creationId xmlns:a16="http://schemas.microsoft.com/office/drawing/2014/main" id="{F44E70EF-D7EE-68CB-1F6A-474E3930D167}"/>
              </a:ext>
            </a:extLst>
          </p:cNvPr>
          <p:cNvSpPr txBox="1"/>
          <p:nvPr/>
        </p:nvSpPr>
        <p:spPr>
          <a:xfrm>
            <a:off x="4683812" y="4333274"/>
            <a:ext cx="3264310" cy="1077218"/>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人工智能及机器学习的知识</a:t>
            </a:r>
          </a:p>
        </p:txBody>
      </p:sp>
      <p:sp>
        <p:nvSpPr>
          <p:cNvPr id="11" name="思想气泡: 云 10">
            <a:extLst>
              <a:ext uri="{FF2B5EF4-FFF2-40B4-BE49-F238E27FC236}">
                <a16:creationId xmlns:a16="http://schemas.microsoft.com/office/drawing/2014/main" id="{058206AA-915C-1045-016C-EEBDF82B37F1}"/>
              </a:ext>
            </a:extLst>
          </p:cNvPr>
          <p:cNvSpPr/>
          <p:nvPr/>
        </p:nvSpPr>
        <p:spPr>
          <a:xfrm>
            <a:off x="3862942" y="3630561"/>
            <a:ext cx="4906050" cy="2487561"/>
          </a:xfrm>
          <a:prstGeom prst="cloudCallout">
            <a:avLst>
              <a:gd name="adj1" fmla="val 59331"/>
              <a:gd name="adj2" fmla="val 55781"/>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509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2578911" y="2767715"/>
            <a:ext cx="3126389"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谢谢观看！</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399" y="4155207"/>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7" y="308697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187085" y="5171349"/>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46784" y="469713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9043563" y="507629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8831" y="1085793"/>
            <a:ext cx="1442920" cy="1435847"/>
          </a:xfrm>
          <a:prstGeom prst="rect">
            <a:avLst/>
          </a:prstGeom>
        </p:spPr>
      </p:pic>
      <p:pic>
        <p:nvPicPr>
          <p:cNvPr id="4" name="图片 3">
            <a:extLst>
              <a:ext uri="{FF2B5EF4-FFF2-40B4-BE49-F238E27FC236}">
                <a16:creationId xmlns:a16="http://schemas.microsoft.com/office/drawing/2014/main" id="{DAD6B2F8-B6E7-3248-B130-817C35A133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7771126" y="3506771"/>
            <a:ext cx="3938131" cy="2954752"/>
          </a:xfrm>
          <a:prstGeom prst="rect">
            <a:avLst/>
          </a:prstGeom>
        </p:spPr>
      </p:pic>
    </p:spTree>
    <p:extLst>
      <p:ext uri="{BB962C8B-B14F-4D97-AF65-F5344CB8AC3E}">
        <p14:creationId xmlns:p14="http://schemas.microsoft.com/office/powerpoint/2010/main" val="5384683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14:presetBounceEnd="34000">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14:bounceEnd="34000">
                                          <p:cBhvr additive="base">
                                            <p:cTn id="24"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14:presetBounceEnd="3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34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14:presetBounceEnd="34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34000">
                                          <p:cBhvr additive="base">
                                            <p:cTn id="32"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14:presetBounceEnd="34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4000">
                                          <p:cBhvr additive="base">
                                            <p:cTn id="36"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14:presetBounceEnd="34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34000">
                                          <p:cBhvr additive="base">
                                            <p:cTn id="40"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1+#ppt_w/2"/>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1000" fill="hold"/>
                                            <p:tgtEl>
                                              <p:spTgt spid="19"/>
                                            </p:tgtEl>
                                            <p:attrNameLst>
                                              <p:attrName>ppt_x</p:attrName>
                                            </p:attrNameLst>
                                          </p:cBhvr>
                                          <p:tavLst>
                                            <p:tav tm="0">
                                              <p:val>
                                                <p:strVal val="1+#ppt_w/2"/>
                                              </p:val>
                                            </p:tav>
                                            <p:tav tm="100000">
                                              <p:val>
                                                <p:strVal val="#ppt_x"/>
                                              </p:val>
                                            </p:tav>
                                          </p:tavLst>
                                        </p:anim>
                                        <p:anim calcmode="lin" valueType="num">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2362172" y="-310794"/>
            <a:ext cx="7479588" cy="7479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9" name="矩形 28"/>
          <p:cNvSpPr/>
          <p:nvPr/>
        </p:nvSpPr>
        <p:spPr>
          <a:xfrm>
            <a:off x="8228965" y="548005"/>
            <a:ext cx="3970655" cy="8362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30" name="文本框 29"/>
          <p:cNvSpPr txBox="1"/>
          <p:nvPr/>
        </p:nvSpPr>
        <p:spPr>
          <a:xfrm>
            <a:off x="8543925" y="643890"/>
            <a:ext cx="33401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目 录 </a:t>
            </a:r>
            <a:r>
              <a:rPr kumimoji="0" lang="en-US" altLang="zh-CN" sz="36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 </a:t>
            </a:r>
            <a:r>
              <a:rPr kumimoji="0" lang="en-US" altLang="zh-CN" sz="2400" b="0" i="0" u="none" strike="noStrike" kern="1200" cap="none" spc="0" normalizeH="0" baseline="0" noProof="0">
                <a:ln>
                  <a:noFill/>
                </a:ln>
                <a:solidFill>
                  <a:srgbClr val="FFFFFF"/>
                </a:solidFill>
                <a:effectLst/>
                <a:uLnTx/>
                <a:uFillTx/>
                <a:latin typeface="Arial" panose="020B0604020202020204" pitchFamily="34" charset="0"/>
                <a:ea typeface="方正清刻本悦宋简体" panose="02000000000000000000" charset="-122"/>
                <a:cs typeface="+mn-cs"/>
              </a:rPr>
              <a:t>CONTENTS</a:t>
            </a:r>
          </a:p>
        </p:txBody>
      </p:sp>
      <p:sp>
        <p:nvSpPr>
          <p:cNvPr id="31" name="文本框 30"/>
          <p:cNvSpPr txBox="1"/>
          <p:nvPr/>
        </p:nvSpPr>
        <p:spPr>
          <a:xfrm>
            <a:off x="5975985" y="2260600"/>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01</a:t>
            </a:r>
          </a:p>
        </p:txBody>
      </p:sp>
      <p:sp>
        <p:nvSpPr>
          <p:cNvPr id="32" name="文本框 31"/>
          <p:cNvSpPr txBox="1"/>
          <p:nvPr/>
        </p:nvSpPr>
        <p:spPr>
          <a:xfrm>
            <a:off x="6934200" y="2340906"/>
            <a:ext cx="24904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noProof="0" dirty="0">
                <a:solidFill>
                  <a:srgbClr val="0070C0"/>
                </a:solidFill>
                <a:latin typeface="微软雅黑" panose="020B0503020204020204" charset="-122"/>
                <a:ea typeface="微软雅黑" panose="020B0503020204020204" charset="-122"/>
                <a:sym typeface="+mn-ea"/>
              </a:rPr>
              <a:t>做了什么？</a:t>
            </a:r>
            <a:endPar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34" name="文本框 33"/>
          <p:cNvSpPr txBox="1"/>
          <p:nvPr/>
        </p:nvSpPr>
        <p:spPr>
          <a:xfrm>
            <a:off x="5975985" y="3293745"/>
            <a:ext cx="730250" cy="583565"/>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02</a:t>
            </a:r>
          </a:p>
        </p:txBody>
      </p:sp>
      <p:sp>
        <p:nvSpPr>
          <p:cNvPr id="35" name="文本框 34"/>
          <p:cNvSpPr txBox="1"/>
          <p:nvPr/>
        </p:nvSpPr>
        <p:spPr>
          <a:xfrm>
            <a:off x="6934200" y="3374051"/>
            <a:ext cx="249047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学了什么？</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0695" r="12639"/>
          <a:stretch/>
        </p:blipFill>
        <p:spPr>
          <a:xfrm>
            <a:off x="-1772511" y="278867"/>
            <a:ext cx="6300266" cy="6300266"/>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2"/>
                                          </p:val>
                                        </p:tav>
                                        <p:tav tm="100000">
                                          <p:val>
                                            <p:strVal val="#ppt_x"/>
                                          </p:val>
                                        </p:tav>
                                      </p:tavLst>
                                    </p:anim>
                                    <p:anim calcmode="lin" valueType="num">
                                      <p:cBhvr>
                                        <p:cTn id="26"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27" dur="500"/>
                                        <p:tgtEl>
                                          <p:spTgt spid="32"/>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3000"/>
                            </p:stCondLst>
                            <p:childTnLst>
                              <p:par>
                                <p:cTn id="35" presetID="29"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ppt_x</p:attrName>
                                        </p:attrNameLst>
                                      </p:cBhvr>
                                      <p:tavLst>
                                        <p:tav tm="0">
                                          <p:val>
                                            <p:strVal val="#ppt_x-.2"/>
                                          </p:val>
                                        </p:tav>
                                        <p:tav tm="100000">
                                          <p:val>
                                            <p:strVal val="#ppt_x"/>
                                          </p:val>
                                        </p:tav>
                                      </p:tavLst>
                                    </p:anim>
                                    <p:anim calcmode="lin" valueType="num">
                                      <p:cBhvr>
                                        <p:cTn id="38" dur="5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p:bldP spid="31" grpId="0" bldLvl="0" animBg="1"/>
      <p:bldP spid="32" grpId="0"/>
      <p:bldP spid="34" grpId="0" bldLvl="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77AFF17-A899-4AE3-97F4-8D1AAC05361B}"/>
              </a:ext>
            </a:extLst>
          </p:cNvPr>
          <p:cNvSpPr txBox="1"/>
          <p:nvPr/>
        </p:nvSpPr>
        <p:spPr>
          <a:xfrm>
            <a:off x="2913188" y="3162627"/>
            <a:ext cx="6365619"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0070C0"/>
                </a:solidFill>
              </a:rPr>
              <a:t>做</a:t>
            </a:r>
            <a:r>
              <a:rPr kumimoji="0" lang="zh-CN" altLang="en-US" sz="5400" b="1" i="0" u="none" strike="noStrike" kern="1200" cap="none" spc="0" normalizeH="0" baseline="0" noProof="0" dirty="0">
                <a:ln>
                  <a:noFill/>
                </a:ln>
                <a:solidFill>
                  <a:srgbClr val="0070C0"/>
                </a:solidFill>
                <a:effectLst/>
                <a:uLnTx/>
                <a:uFillTx/>
                <a:latin typeface="微软雅黑"/>
                <a:ea typeface="微软雅黑"/>
                <a:cs typeface="+mn-cs"/>
              </a:rPr>
              <a:t>了什么？</a:t>
            </a:r>
          </a:p>
        </p:txBody>
      </p:sp>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5609873" y="2118507"/>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cxnSp>
        <p:nvCxnSpPr>
          <p:cNvPr id="13" name="直接连接符 12">
            <a:extLst>
              <a:ext uri="{FF2B5EF4-FFF2-40B4-BE49-F238E27FC236}">
                <a16:creationId xmlns:a16="http://schemas.microsoft.com/office/drawing/2014/main" id="{BE3753F1-258E-4BE9-B65D-FE507063CB50}"/>
              </a:ext>
            </a:extLst>
          </p:cNvPr>
          <p:cNvCxnSpPr>
            <a:cxnSpLocks/>
          </p:cNvCxnSpPr>
          <p:nvPr/>
        </p:nvCxnSpPr>
        <p:spPr>
          <a:xfrm>
            <a:off x="5489452" y="4546054"/>
            <a:ext cx="121309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484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83984"/>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sp>
        <p:nvSpPr>
          <p:cNvPr id="2" name="文本框 1">
            <a:extLst>
              <a:ext uri="{FF2B5EF4-FFF2-40B4-BE49-F238E27FC236}">
                <a16:creationId xmlns:a16="http://schemas.microsoft.com/office/drawing/2014/main" id="{3F4C60EE-210A-69F8-3466-91EE4AA1026C}"/>
              </a:ext>
            </a:extLst>
          </p:cNvPr>
          <p:cNvSpPr txBox="1"/>
          <p:nvPr/>
        </p:nvSpPr>
        <p:spPr>
          <a:xfrm>
            <a:off x="1408890" y="336815"/>
            <a:ext cx="3561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做了什么？</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13" name="矩形 12">
            <a:extLst>
              <a:ext uri="{FF2B5EF4-FFF2-40B4-BE49-F238E27FC236}">
                <a16:creationId xmlns:a16="http://schemas.microsoft.com/office/drawing/2014/main" id="{61B2D872-A938-ED6B-F6D9-866F4244FE7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71">
            <a:extLst>
              <a:ext uri="{FF2B5EF4-FFF2-40B4-BE49-F238E27FC236}">
                <a16:creationId xmlns:a16="http://schemas.microsoft.com/office/drawing/2014/main" id="{93ACA2D0-7368-8ADD-3894-D97593BC93E2}"/>
              </a:ext>
            </a:extLst>
          </p:cNvPr>
          <p:cNvSpPr txBox="1"/>
          <p:nvPr/>
        </p:nvSpPr>
        <p:spPr>
          <a:xfrm>
            <a:off x="432332" y="1439584"/>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一篇综述</a:t>
            </a:r>
          </a:p>
        </p:txBody>
      </p:sp>
      <p:pic>
        <p:nvPicPr>
          <p:cNvPr id="4" name="图片 3">
            <a:extLst>
              <a:ext uri="{FF2B5EF4-FFF2-40B4-BE49-F238E27FC236}">
                <a16:creationId xmlns:a16="http://schemas.microsoft.com/office/drawing/2014/main" id="{348334E4-4B11-DCFF-AF3E-027CA6405329}"/>
              </a:ext>
            </a:extLst>
          </p:cNvPr>
          <p:cNvPicPr>
            <a:picLocks noChangeAspect="1"/>
          </p:cNvPicPr>
          <p:nvPr/>
        </p:nvPicPr>
        <p:blipFill>
          <a:blip r:embed="rId3"/>
          <a:stretch>
            <a:fillRect/>
          </a:stretch>
        </p:blipFill>
        <p:spPr>
          <a:xfrm>
            <a:off x="3431191" y="1439584"/>
            <a:ext cx="5385531" cy="4899403"/>
          </a:xfrm>
          <a:prstGeom prst="rect">
            <a:avLst/>
          </a:prstGeom>
        </p:spPr>
      </p:pic>
    </p:spTree>
    <p:extLst>
      <p:ext uri="{BB962C8B-B14F-4D97-AF65-F5344CB8AC3E}">
        <p14:creationId xmlns:p14="http://schemas.microsoft.com/office/powerpoint/2010/main" val="2233655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83984"/>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sp>
        <p:nvSpPr>
          <p:cNvPr id="2" name="文本框 1">
            <a:extLst>
              <a:ext uri="{FF2B5EF4-FFF2-40B4-BE49-F238E27FC236}">
                <a16:creationId xmlns:a16="http://schemas.microsoft.com/office/drawing/2014/main" id="{3F4C60EE-210A-69F8-3466-91EE4AA1026C}"/>
              </a:ext>
            </a:extLst>
          </p:cNvPr>
          <p:cNvSpPr txBox="1"/>
          <p:nvPr/>
        </p:nvSpPr>
        <p:spPr>
          <a:xfrm>
            <a:off x="1408890" y="336815"/>
            <a:ext cx="3561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做了什么？</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13" name="矩形 12">
            <a:extLst>
              <a:ext uri="{FF2B5EF4-FFF2-40B4-BE49-F238E27FC236}">
                <a16:creationId xmlns:a16="http://schemas.microsoft.com/office/drawing/2014/main" id="{61B2D872-A938-ED6B-F6D9-866F4244FE7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71">
            <a:extLst>
              <a:ext uri="{FF2B5EF4-FFF2-40B4-BE49-F238E27FC236}">
                <a16:creationId xmlns:a16="http://schemas.microsoft.com/office/drawing/2014/main" id="{93ACA2D0-7368-8ADD-3894-D97593BC93E2}"/>
              </a:ext>
            </a:extLst>
          </p:cNvPr>
          <p:cNvSpPr txBox="1"/>
          <p:nvPr/>
        </p:nvSpPr>
        <p:spPr>
          <a:xfrm>
            <a:off x="432332" y="1439584"/>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一篇专利</a:t>
            </a:r>
          </a:p>
        </p:txBody>
      </p:sp>
      <p:pic>
        <p:nvPicPr>
          <p:cNvPr id="5" name="图片 4">
            <a:extLst>
              <a:ext uri="{FF2B5EF4-FFF2-40B4-BE49-F238E27FC236}">
                <a16:creationId xmlns:a16="http://schemas.microsoft.com/office/drawing/2014/main" id="{492F7E4A-0FE9-0560-C28A-64C22F5AFFC8}"/>
              </a:ext>
            </a:extLst>
          </p:cNvPr>
          <p:cNvPicPr>
            <a:picLocks noChangeAspect="1"/>
          </p:cNvPicPr>
          <p:nvPr/>
        </p:nvPicPr>
        <p:blipFill>
          <a:blip r:embed="rId3"/>
          <a:stretch>
            <a:fillRect/>
          </a:stretch>
        </p:blipFill>
        <p:spPr>
          <a:xfrm>
            <a:off x="2937288" y="2355187"/>
            <a:ext cx="6770973" cy="2479654"/>
          </a:xfrm>
          <a:prstGeom prst="rect">
            <a:avLst/>
          </a:prstGeom>
        </p:spPr>
      </p:pic>
    </p:spTree>
    <p:extLst>
      <p:ext uri="{BB962C8B-B14F-4D97-AF65-F5344CB8AC3E}">
        <p14:creationId xmlns:p14="http://schemas.microsoft.com/office/powerpoint/2010/main" val="3233643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17741" y="183984"/>
            <a:ext cx="972249" cy="828883"/>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1"/>
          </a:solidFill>
          <a:ln>
            <a:noFill/>
          </a:ln>
        </p:spPr>
      </p:sp>
      <p:sp>
        <p:nvSpPr>
          <p:cNvPr id="2" name="文本框 1">
            <a:extLst>
              <a:ext uri="{FF2B5EF4-FFF2-40B4-BE49-F238E27FC236}">
                <a16:creationId xmlns:a16="http://schemas.microsoft.com/office/drawing/2014/main" id="{3F4C60EE-210A-69F8-3466-91EE4AA1026C}"/>
              </a:ext>
            </a:extLst>
          </p:cNvPr>
          <p:cNvSpPr txBox="1"/>
          <p:nvPr/>
        </p:nvSpPr>
        <p:spPr>
          <a:xfrm>
            <a:off x="1408890" y="336815"/>
            <a:ext cx="3561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做了什么？</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13" name="矩形 12">
            <a:extLst>
              <a:ext uri="{FF2B5EF4-FFF2-40B4-BE49-F238E27FC236}">
                <a16:creationId xmlns:a16="http://schemas.microsoft.com/office/drawing/2014/main" id="{61B2D872-A938-ED6B-F6D9-866F4244FE75}"/>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71">
            <a:extLst>
              <a:ext uri="{FF2B5EF4-FFF2-40B4-BE49-F238E27FC236}">
                <a16:creationId xmlns:a16="http://schemas.microsoft.com/office/drawing/2014/main" id="{93ACA2D0-7368-8ADD-3894-D97593BC93E2}"/>
              </a:ext>
            </a:extLst>
          </p:cNvPr>
          <p:cNvSpPr txBox="1"/>
          <p:nvPr/>
        </p:nvSpPr>
        <p:spPr>
          <a:xfrm>
            <a:off x="432332" y="1439584"/>
            <a:ext cx="599771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其它</a:t>
            </a:r>
          </a:p>
        </p:txBody>
      </p:sp>
      <p:sp>
        <p:nvSpPr>
          <p:cNvPr id="3" name="思想气泡: 云 2">
            <a:extLst>
              <a:ext uri="{FF2B5EF4-FFF2-40B4-BE49-F238E27FC236}">
                <a16:creationId xmlns:a16="http://schemas.microsoft.com/office/drawing/2014/main" id="{37597C12-F07B-1DD3-EC9E-10F430137C4E}"/>
              </a:ext>
            </a:extLst>
          </p:cNvPr>
          <p:cNvSpPr/>
          <p:nvPr/>
        </p:nvSpPr>
        <p:spPr>
          <a:xfrm>
            <a:off x="6805534" y="1259933"/>
            <a:ext cx="4906050" cy="2487561"/>
          </a:xfrm>
          <a:prstGeom prst="cloudCallout">
            <a:avLst>
              <a:gd name="adj1" fmla="val 50713"/>
              <a:gd name="adj2" fmla="val 62105"/>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1C369C6-D804-72EE-D3B4-C33CFE6E02D2}"/>
              </a:ext>
            </a:extLst>
          </p:cNvPr>
          <p:cNvSpPr txBox="1"/>
          <p:nvPr/>
        </p:nvSpPr>
        <p:spPr>
          <a:xfrm>
            <a:off x="1253202" y="2592671"/>
            <a:ext cx="3264310" cy="1077218"/>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Mendeley</a:t>
            </a:r>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做论文管理</a:t>
            </a:r>
          </a:p>
        </p:txBody>
      </p:sp>
      <p:sp>
        <p:nvSpPr>
          <p:cNvPr id="6" name="思想气泡: 云 5">
            <a:extLst>
              <a:ext uri="{FF2B5EF4-FFF2-40B4-BE49-F238E27FC236}">
                <a16:creationId xmlns:a16="http://schemas.microsoft.com/office/drawing/2014/main" id="{EA6A630C-36B6-5B22-8E22-B67DC4906BA7}"/>
              </a:ext>
            </a:extLst>
          </p:cNvPr>
          <p:cNvSpPr/>
          <p:nvPr/>
        </p:nvSpPr>
        <p:spPr>
          <a:xfrm>
            <a:off x="432332" y="1889958"/>
            <a:ext cx="4906050" cy="2487561"/>
          </a:xfrm>
          <a:prstGeom prst="cloudCallout">
            <a:avLst>
              <a:gd name="adj1" fmla="val -42678"/>
              <a:gd name="adj2" fmla="val 78706"/>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E0A3C30-B966-4E03-9B55-CBE46ECD89AE}"/>
              </a:ext>
            </a:extLst>
          </p:cNvPr>
          <p:cNvSpPr txBox="1"/>
          <p:nvPr/>
        </p:nvSpPr>
        <p:spPr>
          <a:xfrm>
            <a:off x="7712699" y="1965104"/>
            <a:ext cx="3264310" cy="1077218"/>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Endnote</a:t>
            </a:r>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输出论文引用表</a:t>
            </a:r>
          </a:p>
        </p:txBody>
      </p:sp>
      <p:sp>
        <p:nvSpPr>
          <p:cNvPr id="14" name="文本框 13">
            <a:extLst>
              <a:ext uri="{FF2B5EF4-FFF2-40B4-BE49-F238E27FC236}">
                <a16:creationId xmlns:a16="http://schemas.microsoft.com/office/drawing/2014/main" id="{931F2F01-84EC-6FD3-5596-76A7310CE492}"/>
              </a:ext>
            </a:extLst>
          </p:cNvPr>
          <p:cNvSpPr txBox="1"/>
          <p:nvPr/>
        </p:nvSpPr>
        <p:spPr>
          <a:xfrm>
            <a:off x="4683812" y="4333274"/>
            <a:ext cx="3264310" cy="1077218"/>
          </a:xfrm>
          <a:prstGeom prst="rect">
            <a:avLst/>
          </a:prstGeom>
          <a:noFill/>
        </p:spPr>
        <p:txBody>
          <a:bodyPr wrap="square" rtlCol="0">
            <a:spAutoFit/>
          </a:bodyPr>
          <a:lstStyle/>
          <a:p>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Web Of Science</a:t>
            </a:r>
            <a:r>
              <a:rPr lang="zh-CN" altLang="en-US" sz="3200" dirty="0">
                <a:solidFill>
                  <a:schemeClr val="tx1">
                    <a:lumMod val="75000"/>
                    <a:lumOff val="25000"/>
                  </a:schemeClr>
                </a:solidFill>
                <a:latin typeface="Times New Roman" panose="02020603050405020304" pitchFamily="18" charset="0"/>
                <a:ea typeface="宋体" panose="02010600030101010101" pitchFamily="2" charset="-122"/>
                <a:cs typeface="Times New Roman" panose="02020603050405020304" pitchFamily="18" charset="0"/>
              </a:rPr>
              <a:t>网站做论文检索</a:t>
            </a:r>
          </a:p>
        </p:txBody>
      </p:sp>
      <p:sp>
        <p:nvSpPr>
          <p:cNvPr id="16" name="思想气泡: 云 15">
            <a:extLst>
              <a:ext uri="{FF2B5EF4-FFF2-40B4-BE49-F238E27FC236}">
                <a16:creationId xmlns:a16="http://schemas.microsoft.com/office/drawing/2014/main" id="{D44D116E-3604-D593-C1BC-56B3C0E6BD82}"/>
              </a:ext>
            </a:extLst>
          </p:cNvPr>
          <p:cNvSpPr/>
          <p:nvPr/>
        </p:nvSpPr>
        <p:spPr>
          <a:xfrm>
            <a:off x="3862942" y="3630561"/>
            <a:ext cx="4906050" cy="2487561"/>
          </a:xfrm>
          <a:prstGeom prst="cloudCallout">
            <a:avLst>
              <a:gd name="adj1" fmla="val 59331"/>
              <a:gd name="adj2" fmla="val 55781"/>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7268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77AFF17-A899-4AE3-97F4-8D1AAC05361B}"/>
              </a:ext>
            </a:extLst>
          </p:cNvPr>
          <p:cNvSpPr txBox="1"/>
          <p:nvPr/>
        </p:nvSpPr>
        <p:spPr>
          <a:xfrm>
            <a:off x="2913188" y="3162627"/>
            <a:ext cx="6365619" cy="923330"/>
          </a:xfrm>
          <a:prstGeom prst="rect">
            <a:avLst/>
          </a:prstGeom>
        </p:spPr>
        <p:txBody>
          <a:bodyPr wrap="square">
            <a:spAutoFit/>
          </a:bodyPr>
          <a:lstStyle>
            <a:defPPr>
              <a:defRPr lang="zh-CN"/>
            </a:defPPr>
            <a:lvl1pPr lvl="0" algn="ctr">
              <a:defRPr sz="5400" b="1">
                <a:gradFill>
                  <a:gsLst>
                    <a:gs pos="0">
                      <a:srgbClr val="2B84FE"/>
                    </a:gs>
                    <a:gs pos="100000">
                      <a:srgbClr val="20B1F4"/>
                    </a:gs>
                  </a:gsLst>
                  <a:lin ang="5400000" scaled="1"/>
                </a:gradFill>
                <a:latin typeface="微软雅黑"/>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0070C0"/>
                </a:solidFill>
              </a:rPr>
              <a:t>学</a:t>
            </a:r>
            <a:r>
              <a:rPr kumimoji="0" lang="zh-CN" altLang="en-US" sz="5400" b="1" i="0" u="none" strike="noStrike" kern="1200" cap="none" spc="0" normalizeH="0" baseline="0" noProof="0" dirty="0">
                <a:ln>
                  <a:noFill/>
                </a:ln>
                <a:solidFill>
                  <a:srgbClr val="0070C0"/>
                </a:solidFill>
                <a:effectLst/>
                <a:uLnTx/>
                <a:uFillTx/>
                <a:latin typeface="微软雅黑"/>
                <a:ea typeface="微软雅黑"/>
                <a:cs typeface="+mn-cs"/>
              </a:rPr>
              <a:t>了什么？</a:t>
            </a:r>
          </a:p>
        </p:txBody>
      </p:sp>
      <p:cxnSp>
        <p:nvCxnSpPr>
          <p:cNvPr id="13" name="直接连接符 12">
            <a:extLst>
              <a:ext uri="{FF2B5EF4-FFF2-40B4-BE49-F238E27FC236}">
                <a16:creationId xmlns:a16="http://schemas.microsoft.com/office/drawing/2014/main" id="{BE3753F1-258E-4BE9-B65D-FE507063CB50}"/>
              </a:ext>
            </a:extLst>
          </p:cNvPr>
          <p:cNvCxnSpPr>
            <a:cxnSpLocks/>
          </p:cNvCxnSpPr>
          <p:nvPr/>
        </p:nvCxnSpPr>
        <p:spPr>
          <a:xfrm>
            <a:off x="5489452" y="4546054"/>
            <a:ext cx="12130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books-group_25777">
            <a:extLst>
              <a:ext uri="{FF2B5EF4-FFF2-40B4-BE49-F238E27FC236}">
                <a16:creationId xmlns:a16="http://schemas.microsoft.com/office/drawing/2014/main" id="{272C2D91-F956-BECF-911E-72E97FCE152C}"/>
              </a:ext>
            </a:extLst>
          </p:cNvPr>
          <p:cNvSpPr>
            <a:spLocks noChangeAspect="1"/>
          </p:cNvSpPr>
          <p:nvPr/>
        </p:nvSpPr>
        <p:spPr bwMode="auto">
          <a:xfrm>
            <a:off x="5609872" y="2154373"/>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dirty="0"/>
          </a:p>
        </p:txBody>
      </p:sp>
    </p:spTree>
    <p:extLst>
      <p:ext uri="{BB962C8B-B14F-4D97-AF65-F5344CB8AC3E}">
        <p14:creationId xmlns:p14="http://schemas.microsoft.com/office/powerpoint/2010/main" val="257514060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怎样阅读一篇论文</a:t>
            </a:r>
          </a:p>
        </p:txBody>
      </p:sp>
      <p:sp>
        <p:nvSpPr>
          <p:cNvPr id="8" name="文本框 7">
            <a:extLst>
              <a:ext uri="{FF2B5EF4-FFF2-40B4-BE49-F238E27FC236}">
                <a16:creationId xmlns:a16="http://schemas.microsoft.com/office/drawing/2014/main" id="{600CBB87-87F2-F86F-2012-0B10A5F15103}"/>
              </a:ext>
            </a:extLst>
          </p:cNvPr>
          <p:cNvSpPr txBox="1"/>
          <p:nvPr/>
        </p:nvSpPr>
        <p:spPr>
          <a:xfrm>
            <a:off x="368565" y="2236902"/>
            <a:ext cx="11410479" cy="1938992"/>
          </a:xfrm>
          <a:prstGeom prst="rect">
            <a:avLst/>
          </a:prstGeom>
          <a:noFill/>
        </p:spPr>
        <p:txBody>
          <a:bodyPr wrap="square" rtlCol="0">
            <a:spAutoFit/>
          </a:bodyPr>
          <a:lstStyle/>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Abstract——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解决的问题</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采用的方法</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得到的结果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Introduction——</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背景</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研究现状</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研究方向</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Conclusion——</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实验及实践结果</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方法的效果</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中间的部分</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实现的细节</a:t>
            </a:r>
            <a:endParaRPr lang="en-US" altLang="zh-CN" sz="2400" dirty="0"/>
          </a:p>
        </p:txBody>
      </p:sp>
      <p:sp>
        <p:nvSpPr>
          <p:cNvPr id="12" name="文本框 11">
            <a:extLst>
              <a:ext uri="{FF2B5EF4-FFF2-40B4-BE49-F238E27FC236}">
                <a16:creationId xmlns:a16="http://schemas.microsoft.com/office/drawing/2014/main" id="{788B3FAE-2B99-0F82-FD21-3DB72CC0BA5C}"/>
              </a:ext>
            </a:extLst>
          </p:cNvPr>
          <p:cNvSpPr txBox="1"/>
          <p:nvPr/>
        </p:nvSpPr>
        <p:spPr>
          <a:xfrm>
            <a:off x="368564" y="4448920"/>
            <a:ext cx="11410479" cy="1569660"/>
          </a:xfrm>
          <a:prstGeom prst="rect">
            <a:avLst/>
          </a:prstGeom>
          <a:noFill/>
        </p:spPr>
        <p:txBody>
          <a:bodyPr wrap="square" rtlCol="0">
            <a:spAutoFit/>
          </a:bodyPr>
          <a:lstStyle/>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通过学习怎样阅读一篇论文，知道了通过阅读论文的摘要部分能对论文主要的工作、解决的问题有一个大致的了解，这样能够对论文进行分类。</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在阅读完摘要部分后，继续阅读引言，就能大致从逻辑上了解论文的研究内容（研究现状</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欠缺</a:t>
            </a:r>
            <a:r>
              <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a:t>
            </a:r>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我们的工作），这对论文整体的了解有很大的帮助。</a:t>
            </a:r>
            <a:endParaRPr lang="en-US" altLang="zh-CN" sz="2400" dirty="0"/>
          </a:p>
        </p:txBody>
      </p:sp>
    </p:spTree>
    <p:extLst>
      <p:ext uri="{BB962C8B-B14F-4D97-AF65-F5344CB8AC3E}">
        <p14:creationId xmlns:p14="http://schemas.microsoft.com/office/powerpoint/2010/main" val="627509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8"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ooks-group_25777">
            <a:extLst>
              <a:ext uri="{FF2B5EF4-FFF2-40B4-BE49-F238E27FC236}">
                <a16:creationId xmlns:a16="http://schemas.microsoft.com/office/drawing/2014/main" id="{03D09B42-F9C9-4B1D-96E1-EEC96C357F1B}"/>
              </a:ext>
            </a:extLst>
          </p:cNvPr>
          <p:cNvSpPr>
            <a:spLocks noChangeAspect="1"/>
          </p:cNvSpPr>
          <p:nvPr/>
        </p:nvSpPr>
        <p:spPr bwMode="auto">
          <a:xfrm>
            <a:off x="236595" y="214580"/>
            <a:ext cx="972249" cy="899668"/>
          </a:xfrm>
          <a:custGeom>
            <a:avLst/>
            <a:gdLst>
              <a:gd name="connsiteX0" fmla="*/ 196188 w 608693"/>
              <a:gd name="connsiteY0" fmla="*/ 362565 h 563253"/>
              <a:gd name="connsiteX1" fmla="*/ 391617 w 608693"/>
              <a:gd name="connsiteY1" fmla="*/ 362565 h 563253"/>
              <a:gd name="connsiteX2" fmla="*/ 407654 w 608693"/>
              <a:gd name="connsiteY2" fmla="*/ 378584 h 563253"/>
              <a:gd name="connsiteX3" fmla="*/ 391617 w 608693"/>
              <a:gd name="connsiteY3" fmla="*/ 394602 h 563253"/>
              <a:gd name="connsiteX4" fmla="*/ 196188 w 608693"/>
              <a:gd name="connsiteY4" fmla="*/ 394602 h 563253"/>
              <a:gd name="connsiteX5" fmla="*/ 180151 w 608693"/>
              <a:gd name="connsiteY5" fmla="*/ 378584 h 563253"/>
              <a:gd name="connsiteX6" fmla="*/ 196188 w 608693"/>
              <a:gd name="connsiteY6" fmla="*/ 362565 h 563253"/>
              <a:gd name="connsiteX7" fmla="*/ 502390 w 608693"/>
              <a:gd name="connsiteY7" fmla="*/ 208855 h 563253"/>
              <a:gd name="connsiteX8" fmla="*/ 502390 w 608693"/>
              <a:gd name="connsiteY8" fmla="*/ 287883 h 563253"/>
              <a:gd name="connsiteX9" fmla="*/ 471360 w 608693"/>
              <a:gd name="connsiteY9" fmla="*/ 318869 h 563253"/>
              <a:gd name="connsiteX10" fmla="*/ 150089 w 608693"/>
              <a:gd name="connsiteY10" fmla="*/ 318869 h 563253"/>
              <a:gd name="connsiteX11" fmla="*/ 150089 w 608693"/>
              <a:gd name="connsiteY11" fmla="*/ 456591 h 563253"/>
              <a:gd name="connsiteX12" fmla="*/ 467332 w 608693"/>
              <a:gd name="connsiteY12" fmla="*/ 456591 h 563253"/>
              <a:gd name="connsiteX13" fmla="*/ 475537 w 608693"/>
              <a:gd name="connsiteY13" fmla="*/ 458826 h 563253"/>
              <a:gd name="connsiteX14" fmla="*/ 556470 w 608693"/>
              <a:gd name="connsiteY14" fmla="*/ 507092 h 563253"/>
              <a:gd name="connsiteX15" fmla="*/ 534018 w 608693"/>
              <a:gd name="connsiteY15" fmla="*/ 458528 h 563253"/>
              <a:gd name="connsiteX16" fmla="*/ 532526 w 608693"/>
              <a:gd name="connsiteY16" fmla="*/ 451824 h 563253"/>
              <a:gd name="connsiteX17" fmla="*/ 532526 w 608693"/>
              <a:gd name="connsiteY17" fmla="*/ 208855 h 563253"/>
              <a:gd name="connsiteX18" fmla="*/ 129081 w 608693"/>
              <a:gd name="connsiteY18" fmla="*/ 178178 h 563253"/>
              <a:gd name="connsiteX19" fmla="*/ 324513 w 608693"/>
              <a:gd name="connsiteY19" fmla="*/ 178178 h 563253"/>
              <a:gd name="connsiteX20" fmla="*/ 340476 w 608693"/>
              <a:gd name="connsiteY20" fmla="*/ 194089 h 563253"/>
              <a:gd name="connsiteX21" fmla="*/ 324513 w 608693"/>
              <a:gd name="connsiteY21" fmla="*/ 210074 h 563253"/>
              <a:gd name="connsiteX22" fmla="*/ 129081 w 608693"/>
              <a:gd name="connsiteY22" fmla="*/ 210074 h 563253"/>
              <a:gd name="connsiteX23" fmla="*/ 113044 w 608693"/>
              <a:gd name="connsiteY23" fmla="*/ 194089 h 563253"/>
              <a:gd name="connsiteX24" fmla="*/ 129081 w 608693"/>
              <a:gd name="connsiteY24" fmla="*/ 178178 h 563253"/>
              <a:gd name="connsiteX25" fmla="*/ 129081 w 608693"/>
              <a:gd name="connsiteY25" fmla="*/ 90606 h 563253"/>
              <a:gd name="connsiteX26" fmla="*/ 423725 w 608693"/>
              <a:gd name="connsiteY26" fmla="*/ 90606 h 563253"/>
              <a:gd name="connsiteX27" fmla="*/ 439762 w 608693"/>
              <a:gd name="connsiteY27" fmla="*/ 106552 h 563253"/>
              <a:gd name="connsiteX28" fmla="*/ 423725 w 608693"/>
              <a:gd name="connsiteY28" fmla="*/ 122572 h 563253"/>
              <a:gd name="connsiteX29" fmla="*/ 129081 w 608693"/>
              <a:gd name="connsiteY29" fmla="*/ 122572 h 563253"/>
              <a:gd name="connsiteX30" fmla="*/ 113044 w 608693"/>
              <a:gd name="connsiteY30" fmla="*/ 106552 h 563253"/>
              <a:gd name="connsiteX31" fmla="*/ 129081 w 608693"/>
              <a:gd name="connsiteY31" fmla="*/ 90606 h 563253"/>
              <a:gd name="connsiteX32" fmla="*/ 77286 w 608693"/>
              <a:gd name="connsiteY32" fmla="*/ 31954 h 563253"/>
              <a:gd name="connsiteX33" fmla="*/ 77286 w 608693"/>
              <a:gd name="connsiteY33" fmla="*/ 281626 h 563253"/>
              <a:gd name="connsiteX34" fmla="*/ 75794 w 608693"/>
              <a:gd name="connsiteY34" fmla="*/ 288330 h 563253"/>
              <a:gd name="connsiteX35" fmla="*/ 52223 w 608693"/>
              <a:gd name="connsiteY35" fmla="*/ 339352 h 563253"/>
              <a:gd name="connsiteX36" fmla="*/ 136363 w 608693"/>
              <a:gd name="connsiteY36" fmla="*/ 289149 h 563253"/>
              <a:gd name="connsiteX37" fmla="*/ 144569 w 608693"/>
              <a:gd name="connsiteY37" fmla="*/ 286915 h 563253"/>
              <a:gd name="connsiteX38" fmla="*/ 470390 w 608693"/>
              <a:gd name="connsiteY38" fmla="*/ 286915 h 563253"/>
              <a:gd name="connsiteX39" fmla="*/ 470390 w 608693"/>
              <a:gd name="connsiteY39" fmla="*/ 31954 h 563253"/>
              <a:gd name="connsiteX40" fmla="*/ 76316 w 608693"/>
              <a:gd name="connsiteY40" fmla="*/ 0 h 563253"/>
              <a:gd name="connsiteX41" fmla="*/ 471360 w 608693"/>
              <a:gd name="connsiteY41" fmla="*/ 0 h 563253"/>
              <a:gd name="connsiteX42" fmla="*/ 502390 w 608693"/>
              <a:gd name="connsiteY42" fmla="*/ 30986 h 563253"/>
              <a:gd name="connsiteX43" fmla="*/ 502390 w 608693"/>
              <a:gd name="connsiteY43" fmla="*/ 176827 h 563253"/>
              <a:gd name="connsiteX44" fmla="*/ 533869 w 608693"/>
              <a:gd name="connsiteY44" fmla="*/ 176827 h 563253"/>
              <a:gd name="connsiteX45" fmla="*/ 564526 w 608693"/>
              <a:gd name="connsiteY45" fmla="*/ 207514 h 563253"/>
              <a:gd name="connsiteX46" fmla="*/ 564526 w 608693"/>
              <a:gd name="connsiteY46" fmla="*/ 448323 h 563253"/>
              <a:gd name="connsiteX47" fmla="*/ 607193 w 608693"/>
              <a:gd name="connsiteY47" fmla="*/ 540610 h 563253"/>
              <a:gd name="connsiteX48" fmla="*/ 603389 w 608693"/>
              <a:gd name="connsiteY48" fmla="*/ 559156 h 563253"/>
              <a:gd name="connsiteX49" fmla="*/ 592648 w 608693"/>
              <a:gd name="connsiteY49" fmla="*/ 563253 h 563253"/>
              <a:gd name="connsiteX50" fmla="*/ 584443 w 608693"/>
              <a:gd name="connsiteY50" fmla="*/ 561018 h 563253"/>
              <a:gd name="connsiteX51" fmla="*/ 462931 w 608693"/>
              <a:gd name="connsiteY51" fmla="*/ 488545 h 563253"/>
              <a:gd name="connsiteX52" fmla="*/ 148746 w 608693"/>
              <a:gd name="connsiteY52" fmla="*/ 488545 h 563253"/>
              <a:gd name="connsiteX53" fmla="*/ 118088 w 608693"/>
              <a:gd name="connsiteY53" fmla="*/ 457932 h 563253"/>
              <a:gd name="connsiteX54" fmla="*/ 118088 w 608693"/>
              <a:gd name="connsiteY54" fmla="*/ 337341 h 563253"/>
              <a:gd name="connsiteX55" fmla="*/ 24250 w 608693"/>
              <a:gd name="connsiteY55" fmla="*/ 393279 h 563253"/>
              <a:gd name="connsiteX56" fmla="*/ 16045 w 608693"/>
              <a:gd name="connsiteY56" fmla="*/ 395514 h 563253"/>
              <a:gd name="connsiteX57" fmla="*/ 5304 w 608693"/>
              <a:gd name="connsiteY57" fmla="*/ 391417 h 563253"/>
              <a:gd name="connsiteX58" fmla="*/ 1500 w 608693"/>
              <a:gd name="connsiteY58" fmla="*/ 372870 h 563253"/>
              <a:gd name="connsiteX59" fmla="*/ 45286 w 608693"/>
              <a:gd name="connsiteY59" fmla="*/ 278126 h 563253"/>
              <a:gd name="connsiteX60" fmla="*/ 45286 w 608693"/>
              <a:gd name="connsiteY60" fmla="*/ 30986 h 563253"/>
              <a:gd name="connsiteX61" fmla="*/ 76316 w 608693"/>
              <a:gd name="connsiteY61" fmla="*/ 0 h 5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693" h="563253">
                <a:moveTo>
                  <a:pt x="196188" y="362565"/>
                </a:moveTo>
                <a:lnTo>
                  <a:pt x="391617" y="362565"/>
                </a:lnTo>
                <a:cubicBezTo>
                  <a:pt x="400493" y="362565"/>
                  <a:pt x="407654" y="369717"/>
                  <a:pt x="407654" y="378584"/>
                </a:cubicBezTo>
                <a:cubicBezTo>
                  <a:pt x="407654" y="387375"/>
                  <a:pt x="400493" y="394602"/>
                  <a:pt x="391617" y="394602"/>
                </a:cubicBezTo>
                <a:lnTo>
                  <a:pt x="196188" y="394602"/>
                </a:lnTo>
                <a:cubicBezTo>
                  <a:pt x="187386" y="394602"/>
                  <a:pt x="180151" y="387375"/>
                  <a:pt x="180151" y="378584"/>
                </a:cubicBezTo>
                <a:cubicBezTo>
                  <a:pt x="180151" y="369717"/>
                  <a:pt x="187386" y="362565"/>
                  <a:pt x="196188" y="362565"/>
                </a:cubicBezTo>
                <a:close/>
                <a:moveTo>
                  <a:pt x="502390" y="208855"/>
                </a:moveTo>
                <a:lnTo>
                  <a:pt x="502390" y="287883"/>
                </a:lnTo>
                <a:cubicBezTo>
                  <a:pt x="502390" y="305015"/>
                  <a:pt x="488516" y="318869"/>
                  <a:pt x="471360" y="318869"/>
                </a:cubicBezTo>
                <a:lnTo>
                  <a:pt x="150089" y="318869"/>
                </a:lnTo>
                <a:lnTo>
                  <a:pt x="150089" y="456591"/>
                </a:lnTo>
                <a:lnTo>
                  <a:pt x="467332" y="456591"/>
                </a:lnTo>
                <a:cubicBezTo>
                  <a:pt x="470241" y="456591"/>
                  <a:pt x="473076" y="457336"/>
                  <a:pt x="475537" y="458826"/>
                </a:cubicBezTo>
                <a:lnTo>
                  <a:pt x="556470" y="507092"/>
                </a:lnTo>
                <a:lnTo>
                  <a:pt x="534018" y="458528"/>
                </a:lnTo>
                <a:cubicBezTo>
                  <a:pt x="533048" y="456442"/>
                  <a:pt x="532526" y="454133"/>
                  <a:pt x="532526" y="451824"/>
                </a:cubicBezTo>
                <a:lnTo>
                  <a:pt x="532526" y="208855"/>
                </a:lnTo>
                <a:close/>
                <a:moveTo>
                  <a:pt x="129081" y="178178"/>
                </a:moveTo>
                <a:lnTo>
                  <a:pt x="324513" y="178178"/>
                </a:lnTo>
                <a:cubicBezTo>
                  <a:pt x="333315" y="178178"/>
                  <a:pt x="340476" y="185316"/>
                  <a:pt x="340476" y="194089"/>
                </a:cubicBezTo>
                <a:cubicBezTo>
                  <a:pt x="340476" y="202936"/>
                  <a:pt x="333315" y="210074"/>
                  <a:pt x="324513" y="210074"/>
                </a:cubicBezTo>
                <a:lnTo>
                  <a:pt x="129081" y="210074"/>
                </a:lnTo>
                <a:cubicBezTo>
                  <a:pt x="120205" y="210074"/>
                  <a:pt x="113044" y="202936"/>
                  <a:pt x="113044" y="194089"/>
                </a:cubicBezTo>
                <a:cubicBezTo>
                  <a:pt x="113044" y="185316"/>
                  <a:pt x="120205" y="178178"/>
                  <a:pt x="129081" y="178178"/>
                </a:cubicBezTo>
                <a:close/>
                <a:moveTo>
                  <a:pt x="129081" y="90606"/>
                </a:moveTo>
                <a:lnTo>
                  <a:pt x="423725" y="90606"/>
                </a:lnTo>
                <a:cubicBezTo>
                  <a:pt x="432601" y="90606"/>
                  <a:pt x="439762" y="97759"/>
                  <a:pt x="439762" y="106552"/>
                </a:cubicBezTo>
                <a:cubicBezTo>
                  <a:pt x="439762" y="115419"/>
                  <a:pt x="432601" y="122572"/>
                  <a:pt x="423725" y="122572"/>
                </a:cubicBezTo>
                <a:lnTo>
                  <a:pt x="129081" y="122572"/>
                </a:lnTo>
                <a:cubicBezTo>
                  <a:pt x="120205" y="122572"/>
                  <a:pt x="113044" y="115419"/>
                  <a:pt x="113044" y="106552"/>
                </a:cubicBezTo>
                <a:cubicBezTo>
                  <a:pt x="113044" y="97759"/>
                  <a:pt x="120205" y="90606"/>
                  <a:pt x="129081" y="90606"/>
                </a:cubicBezTo>
                <a:close/>
                <a:moveTo>
                  <a:pt x="77286" y="31954"/>
                </a:moveTo>
                <a:lnTo>
                  <a:pt x="77286" y="281626"/>
                </a:lnTo>
                <a:cubicBezTo>
                  <a:pt x="77286" y="283936"/>
                  <a:pt x="76764" y="286245"/>
                  <a:pt x="75794" y="288330"/>
                </a:cubicBezTo>
                <a:lnTo>
                  <a:pt x="52223" y="339352"/>
                </a:lnTo>
                <a:lnTo>
                  <a:pt x="136363" y="289149"/>
                </a:lnTo>
                <a:cubicBezTo>
                  <a:pt x="138825" y="287660"/>
                  <a:pt x="141660" y="286915"/>
                  <a:pt x="144569" y="286915"/>
                </a:cubicBezTo>
                <a:lnTo>
                  <a:pt x="470390" y="286915"/>
                </a:lnTo>
                <a:lnTo>
                  <a:pt x="470390" y="31954"/>
                </a:lnTo>
                <a:close/>
                <a:moveTo>
                  <a:pt x="76316" y="0"/>
                </a:moveTo>
                <a:lnTo>
                  <a:pt x="471360" y="0"/>
                </a:lnTo>
                <a:cubicBezTo>
                  <a:pt x="488516" y="0"/>
                  <a:pt x="502390" y="13854"/>
                  <a:pt x="502390" y="30986"/>
                </a:cubicBezTo>
                <a:lnTo>
                  <a:pt x="502390" y="176827"/>
                </a:lnTo>
                <a:lnTo>
                  <a:pt x="533869" y="176827"/>
                </a:lnTo>
                <a:cubicBezTo>
                  <a:pt x="550801" y="176827"/>
                  <a:pt x="564526" y="190606"/>
                  <a:pt x="564526" y="207514"/>
                </a:cubicBezTo>
                <a:lnTo>
                  <a:pt x="564526" y="448323"/>
                </a:lnTo>
                <a:lnTo>
                  <a:pt x="607193" y="540610"/>
                </a:lnTo>
                <a:cubicBezTo>
                  <a:pt x="610177" y="546941"/>
                  <a:pt x="608611" y="554464"/>
                  <a:pt x="603389" y="559156"/>
                </a:cubicBezTo>
                <a:cubicBezTo>
                  <a:pt x="600331" y="561912"/>
                  <a:pt x="596527" y="563253"/>
                  <a:pt x="592648" y="563253"/>
                </a:cubicBezTo>
                <a:cubicBezTo>
                  <a:pt x="589813" y="563253"/>
                  <a:pt x="586979" y="562508"/>
                  <a:pt x="584443" y="561018"/>
                </a:cubicBezTo>
                <a:lnTo>
                  <a:pt x="462931" y="488545"/>
                </a:lnTo>
                <a:lnTo>
                  <a:pt x="148746" y="488545"/>
                </a:lnTo>
                <a:cubicBezTo>
                  <a:pt x="131813" y="488545"/>
                  <a:pt x="118088" y="474840"/>
                  <a:pt x="118088" y="457932"/>
                </a:cubicBezTo>
                <a:lnTo>
                  <a:pt x="118088" y="337341"/>
                </a:lnTo>
                <a:lnTo>
                  <a:pt x="24250" y="393279"/>
                </a:lnTo>
                <a:cubicBezTo>
                  <a:pt x="21714" y="394769"/>
                  <a:pt x="18880" y="395514"/>
                  <a:pt x="16045" y="395514"/>
                </a:cubicBezTo>
                <a:cubicBezTo>
                  <a:pt x="12166" y="395514"/>
                  <a:pt x="8362" y="394173"/>
                  <a:pt x="5304" y="391417"/>
                </a:cubicBezTo>
                <a:cubicBezTo>
                  <a:pt x="82" y="386724"/>
                  <a:pt x="-1484" y="379201"/>
                  <a:pt x="1500" y="372870"/>
                </a:cubicBezTo>
                <a:lnTo>
                  <a:pt x="45286" y="278126"/>
                </a:lnTo>
                <a:lnTo>
                  <a:pt x="45286" y="30986"/>
                </a:lnTo>
                <a:cubicBezTo>
                  <a:pt x="45286" y="13854"/>
                  <a:pt x="59234" y="0"/>
                  <a:pt x="76316" y="0"/>
                </a:cubicBezTo>
                <a:close/>
              </a:path>
            </a:pathLst>
          </a:custGeom>
          <a:solidFill>
            <a:schemeClr val="accent1"/>
          </a:solidFill>
          <a:ln>
            <a:noFill/>
          </a:ln>
        </p:spPr>
        <p:txBody>
          <a:bodyPr/>
          <a:lstStyle/>
          <a:p>
            <a:endParaRPr lang="zh-CN" altLang="en-US"/>
          </a:p>
        </p:txBody>
      </p:sp>
      <p:sp>
        <p:nvSpPr>
          <p:cNvPr id="2" name="文本框 1">
            <a:extLst>
              <a:ext uri="{FF2B5EF4-FFF2-40B4-BE49-F238E27FC236}">
                <a16:creationId xmlns:a16="http://schemas.microsoft.com/office/drawing/2014/main" id="{4ECF58F9-1E4F-E767-7BF8-8A35A1838A10}"/>
              </a:ext>
            </a:extLst>
          </p:cNvPr>
          <p:cNvSpPr txBox="1"/>
          <p:nvPr/>
        </p:nvSpPr>
        <p:spPr>
          <a:xfrm>
            <a:off x="1282429" y="343720"/>
            <a:ext cx="8454957" cy="523220"/>
          </a:xfrm>
          <a:prstGeom prst="rect">
            <a:avLst/>
          </a:prstGeom>
          <a:noFill/>
        </p:spPr>
        <p:txBody>
          <a:bodyPr wrap="square" rtlCol="0">
            <a:spAutoFit/>
          </a:bodyPr>
          <a:lstStyle/>
          <a:p>
            <a:pPr lvl="0">
              <a:defRPr/>
            </a:pPr>
            <a:r>
              <a:rPr lang="zh-CN" altLang="en-US" sz="2800" b="1" dirty="0">
                <a:solidFill>
                  <a:srgbClr val="0070C0"/>
                </a:solidFill>
                <a:latin typeface="微软雅黑" panose="020B0503020204020204" charset="-122"/>
                <a:ea typeface="微软雅黑" panose="020B0503020204020204" charset="-122"/>
                <a:sym typeface="+mn-ea"/>
              </a:rPr>
              <a:t>学了什么？</a:t>
            </a:r>
          </a:p>
        </p:txBody>
      </p:sp>
      <p:sp>
        <p:nvSpPr>
          <p:cNvPr id="3" name="矩形 2">
            <a:extLst>
              <a:ext uri="{FF2B5EF4-FFF2-40B4-BE49-F238E27FC236}">
                <a16:creationId xmlns:a16="http://schemas.microsoft.com/office/drawing/2014/main" id="{23A38DAC-3806-86CB-75D4-8B04EFEF8248}"/>
              </a:ext>
            </a:extLst>
          </p:cNvPr>
          <p:cNvSpPr/>
          <p:nvPr/>
        </p:nvSpPr>
        <p:spPr>
          <a:xfrm>
            <a:off x="217741" y="1159029"/>
            <a:ext cx="11650605" cy="53621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1">
            <a:extLst>
              <a:ext uri="{FF2B5EF4-FFF2-40B4-BE49-F238E27FC236}">
                <a16:creationId xmlns:a16="http://schemas.microsoft.com/office/drawing/2014/main" id="{C9B06647-4F76-9833-0607-2EA959990E28}"/>
              </a:ext>
            </a:extLst>
          </p:cNvPr>
          <p:cNvSpPr txBox="1"/>
          <p:nvPr/>
        </p:nvSpPr>
        <p:spPr>
          <a:xfrm>
            <a:off x="432332" y="1439584"/>
            <a:ext cx="6699988" cy="769441"/>
          </a:xfrm>
          <a:prstGeom prst="rect">
            <a:avLst/>
          </a:prstGeom>
          <a:noFill/>
        </p:spPr>
        <p:txBody>
          <a:bodyPr wrap="square" rtlCol="0">
            <a:spAutoFit/>
          </a:bodyPr>
          <a:lstStyle/>
          <a:p>
            <a:r>
              <a:rPr lang="zh-CN" altLang="en-US" sz="4400" b="1" dirty="0">
                <a:solidFill>
                  <a:schemeClr val="accent1"/>
                </a:solidFill>
                <a:latin typeface="微软雅黑" pitchFamily="34" charset="-122"/>
                <a:ea typeface="微软雅黑" pitchFamily="34" charset="-122"/>
              </a:rPr>
              <a:t>怎样阅读一篇论文</a:t>
            </a:r>
          </a:p>
        </p:txBody>
      </p:sp>
      <p:pic>
        <p:nvPicPr>
          <p:cNvPr id="6" name="图片 5">
            <a:extLst>
              <a:ext uri="{FF2B5EF4-FFF2-40B4-BE49-F238E27FC236}">
                <a16:creationId xmlns:a16="http://schemas.microsoft.com/office/drawing/2014/main" id="{96A23218-D3DF-F174-1A29-7C981F336C05}"/>
              </a:ext>
            </a:extLst>
          </p:cNvPr>
          <p:cNvPicPr>
            <a:picLocks noChangeAspect="1"/>
          </p:cNvPicPr>
          <p:nvPr/>
        </p:nvPicPr>
        <p:blipFill rotWithShape="1">
          <a:blip r:embed="rId3"/>
          <a:srcRect r="681" b="22410"/>
          <a:stretch/>
        </p:blipFill>
        <p:spPr>
          <a:xfrm>
            <a:off x="5330630" y="1824304"/>
            <a:ext cx="6429038" cy="4424517"/>
          </a:xfrm>
          <a:prstGeom prst="rect">
            <a:avLst/>
          </a:prstGeom>
        </p:spPr>
      </p:pic>
      <p:sp>
        <p:nvSpPr>
          <p:cNvPr id="9" name="文本框 8">
            <a:extLst>
              <a:ext uri="{FF2B5EF4-FFF2-40B4-BE49-F238E27FC236}">
                <a16:creationId xmlns:a16="http://schemas.microsoft.com/office/drawing/2014/main" id="{E3DF9CC9-87E4-7F06-8480-28C4F2D641BF}"/>
              </a:ext>
            </a:extLst>
          </p:cNvPr>
          <p:cNvSpPr txBox="1"/>
          <p:nvPr/>
        </p:nvSpPr>
        <p:spPr>
          <a:xfrm>
            <a:off x="368565" y="2236901"/>
            <a:ext cx="4853387" cy="2308324"/>
          </a:xfrm>
          <a:prstGeom prst="rect">
            <a:avLst/>
          </a:prstGeom>
          <a:noFill/>
        </p:spPr>
        <p:txBody>
          <a:bodyPr wrap="square" rtlCol="0">
            <a:spAutoFit/>
          </a:bodyPr>
          <a:lstStyle/>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通过阅读结论部分，能大致了解文章的实践效果好坏（实验及其数据），并了解论文的应用领域。</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a:p>
            <a:r>
              <a:rPr lang="zh-CN" altLang="en-US"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rPr>
              <a:t>最后通过阅读论文的中间部分，能对其具体的实施细节有一个具体的把握。</a:t>
            </a:r>
            <a:endParaRPr lang="en-US" altLang="zh-CN" sz="2400" dirty="0">
              <a:solidFill>
                <a:srgbClr val="000000">
                  <a:lumMod val="60000"/>
                  <a:lumOff val="40000"/>
                </a:srgbClr>
              </a:solidFill>
              <a:latin typeface="华文细黑" panose="02010600040101010101" pitchFamily="2" charset="-122"/>
              <a:ea typeface="华文细黑" panose="02010600040101010101" pitchFamily="2" charset="-122"/>
              <a:cs typeface="Arial" pitchFamily="34" charset="0"/>
            </a:endParaRPr>
          </a:p>
        </p:txBody>
      </p:sp>
      <p:pic>
        <p:nvPicPr>
          <p:cNvPr id="11" name="图片 10">
            <a:extLst>
              <a:ext uri="{FF2B5EF4-FFF2-40B4-BE49-F238E27FC236}">
                <a16:creationId xmlns:a16="http://schemas.microsoft.com/office/drawing/2014/main" id="{2069ADAB-F2F8-E6DF-5515-47DE520E7410}"/>
              </a:ext>
            </a:extLst>
          </p:cNvPr>
          <p:cNvPicPr>
            <a:picLocks noChangeAspect="1"/>
          </p:cNvPicPr>
          <p:nvPr/>
        </p:nvPicPr>
        <p:blipFill>
          <a:blip r:embed="rId4"/>
          <a:stretch>
            <a:fillRect/>
          </a:stretch>
        </p:blipFill>
        <p:spPr>
          <a:xfrm>
            <a:off x="5221952" y="2253806"/>
            <a:ext cx="6576630" cy="3330229"/>
          </a:xfrm>
          <a:prstGeom prst="rect">
            <a:avLst/>
          </a:prstGeom>
        </p:spPr>
      </p:pic>
    </p:spTree>
    <p:extLst>
      <p:ext uri="{BB962C8B-B14F-4D97-AF65-F5344CB8AC3E}">
        <p14:creationId xmlns:p14="http://schemas.microsoft.com/office/powerpoint/2010/main" val="4263576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500"/>
                                        <p:tgtEl>
                                          <p:spTgt spid="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10" presetClass="exit" presetSubtype="0" fill="hold"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animBg="1"/>
      <p:bldP spid="5"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开题报告模板2"/>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389</TotalTime>
  <Words>438</Words>
  <Application>Microsoft Office PowerPoint</Application>
  <PresentationFormat>宽屏</PresentationFormat>
  <Paragraphs>65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华文细黑</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毕业论文开题报告模板2</dc:title>
  <dc:creator>Anzichen</dc:creator>
  <cp:lastModifiedBy>周 启航</cp:lastModifiedBy>
  <cp:revision>34</cp:revision>
  <dcterms:created xsi:type="dcterms:W3CDTF">2018-11-20T08:27:44Z</dcterms:created>
  <dcterms:modified xsi:type="dcterms:W3CDTF">2023-04-18T06:43:20Z</dcterms:modified>
</cp:coreProperties>
</file>