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4" r:id="rId8"/>
    <p:sldId id="262" r:id="rId9"/>
    <p:sldId id="264" r:id="rId10"/>
    <p:sldId id="275" r:id="rId11"/>
    <p:sldId id="265" r:id="rId12"/>
    <p:sldId id="283" r:id="rId13"/>
    <p:sldId id="276" r:id="rId14"/>
    <p:sldId id="267" r:id="rId15"/>
    <p:sldId id="284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ibru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2B9"/>
    <a:srgbClr val="FF644E"/>
    <a:srgbClr val="FED981"/>
    <a:srgbClr val="FAE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06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7DCA-1019-4268-A509-AF91E83E6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10BE-096A-4B95-9CAF-518D2F5380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EB10BE-096A-4B95-9CAF-518D2F5380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B82C-D8A9-4E76-A0F7-CB28842D56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9516-19AB-48A3-8C4C-DC1B9D216A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5101" y="177800"/>
            <a:ext cx="11836400" cy="6500813"/>
          </a:xfrm>
          <a:prstGeom prst="rect">
            <a:avLst/>
          </a:prstGeom>
          <a:noFill/>
          <a:ln w="381000">
            <a:solidFill>
              <a:srgbClr val="94D2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64535" y="2289810"/>
            <a:ext cx="5854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2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学期总结</a:t>
            </a:r>
            <a:endParaRPr lang="zh-CN" altLang="en-US" sz="6000" dirty="0">
              <a:solidFill>
                <a:schemeClr val="bg2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251450" y="3429000"/>
            <a:ext cx="17399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75000" y="3631278"/>
            <a:ext cx="5765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陈占炜</a:t>
            </a:r>
            <a:r>
              <a:rPr lang="en-US" altLang="zh-CN" sz="1400" dirty="0"/>
              <a:t>	 2021010909007</a:t>
            </a:r>
            <a:endParaRPr lang="en-US" altLang="zh-CN" sz="1400" dirty="0"/>
          </a:p>
        </p:txBody>
      </p:sp>
      <p:sp>
        <p:nvSpPr>
          <p:cNvPr id="15" name="等腰三角形 14"/>
          <p:cNvSpPr/>
          <p:nvPr/>
        </p:nvSpPr>
        <p:spPr>
          <a:xfrm rot="3592439">
            <a:off x="746988" y="613897"/>
            <a:ext cx="913384" cy="787400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3774327">
            <a:off x="1062156" y="4074280"/>
            <a:ext cx="919988" cy="7930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060062">
            <a:off x="10725934" y="1587357"/>
            <a:ext cx="1221232" cy="1052786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9749097">
            <a:off x="4354211" y="507895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3173696">
            <a:off x="10903337" y="5452469"/>
            <a:ext cx="1125075" cy="969892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2840139">
            <a:off x="7311460" y="322464"/>
            <a:ext cx="1409700" cy="1215259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840139">
            <a:off x="3742762" y="627265"/>
            <a:ext cx="1409700" cy="1215259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840139">
            <a:off x="9033996" y="47545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8860139">
            <a:off x="2292932" y="2220946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185" y="2320925"/>
            <a:ext cx="22733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0" y="3140928"/>
            <a:ext cx="3924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结</a:t>
            </a: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   </a:t>
            </a: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语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1290" y="2617063"/>
            <a:ext cx="363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closing remarks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5101" y="177800"/>
            <a:ext cx="11836400" cy="6500813"/>
          </a:xfrm>
          <a:prstGeom prst="rect">
            <a:avLst/>
          </a:prstGeom>
          <a:noFill/>
          <a:ln w="381000">
            <a:solidFill>
              <a:srgbClr val="94D2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3592439">
            <a:off x="746988" y="613897"/>
            <a:ext cx="913384" cy="787400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3774327">
            <a:off x="1062156" y="4074280"/>
            <a:ext cx="919988" cy="7930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5060062">
            <a:off x="10725934" y="1587357"/>
            <a:ext cx="1221232" cy="1052786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等腰三角形 17"/>
          <p:cNvSpPr/>
          <p:nvPr/>
        </p:nvSpPr>
        <p:spPr>
          <a:xfrm rot="19749097">
            <a:off x="4354211" y="5078950"/>
            <a:ext cx="1125075" cy="969892"/>
          </a:xfrm>
          <a:prstGeom prst="triangle">
            <a:avLst/>
          </a:prstGeom>
          <a:solidFill>
            <a:srgbClr val="94D2B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 rot="3173696">
            <a:off x="10903337" y="5452469"/>
            <a:ext cx="1125075" cy="969892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等腰三角形 19"/>
          <p:cNvSpPr/>
          <p:nvPr/>
        </p:nvSpPr>
        <p:spPr>
          <a:xfrm rot="2840139">
            <a:off x="7311460" y="322464"/>
            <a:ext cx="1409700" cy="1215259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 rot="2840139">
            <a:off x="3742762" y="627265"/>
            <a:ext cx="1409700" cy="1215259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等腰三角形 21"/>
          <p:cNvSpPr/>
          <p:nvPr/>
        </p:nvSpPr>
        <p:spPr>
          <a:xfrm rot="2840139">
            <a:off x="9033996" y="4754539"/>
            <a:ext cx="598151" cy="515648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等腰三角形 22"/>
          <p:cNvSpPr/>
          <p:nvPr/>
        </p:nvSpPr>
        <p:spPr>
          <a:xfrm rot="2840139">
            <a:off x="2292932" y="2220946"/>
            <a:ext cx="511207" cy="440696"/>
          </a:xfrm>
          <a:prstGeom prst="triangle">
            <a:avLst/>
          </a:prstGeom>
          <a:solidFill>
            <a:srgbClr val="94D2B9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7690" y="2164715"/>
            <a:ext cx="62414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专业写作的课时与其他的课程比起来很短，转眼就上完，课堂上老师教的内容在课后也会有相应的任务帮助我们实践，大多数也都在以后的学习和生活中有所用处派上用场，比如</a:t>
            </a:r>
            <a:r>
              <a:rPr lang="en-US" altLang="zh-CN">
                <a:sym typeface="+mn-ea"/>
              </a:rPr>
              <a:t>mendeley</a:t>
            </a:r>
            <a:r>
              <a:rPr lang="zh-CN" altLang="en-US">
                <a:sym typeface="+mn-ea"/>
              </a:rPr>
              <a:t>的使用等等，这门课锻炼了我们查阅文献，整理归纳文献的能力，对以后撰写论文时有所帮助。虽然每次任务都会花费我们不少的时间，有时还会爆肝到深夜，但是每次共同将任务完成时心里总会长舒一口气，洋洋洒洒写这么多字很有成就感。同时这门课还锻炼了我们团队协作分工合作的能力，让我结交到了新的朋友。在班群里大家的讨论给我带来了不少的欢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6096000" y="1615440"/>
            <a:ext cx="6096000" cy="3429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a-DK" altLang="zh-C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1615440"/>
            <a:ext cx="6096000" cy="3429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altLang="zh-C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36165" y="2096770"/>
            <a:ext cx="7519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chemeClr val="bg1"/>
                </a:solidFill>
              </a:rPr>
              <a:t>感谢聆听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56890" y="3093085"/>
            <a:ext cx="6247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Thanks for your listening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合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1525905" y="0"/>
            <a:ext cx="9140190" cy="6858000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635"/>
            <a:ext cx="795020" cy="6858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a-DK" altLang="zh-C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1396980" y="0"/>
            <a:ext cx="795020" cy="6858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a-DK" altLang="zh-C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8763000" y="3429000"/>
            <a:ext cx="3429000" cy="34290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直角三角形 3"/>
          <p:cNvSpPr/>
          <p:nvPr/>
        </p:nvSpPr>
        <p:spPr>
          <a:xfrm flipV="1">
            <a:off x="0" y="0"/>
            <a:ext cx="3416300" cy="341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17801" y="4297233"/>
            <a:ext cx="111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  <a:endParaRPr lang="zh-CN" altLang="en-US" sz="72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8525" y="3189237"/>
            <a:ext cx="111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6850" y="2081241"/>
            <a:ext cx="111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03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1350" y="973455"/>
            <a:ext cx="13582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04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8385" y="4943445"/>
            <a:ext cx="2463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学期总结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8330" y="3787745"/>
            <a:ext cx="2463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综述节选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0140" y="2632045"/>
            <a:ext cx="2463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专利节选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25305" y="1501745"/>
            <a:ext cx="24637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结语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 rot="1914488" flipV="1">
            <a:off x="2981558" y="1084611"/>
            <a:ext cx="590088" cy="590088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5400000" flipV="1">
            <a:off x="612778" y="5270500"/>
            <a:ext cx="876300" cy="876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8682472" flipV="1">
            <a:off x="6084891" y="5476871"/>
            <a:ext cx="1003300" cy="1003300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9547294" flipV="1">
            <a:off x="10838520" y="144548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601061" flipV="1">
            <a:off x="6012522" y="988281"/>
            <a:ext cx="681167" cy="681167"/>
          </a:xfrm>
          <a:prstGeom prst="rt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300" y="2321004"/>
            <a:ext cx="1841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  <a:endParaRPr lang="zh-CN" altLang="en-US" sz="13800" dirty="0">
              <a:solidFill>
                <a:schemeClr val="bg2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0" y="3140928"/>
            <a:ext cx="3924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2">
                    <a:lumMod val="50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学期总结</a:t>
            </a:r>
            <a:endParaRPr lang="zh-CN" altLang="en-US" sz="6600" dirty="0">
              <a:solidFill>
                <a:schemeClr val="bg2">
                  <a:lumMod val="50000"/>
                </a:schemeClr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900" y="2703423"/>
            <a:ext cx="3632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semester summary 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b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71500" y="2127885"/>
            <a:ext cx="4978400" cy="3512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课堂：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1.</a:t>
            </a:r>
            <a:r>
              <a:rPr lang="zh-CN" altLang="en-US" sz="1400" dirty="0"/>
              <a:t>综述的阅读与写作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2.</a:t>
            </a:r>
            <a:r>
              <a:rPr lang="zh-CN" altLang="en-US" sz="1400" dirty="0"/>
              <a:t>文献的查找与归纳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3.</a:t>
            </a:r>
            <a:r>
              <a:rPr lang="zh-CN" altLang="en-US" sz="1400" dirty="0"/>
              <a:t>专利的格式与参考</a:t>
            </a:r>
            <a:endParaRPr lang="zh-CN" altLang="en-US" sz="1400" dirty="0"/>
          </a:p>
          <a:p>
            <a:pPr indent="457200"/>
            <a:endParaRPr lang="en-US" altLang="zh-CN" sz="1400" dirty="0"/>
          </a:p>
          <a:p>
            <a:r>
              <a:rPr lang="zh-CN" altLang="en-US" sz="1400" dirty="0"/>
              <a:t>课后：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1.</a:t>
            </a:r>
            <a:r>
              <a:rPr lang="zh-CN" altLang="en-US" sz="1400" dirty="0"/>
              <a:t>准备病理学图像的演讲稿，</a:t>
            </a:r>
            <a:r>
              <a:rPr lang="en-US" altLang="zh-CN" sz="1400" dirty="0"/>
              <a:t>PPT</a:t>
            </a:r>
            <a:endParaRPr lang="en-US" altLang="zh-CN" sz="1400" dirty="0"/>
          </a:p>
          <a:p>
            <a:pPr indent="457200"/>
            <a:r>
              <a:rPr lang="en-US" altLang="zh-CN" sz="1400" dirty="0"/>
              <a:t>2.</a:t>
            </a:r>
            <a:r>
              <a:rPr lang="zh-CN" altLang="en-US" sz="1400" dirty="0"/>
              <a:t>四人小组共同完成综述写作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3.</a:t>
            </a:r>
            <a:r>
              <a:rPr lang="zh-CN" altLang="en-US" sz="1400" dirty="0"/>
              <a:t>进行文献的归纳，整理和引用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4.Mendeley</a:t>
            </a:r>
            <a:r>
              <a:rPr lang="zh-CN" altLang="en-US" sz="1400" dirty="0"/>
              <a:t>的使用入门</a:t>
            </a:r>
            <a:endParaRPr lang="zh-CN" altLang="en-US" sz="1400" dirty="0"/>
          </a:p>
          <a:p>
            <a:pPr indent="457200"/>
            <a:r>
              <a:rPr lang="en-US" altLang="zh-CN" sz="1400" dirty="0"/>
              <a:t>5.</a:t>
            </a:r>
            <a:r>
              <a:rPr lang="zh-CN" altLang="en-US" sz="1400" dirty="0"/>
              <a:t>共同负责专利的写作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57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260" y="678542"/>
            <a:ext cx="3651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时间：第三周到第九周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地点：品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A110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课程名称：专业写作与口头表达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dirty="0">
              <a:solidFill>
                <a:schemeClr val="bg2">
                  <a:lumMod val="50000"/>
                </a:schemeClr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00" y="4655185"/>
            <a:ext cx="4792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收获：</a:t>
            </a:r>
            <a:endParaRPr lang="zh-CN" altLang="en-US" sz="1400"/>
          </a:p>
          <a:p>
            <a:pPr indent="457200"/>
            <a:r>
              <a:rPr lang="en-US" altLang="zh-CN" sz="1400"/>
              <a:t>1.</a:t>
            </a:r>
            <a:r>
              <a:rPr lang="zh-CN" altLang="en-US" sz="1400"/>
              <a:t>增强了文献的查找和引用能力</a:t>
            </a:r>
            <a:endParaRPr lang="zh-CN" altLang="en-US" sz="1400"/>
          </a:p>
          <a:p>
            <a:pPr indent="457200"/>
            <a:r>
              <a:rPr lang="en-US" altLang="zh-CN" sz="1400"/>
              <a:t>2.</a:t>
            </a:r>
            <a:r>
              <a:rPr lang="zh-CN" altLang="en-US" sz="1400"/>
              <a:t>具备了初步写作和完善综述的能力</a:t>
            </a:r>
            <a:endParaRPr lang="zh-CN" altLang="en-US" sz="1400"/>
          </a:p>
          <a:p>
            <a:pPr indent="457200"/>
            <a:r>
              <a:rPr lang="en-US" altLang="zh-CN" sz="1400"/>
              <a:t>3.</a:t>
            </a:r>
            <a:r>
              <a:rPr lang="zh-CN" altLang="en-US" sz="1400"/>
              <a:t>初步了解了专利写作相关知识</a:t>
            </a:r>
            <a:endParaRPr lang="zh-CN" altLang="en-US" sz="1400"/>
          </a:p>
          <a:p>
            <a:pPr indent="457200"/>
            <a:r>
              <a:rPr lang="en-US" altLang="zh-CN" sz="1400"/>
              <a:t>4.</a:t>
            </a:r>
            <a:r>
              <a:rPr lang="zh-CN" altLang="en-US" sz="1400"/>
              <a:t>结交新人</a:t>
            </a:r>
            <a:endParaRPr lang="zh-CN" altLang="en-US" sz="1400"/>
          </a:p>
          <a:p>
            <a:pPr indent="457200"/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4100" y="2320925"/>
            <a:ext cx="220599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8295" y="3140928"/>
            <a:ext cx="3924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综述节选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4345" y="2601188"/>
            <a:ext cx="3632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excerpt selection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85850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73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gistry_31010"/>
          <p:cNvSpPr>
            <a:spLocks noChangeAspect="1"/>
          </p:cNvSpPr>
          <p:nvPr/>
        </p:nvSpPr>
        <p:spPr bwMode="auto">
          <a:xfrm>
            <a:off x="6978564" y="4030499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leaf_849"/>
          <p:cNvSpPr>
            <a:spLocks noChangeAspect="1"/>
          </p:cNvSpPr>
          <p:nvPr/>
        </p:nvSpPr>
        <p:spPr bwMode="auto">
          <a:xfrm>
            <a:off x="10196500" y="1054057"/>
            <a:ext cx="561999" cy="609685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0" h="402">
                <a:moveTo>
                  <a:pt x="357" y="97"/>
                </a:moveTo>
                <a:cubicBezTo>
                  <a:pt x="357" y="97"/>
                  <a:pt x="346" y="90"/>
                  <a:pt x="349" y="81"/>
                </a:cubicBezTo>
                <a:cubicBezTo>
                  <a:pt x="350" y="74"/>
                  <a:pt x="370" y="46"/>
                  <a:pt x="370" y="46"/>
                </a:cubicBezTo>
                <a:cubicBezTo>
                  <a:pt x="370" y="46"/>
                  <a:pt x="358" y="32"/>
                  <a:pt x="360" y="26"/>
                </a:cubicBezTo>
                <a:cubicBezTo>
                  <a:pt x="364" y="6"/>
                  <a:pt x="363" y="7"/>
                  <a:pt x="363" y="7"/>
                </a:cubicBezTo>
                <a:cubicBezTo>
                  <a:pt x="363" y="7"/>
                  <a:pt x="364" y="9"/>
                  <a:pt x="341" y="14"/>
                </a:cubicBezTo>
                <a:cubicBezTo>
                  <a:pt x="338" y="15"/>
                  <a:pt x="321" y="0"/>
                  <a:pt x="321" y="0"/>
                </a:cubicBezTo>
                <a:cubicBezTo>
                  <a:pt x="321" y="0"/>
                  <a:pt x="299" y="19"/>
                  <a:pt x="290" y="21"/>
                </a:cubicBezTo>
                <a:cubicBezTo>
                  <a:pt x="283" y="23"/>
                  <a:pt x="276" y="10"/>
                  <a:pt x="276" y="10"/>
                </a:cubicBezTo>
                <a:cubicBezTo>
                  <a:pt x="276" y="10"/>
                  <a:pt x="253" y="30"/>
                  <a:pt x="246" y="31"/>
                </a:cubicBezTo>
                <a:cubicBezTo>
                  <a:pt x="238" y="33"/>
                  <a:pt x="233" y="19"/>
                  <a:pt x="233" y="19"/>
                </a:cubicBezTo>
                <a:cubicBezTo>
                  <a:pt x="233" y="19"/>
                  <a:pt x="203" y="43"/>
                  <a:pt x="194" y="45"/>
                </a:cubicBezTo>
                <a:cubicBezTo>
                  <a:pt x="188" y="47"/>
                  <a:pt x="183" y="33"/>
                  <a:pt x="183" y="33"/>
                </a:cubicBezTo>
                <a:cubicBezTo>
                  <a:pt x="183" y="33"/>
                  <a:pt x="157" y="57"/>
                  <a:pt x="149" y="60"/>
                </a:cubicBezTo>
                <a:cubicBezTo>
                  <a:pt x="140" y="63"/>
                  <a:pt x="128" y="52"/>
                  <a:pt x="128" y="52"/>
                </a:cubicBezTo>
                <a:cubicBezTo>
                  <a:pt x="128" y="52"/>
                  <a:pt x="105" y="77"/>
                  <a:pt x="97" y="81"/>
                </a:cubicBezTo>
                <a:cubicBezTo>
                  <a:pt x="90" y="85"/>
                  <a:pt x="84" y="75"/>
                  <a:pt x="84" y="75"/>
                </a:cubicBezTo>
                <a:cubicBezTo>
                  <a:pt x="84" y="75"/>
                  <a:pt x="63" y="103"/>
                  <a:pt x="58" y="108"/>
                </a:cubicBezTo>
                <a:cubicBezTo>
                  <a:pt x="53" y="113"/>
                  <a:pt x="44" y="108"/>
                  <a:pt x="44" y="108"/>
                </a:cubicBezTo>
                <a:cubicBezTo>
                  <a:pt x="44" y="108"/>
                  <a:pt x="32" y="140"/>
                  <a:pt x="28" y="149"/>
                </a:cubicBezTo>
                <a:cubicBezTo>
                  <a:pt x="24" y="155"/>
                  <a:pt x="9" y="158"/>
                  <a:pt x="9" y="158"/>
                </a:cubicBezTo>
                <a:cubicBezTo>
                  <a:pt x="9" y="158"/>
                  <a:pt x="13" y="189"/>
                  <a:pt x="11" y="199"/>
                </a:cubicBezTo>
                <a:cubicBezTo>
                  <a:pt x="10" y="209"/>
                  <a:pt x="0" y="208"/>
                  <a:pt x="0" y="218"/>
                </a:cubicBezTo>
                <a:cubicBezTo>
                  <a:pt x="1" y="229"/>
                  <a:pt x="12" y="252"/>
                  <a:pt x="15" y="262"/>
                </a:cubicBezTo>
                <a:cubicBezTo>
                  <a:pt x="21" y="283"/>
                  <a:pt x="32" y="303"/>
                  <a:pt x="48" y="319"/>
                </a:cubicBezTo>
                <a:cubicBezTo>
                  <a:pt x="77" y="287"/>
                  <a:pt x="106" y="255"/>
                  <a:pt x="135" y="223"/>
                </a:cubicBezTo>
                <a:cubicBezTo>
                  <a:pt x="160" y="197"/>
                  <a:pt x="185" y="171"/>
                  <a:pt x="211" y="146"/>
                </a:cubicBezTo>
                <a:cubicBezTo>
                  <a:pt x="237" y="122"/>
                  <a:pt x="263" y="97"/>
                  <a:pt x="294" y="78"/>
                </a:cubicBezTo>
                <a:cubicBezTo>
                  <a:pt x="264" y="99"/>
                  <a:pt x="239" y="124"/>
                  <a:pt x="214" y="150"/>
                </a:cubicBezTo>
                <a:cubicBezTo>
                  <a:pt x="190" y="176"/>
                  <a:pt x="166" y="203"/>
                  <a:pt x="143" y="230"/>
                </a:cubicBezTo>
                <a:cubicBezTo>
                  <a:pt x="117" y="260"/>
                  <a:pt x="92" y="290"/>
                  <a:pt x="68" y="321"/>
                </a:cubicBezTo>
                <a:lnTo>
                  <a:pt x="67" y="321"/>
                </a:lnTo>
                <a:cubicBezTo>
                  <a:pt x="46" y="344"/>
                  <a:pt x="25" y="367"/>
                  <a:pt x="3" y="391"/>
                </a:cubicBezTo>
                <a:cubicBezTo>
                  <a:pt x="8" y="394"/>
                  <a:pt x="12" y="397"/>
                  <a:pt x="16" y="401"/>
                </a:cubicBezTo>
                <a:cubicBezTo>
                  <a:pt x="17" y="401"/>
                  <a:pt x="17" y="401"/>
                  <a:pt x="18" y="402"/>
                </a:cubicBezTo>
                <a:cubicBezTo>
                  <a:pt x="38" y="382"/>
                  <a:pt x="58" y="362"/>
                  <a:pt x="78" y="342"/>
                </a:cubicBezTo>
                <a:cubicBezTo>
                  <a:pt x="79" y="343"/>
                  <a:pt x="80" y="344"/>
                  <a:pt x="81" y="344"/>
                </a:cubicBezTo>
                <a:cubicBezTo>
                  <a:pt x="89" y="348"/>
                  <a:pt x="96" y="351"/>
                  <a:pt x="104" y="354"/>
                </a:cubicBezTo>
                <a:cubicBezTo>
                  <a:pt x="112" y="356"/>
                  <a:pt x="149" y="380"/>
                  <a:pt x="149" y="380"/>
                </a:cubicBezTo>
                <a:cubicBezTo>
                  <a:pt x="149" y="380"/>
                  <a:pt x="147" y="360"/>
                  <a:pt x="153" y="360"/>
                </a:cubicBezTo>
                <a:cubicBezTo>
                  <a:pt x="160" y="361"/>
                  <a:pt x="188" y="373"/>
                  <a:pt x="188" y="373"/>
                </a:cubicBezTo>
                <a:cubicBezTo>
                  <a:pt x="188" y="373"/>
                  <a:pt x="194" y="350"/>
                  <a:pt x="204" y="346"/>
                </a:cubicBezTo>
                <a:cubicBezTo>
                  <a:pt x="211" y="344"/>
                  <a:pt x="235" y="351"/>
                  <a:pt x="235" y="351"/>
                </a:cubicBezTo>
                <a:cubicBezTo>
                  <a:pt x="235" y="351"/>
                  <a:pt x="235" y="334"/>
                  <a:pt x="243" y="329"/>
                </a:cubicBezTo>
                <a:cubicBezTo>
                  <a:pt x="249" y="324"/>
                  <a:pt x="279" y="314"/>
                  <a:pt x="279" y="314"/>
                </a:cubicBezTo>
                <a:cubicBezTo>
                  <a:pt x="279" y="314"/>
                  <a:pt x="272" y="301"/>
                  <a:pt x="277" y="294"/>
                </a:cubicBezTo>
                <a:cubicBezTo>
                  <a:pt x="281" y="286"/>
                  <a:pt x="313" y="257"/>
                  <a:pt x="313" y="257"/>
                </a:cubicBezTo>
                <a:cubicBezTo>
                  <a:pt x="313" y="257"/>
                  <a:pt x="298" y="252"/>
                  <a:pt x="302" y="243"/>
                </a:cubicBezTo>
                <a:cubicBezTo>
                  <a:pt x="305" y="235"/>
                  <a:pt x="330" y="204"/>
                  <a:pt x="330" y="204"/>
                </a:cubicBezTo>
                <a:cubicBezTo>
                  <a:pt x="330" y="204"/>
                  <a:pt x="319" y="194"/>
                  <a:pt x="323" y="182"/>
                </a:cubicBezTo>
                <a:cubicBezTo>
                  <a:pt x="325" y="175"/>
                  <a:pt x="347" y="149"/>
                  <a:pt x="347" y="149"/>
                </a:cubicBezTo>
                <a:cubicBezTo>
                  <a:pt x="347" y="149"/>
                  <a:pt x="334" y="141"/>
                  <a:pt x="337" y="132"/>
                </a:cubicBezTo>
                <a:cubicBezTo>
                  <a:pt x="338" y="125"/>
                  <a:pt x="357" y="97"/>
                  <a:pt x="357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checked-box_56785"/>
          <p:cNvSpPr>
            <a:spLocks noChangeAspect="1"/>
          </p:cNvSpPr>
          <p:nvPr/>
        </p:nvSpPr>
        <p:spPr bwMode="auto">
          <a:xfrm>
            <a:off x="10196500" y="4030499"/>
            <a:ext cx="609685" cy="569122"/>
          </a:xfrm>
          <a:custGeom>
            <a:avLst/>
            <a:gdLst>
              <a:gd name="connsiteX0" fmla="*/ 543624 w 608916"/>
              <a:gd name="connsiteY0" fmla="*/ 21381 h 568405"/>
              <a:gd name="connsiteX1" fmla="*/ 547463 w 608916"/>
              <a:gd name="connsiteY1" fmla="*/ 21520 h 568405"/>
              <a:gd name="connsiteX2" fmla="*/ 590945 w 608916"/>
              <a:gd name="connsiteY2" fmla="*/ 41382 h 568405"/>
              <a:gd name="connsiteX3" fmla="*/ 588586 w 608916"/>
              <a:gd name="connsiteY3" fmla="*/ 135333 h 568405"/>
              <a:gd name="connsiteX4" fmla="*/ 338056 w 608916"/>
              <a:gd name="connsiteY4" fmla="*/ 385502 h 568405"/>
              <a:gd name="connsiteX5" fmla="*/ 291521 w 608916"/>
              <a:gd name="connsiteY5" fmla="*/ 404763 h 568405"/>
              <a:gd name="connsiteX6" fmla="*/ 244940 w 608916"/>
              <a:gd name="connsiteY6" fmla="*/ 385502 h 568405"/>
              <a:gd name="connsiteX7" fmla="*/ 198359 w 608916"/>
              <a:gd name="connsiteY7" fmla="*/ 338988 h 568405"/>
              <a:gd name="connsiteX8" fmla="*/ 147938 w 608916"/>
              <a:gd name="connsiteY8" fmla="*/ 288594 h 568405"/>
              <a:gd name="connsiteX9" fmla="*/ 147938 w 608916"/>
              <a:gd name="connsiteY9" fmla="*/ 195612 h 568405"/>
              <a:gd name="connsiteX10" fmla="*/ 194473 w 608916"/>
              <a:gd name="connsiteY10" fmla="*/ 176350 h 568405"/>
              <a:gd name="connsiteX11" fmla="*/ 241054 w 608916"/>
              <a:gd name="connsiteY11" fmla="*/ 195612 h 568405"/>
              <a:gd name="connsiteX12" fmla="*/ 291059 w 608916"/>
              <a:gd name="connsiteY12" fmla="*/ 246375 h 568405"/>
              <a:gd name="connsiteX13" fmla="*/ 497089 w 608916"/>
              <a:gd name="connsiteY13" fmla="*/ 40642 h 568405"/>
              <a:gd name="connsiteX14" fmla="*/ 543624 w 608916"/>
              <a:gd name="connsiteY14" fmla="*/ 21381 h 568405"/>
              <a:gd name="connsiteX15" fmla="*/ 74010 w 608916"/>
              <a:gd name="connsiteY15" fmla="*/ 0 h 568405"/>
              <a:gd name="connsiteX16" fmla="*/ 489345 w 608916"/>
              <a:gd name="connsiteY16" fmla="*/ 0 h 568405"/>
              <a:gd name="connsiteX17" fmla="*/ 470935 w 608916"/>
              <a:gd name="connsiteY17" fmla="*/ 14595 h 568405"/>
              <a:gd name="connsiteX18" fmla="*/ 411542 w 608916"/>
              <a:gd name="connsiteY18" fmla="*/ 73897 h 568405"/>
              <a:gd name="connsiteX19" fmla="*/ 74010 w 608916"/>
              <a:gd name="connsiteY19" fmla="*/ 73897 h 568405"/>
              <a:gd name="connsiteX20" fmla="*/ 74010 w 608916"/>
              <a:gd name="connsiteY20" fmla="*/ 494508 h 568405"/>
              <a:gd name="connsiteX21" fmla="*/ 495312 w 608916"/>
              <a:gd name="connsiteY21" fmla="*/ 494508 h 568405"/>
              <a:gd name="connsiteX22" fmla="*/ 495312 w 608916"/>
              <a:gd name="connsiteY22" fmla="*/ 280762 h 568405"/>
              <a:gd name="connsiteX23" fmla="*/ 569322 w 608916"/>
              <a:gd name="connsiteY23" fmla="*/ 206865 h 568405"/>
              <a:gd name="connsiteX24" fmla="*/ 569322 w 608916"/>
              <a:gd name="connsiteY24" fmla="*/ 494508 h 568405"/>
              <a:gd name="connsiteX25" fmla="*/ 495312 w 608916"/>
              <a:gd name="connsiteY25" fmla="*/ 568405 h 568405"/>
              <a:gd name="connsiteX26" fmla="*/ 74010 w 608916"/>
              <a:gd name="connsiteY26" fmla="*/ 568405 h 568405"/>
              <a:gd name="connsiteX27" fmla="*/ 0 w 608916"/>
              <a:gd name="connsiteY27" fmla="*/ 494554 h 568405"/>
              <a:gd name="connsiteX28" fmla="*/ 0 w 608916"/>
              <a:gd name="connsiteY28" fmla="*/ 73897 h 568405"/>
              <a:gd name="connsiteX29" fmla="*/ 74010 w 608916"/>
              <a:gd name="connsiteY29" fmla="*/ 0 h 56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916" h="568405">
                <a:moveTo>
                  <a:pt x="543624" y="21381"/>
                </a:moveTo>
                <a:cubicBezTo>
                  <a:pt x="544919" y="21381"/>
                  <a:pt x="546168" y="21427"/>
                  <a:pt x="547463" y="21520"/>
                </a:cubicBezTo>
                <a:cubicBezTo>
                  <a:pt x="563330" y="22443"/>
                  <a:pt x="578965" y="29002"/>
                  <a:pt x="590945" y="41382"/>
                </a:cubicBezTo>
                <a:cubicBezTo>
                  <a:pt x="616248" y="67433"/>
                  <a:pt x="614259" y="109651"/>
                  <a:pt x="588586" y="135333"/>
                </a:cubicBezTo>
                <a:lnTo>
                  <a:pt x="338056" y="385502"/>
                </a:lnTo>
                <a:cubicBezTo>
                  <a:pt x="325752" y="397881"/>
                  <a:pt x="308960" y="404763"/>
                  <a:pt x="291521" y="404763"/>
                </a:cubicBezTo>
                <a:cubicBezTo>
                  <a:pt x="274036" y="404763"/>
                  <a:pt x="257291" y="397788"/>
                  <a:pt x="244940" y="385502"/>
                </a:cubicBezTo>
                <a:lnTo>
                  <a:pt x="198359" y="338988"/>
                </a:lnTo>
                <a:lnTo>
                  <a:pt x="147938" y="288594"/>
                </a:lnTo>
                <a:cubicBezTo>
                  <a:pt x="122219" y="262912"/>
                  <a:pt x="122219" y="221294"/>
                  <a:pt x="147938" y="195612"/>
                </a:cubicBezTo>
                <a:cubicBezTo>
                  <a:pt x="160798" y="182725"/>
                  <a:pt x="177636" y="176350"/>
                  <a:pt x="194473" y="176350"/>
                </a:cubicBezTo>
                <a:cubicBezTo>
                  <a:pt x="211311" y="176350"/>
                  <a:pt x="228241" y="182817"/>
                  <a:pt x="241054" y="195612"/>
                </a:cubicBezTo>
                <a:cubicBezTo>
                  <a:pt x="241054" y="195612"/>
                  <a:pt x="284120" y="238893"/>
                  <a:pt x="291059" y="246375"/>
                </a:cubicBezTo>
                <a:lnTo>
                  <a:pt x="497089" y="40642"/>
                </a:lnTo>
                <a:cubicBezTo>
                  <a:pt x="509949" y="27801"/>
                  <a:pt x="526786" y="21381"/>
                  <a:pt x="543624" y="21381"/>
                </a:cubicBezTo>
                <a:close/>
                <a:moveTo>
                  <a:pt x="74010" y="0"/>
                </a:moveTo>
                <a:lnTo>
                  <a:pt x="489345" y="0"/>
                </a:lnTo>
                <a:cubicBezTo>
                  <a:pt x="482731" y="4111"/>
                  <a:pt x="476578" y="9006"/>
                  <a:pt x="470935" y="14595"/>
                </a:cubicBezTo>
                <a:lnTo>
                  <a:pt x="411542" y="73897"/>
                </a:lnTo>
                <a:lnTo>
                  <a:pt x="74010" y="73897"/>
                </a:lnTo>
                <a:lnTo>
                  <a:pt x="74010" y="494508"/>
                </a:lnTo>
                <a:lnTo>
                  <a:pt x="495312" y="494508"/>
                </a:lnTo>
                <a:lnTo>
                  <a:pt x="495312" y="280762"/>
                </a:lnTo>
                <a:lnTo>
                  <a:pt x="569322" y="206865"/>
                </a:lnTo>
                <a:lnTo>
                  <a:pt x="569322" y="494508"/>
                </a:lnTo>
                <a:cubicBezTo>
                  <a:pt x="569322" y="535244"/>
                  <a:pt x="536156" y="568405"/>
                  <a:pt x="495312" y="568405"/>
                </a:cubicBezTo>
                <a:lnTo>
                  <a:pt x="74010" y="568405"/>
                </a:lnTo>
                <a:cubicBezTo>
                  <a:pt x="33165" y="568405"/>
                  <a:pt x="0" y="535244"/>
                  <a:pt x="0" y="494554"/>
                </a:cubicBezTo>
                <a:lnTo>
                  <a:pt x="0" y="73897"/>
                </a:lnTo>
                <a:cubicBezTo>
                  <a:pt x="0" y="33115"/>
                  <a:pt x="33165" y="0"/>
                  <a:pt x="740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7955"/>
            <a:ext cx="5850890" cy="6447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1860" y="147955"/>
            <a:ext cx="6200140" cy="6562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85850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731500" y="252968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TJBT</a:t>
            </a:r>
            <a:endParaRPr lang="zh-CN" altLang="en-US" spc="6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altLang="zh-C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zh-CN" altLang="en-US" sz="2800" dirty="0"/>
          </a:p>
        </p:txBody>
      </p:sp>
      <p:sp>
        <p:nvSpPr>
          <p:cNvPr id="11" name="等腰三角形 10"/>
          <p:cNvSpPr/>
          <p:nvPr/>
        </p:nvSpPr>
        <p:spPr>
          <a:xfrm rot="2546782">
            <a:off x="837074" y="3788103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 rot="2546782">
            <a:off x="7263274" y="603149"/>
            <a:ext cx="787400" cy="678793"/>
          </a:xfrm>
          <a:prstGeom prst="triangle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2624" y="4026195"/>
            <a:ext cx="1970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LOREM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458595"/>
            <a:ext cx="3481705" cy="380492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794760" y="90170"/>
            <a:ext cx="3513455" cy="3652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55050" y="1962150"/>
            <a:ext cx="2905125" cy="359092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5"/>
          <a:stretch>
            <a:fillRect/>
          </a:stretch>
        </p:blipFill>
        <p:spPr>
          <a:xfrm>
            <a:off x="4680585" y="3862070"/>
            <a:ext cx="3169920" cy="2995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33548"/>
            <a:ext cx="12192000" cy="3035300"/>
          </a:xfrm>
          <a:prstGeom prst="rect">
            <a:avLst/>
          </a:prstGeom>
          <a:solidFill>
            <a:srgbClr val="94D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185" y="2320925"/>
            <a:ext cx="22733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0" y="3140928"/>
            <a:ext cx="39243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专利节选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0990" y="2617063"/>
            <a:ext cx="3632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patent selection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837685">
            <a:off x="-152913" y="3671615"/>
            <a:ext cx="1060705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802438">
            <a:off x="502144" y="2126474"/>
            <a:ext cx="546880" cy="4714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8460181">
            <a:off x="10218657" y="2226991"/>
            <a:ext cx="847886" cy="730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18083427">
            <a:off x="10783388" y="3792783"/>
            <a:ext cx="1096637" cy="9453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 rot="6285342">
            <a:off x="1934843" y="3135002"/>
            <a:ext cx="930402" cy="832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58800"/>
            <a:ext cx="1333500" cy="0"/>
          </a:xfrm>
          <a:prstGeom prst="line">
            <a:avLst/>
          </a:prstGeom>
          <a:ln w="19050">
            <a:solidFill>
              <a:srgbClr val="94D2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661670"/>
            <a:ext cx="5854700" cy="5390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46190" y="240665"/>
            <a:ext cx="5200650" cy="63760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d4af8e10-a126-4547-a1f7-2b5f0ceb6a2d"/>
  <p:tag name="COMMONDATA" val="eyJjb3VudCI6NiwiaGRpZCI6ImM0MjM4ZTU4ZjEzZGFiZTU3ZmJmMzllZTk1ZTAyYzZlIiwidXNlckNvdW50Ijo2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WPS 演示</Application>
  <PresentationFormat>宽屏</PresentationFormat>
  <Paragraphs>92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阿里巴巴普惠体 B</vt:lpstr>
      <vt:lpstr>Bahnschrift SemiCondensed</vt:lpstr>
      <vt:lpstr>阿里巴巴普惠体 R</vt:lpstr>
      <vt:lpstr>Aharoni</vt:lpstr>
      <vt:lpstr>Yu Gothic UI Semibold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振兴</dc:creator>
  <cp:lastModifiedBy>WPS_1601556847</cp:lastModifiedBy>
  <cp:revision>19</cp:revision>
  <dcterms:created xsi:type="dcterms:W3CDTF">2020-02-22T10:39:00Z</dcterms:created>
  <dcterms:modified xsi:type="dcterms:W3CDTF">2023-04-18T11:22:58Z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A5338DA7034F43EC9A4A9B76344F4528_12</vt:lpwstr>
  </property>
  <property fmtid="{D5CDD505-2E9C-101B-9397-08002B2CF9AE}" pid="3" name="KSOProductBuildVer">
    <vt:lpwstr>2052-11.1.0.14036</vt:lpwstr>
  </property>
  <property fmtid="{D5CDD505-2E9C-101B-9397-08002B2CF9AE}" pid="4" name="KSOTemplateUUID">
    <vt:lpwstr>v1.0_mb_b9SCMW4SDOx7JT5ho52Wbg==</vt:lpwstr>
  </property>
</Properties>
</file>