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66" r:id="rId7"/>
    <p:sldId id="259" r:id="rId8"/>
    <p:sldId id="265" r:id="rId9"/>
    <p:sldId id="260" r:id="rId10"/>
    <p:sldId id="282" r:id="rId11"/>
    <p:sldId id="261" r:id="rId12"/>
    <p:sldId id="269"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74" userDrawn="1">
          <p15:clr>
            <a:srgbClr val="A4A3A4"/>
          </p15:clr>
        </p15:guide>
        <p15:guide id="4" orient="horz" pos="353" userDrawn="1">
          <p15:clr>
            <a:srgbClr val="A4A3A4"/>
          </p15:clr>
        </p15:guide>
        <p15:guide id="5" orient="horz" pos="779" userDrawn="1">
          <p15:clr>
            <a:srgbClr val="A4A3A4"/>
          </p15:clr>
        </p15:guide>
        <p15:guide id="6" pos="7469" userDrawn="1">
          <p15:clr>
            <a:srgbClr val="A4A3A4"/>
          </p15:clr>
        </p15:guide>
        <p15:guide id="7" pos="2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7EB0"/>
    <a:srgbClr val="F1F4F9"/>
    <a:srgbClr val="4D73B6"/>
    <a:srgbClr val="3C5EAC"/>
    <a:srgbClr val="4EBBD4"/>
    <a:srgbClr val="319DB8"/>
    <a:srgbClr val="46BBD5"/>
    <a:srgbClr val="38BCAF"/>
    <a:srgbClr val="26ADCB"/>
    <a:srgbClr val="5F9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66" d="100"/>
          <a:sy n="66" d="100"/>
        </p:scale>
        <p:origin x="636" y="1146"/>
      </p:cViewPr>
      <p:guideLst>
        <p:guide orient="horz" pos="2160"/>
        <p:guide pos="3840"/>
        <p:guide orient="horz" pos="3974"/>
        <p:guide orient="horz" pos="353"/>
        <p:guide orient="horz" pos="779"/>
        <p:guide pos="7469"/>
        <p:guide pos="21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4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4843"/>
          <a:stretch>
            <a:fillRect/>
          </a:stretch>
        </p:blipFill>
        <p:spPr>
          <a:xfrm>
            <a:off x="590550" y="0"/>
            <a:ext cx="11601450" cy="6858000"/>
          </a:xfrm>
          <a:prstGeom prst="rect">
            <a:avLst/>
          </a:prstGeom>
        </p:spPr>
      </p:pic>
      <p:sp>
        <p:nvSpPr>
          <p:cNvPr id="8" name="任意多边形: 形状 7"/>
          <p:cNvSpPr/>
          <p:nvPr userDrawn="1"/>
        </p:nvSpPr>
        <p:spPr>
          <a:xfrm>
            <a:off x="0" y="0"/>
            <a:ext cx="7146006" cy="6858000"/>
          </a:xfrm>
          <a:custGeom>
            <a:avLst/>
            <a:gdLst>
              <a:gd name="connsiteX0" fmla="*/ 0 w 6676106"/>
              <a:gd name="connsiteY0" fmla="*/ 0 h 6858000"/>
              <a:gd name="connsiteX1" fmla="*/ 6633311 w 6676106"/>
              <a:gd name="connsiteY1" fmla="*/ 0 h 6858000"/>
              <a:gd name="connsiteX2" fmla="*/ 6638313 w 6676106"/>
              <a:gd name="connsiteY2" fmla="*/ 39370 h 6858000"/>
              <a:gd name="connsiteX3" fmla="*/ 6676106 w 6676106"/>
              <a:gd name="connsiteY3" fmla="*/ 787810 h 6858000"/>
              <a:gd name="connsiteX4" fmla="*/ 3539519 w 6676106"/>
              <a:gd name="connsiteY4" fmla="*/ 6795439 h 6858000"/>
              <a:gd name="connsiteX5" fmla="*/ 3445396 w 6676106"/>
              <a:gd name="connsiteY5" fmla="*/ 6858000 h 6858000"/>
              <a:gd name="connsiteX6" fmla="*/ 0 w 667610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6106" h="6858000">
                <a:moveTo>
                  <a:pt x="0" y="0"/>
                </a:moveTo>
                <a:lnTo>
                  <a:pt x="6633311" y="0"/>
                </a:lnTo>
                <a:lnTo>
                  <a:pt x="6638313" y="39370"/>
                </a:lnTo>
                <a:cubicBezTo>
                  <a:pt x="6663304" y="285451"/>
                  <a:pt x="6676106" y="535137"/>
                  <a:pt x="6676106" y="787810"/>
                </a:cubicBezTo>
                <a:cubicBezTo>
                  <a:pt x="6676106" y="3275074"/>
                  <a:pt x="5435594" y="5472600"/>
                  <a:pt x="3539519" y="6795439"/>
                </a:cubicBezTo>
                <a:lnTo>
                  <a:pt x="344539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 name="任意多边形: 形状 8"/>
          <p:cNvSpPr/>
          <p:nvPr userDrawn="1"/>
        </p:nvSpPr>
        <p:spPr>
          <a:xfrm>
            <a:off x="0" y="0"/>
            <a:ext cx="6680201" cy="6858000"/>
          </a:xfrm>
          <a:custGeom>
            <a:avLst/>
            <a:gdLst>
              <a:gd name="connsiteX0" fmla="*/ 0 w 6210301"/>
              <a:gd name="connsiteY0" fmla="*/ 0 h 6858000"/>
              <a:gd name="connsiteX1" fmla="*/ 6086538 w 6210301"/>
              <a:gd name="connsiteY1" fmla="*/ 0 h 6858000"/>
              <a:gd name="connsiteX2" fmla="*/ 6133321 w 6210301"/>
              <a:gd name="connsiteY2" fmla="*/ 261969 h 6858000"/>
              <a:gd name="connsiteX3" fmla="*/ 6210301 w 6210301"/>
              <a:gd name="connsiteY3" fmla="*/ 1279422 h 6858000"/>
              <a:gd name="connsiteX4" fmla="*/ 3347560 w 6210301"/>
              <a:gd name="connsiteY4" fmla="*/ 6762542 h 6858000"/>
              <a:gd name="connsiteX5" fmla="*/ 3203945 w 6210301"/>
              <a:gd name="connsiteY5" fmla="*/ 6858000 h 6858000"/>
              <a:gd name="connsiteX6" fmla="*/ 0 w 62103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0301" h="6858000">
                <a:moveTo>
                  <a:pt x="0" y="0"/>
                </a:moveTo>
                <a:lnTo>
                  <a:pt x="6086538" y="0"/>
                </a:lnTo>
                <a:lnTo>
                  <a:pt x="6133321" y="261969"/>
                </a:lnTo>
                <a:cubicBezTo>
                  <a:pt x="6184011" y="593720"/>
                  <a:pt x="6210301" y="933502"/>
                  <a:pt x="6210301" y="1279422"/>
                </a:cubicBezTo>
                <a:cubicBezTo>
                  <a:pt x="6210301" y="3549530"/>
                  <a:pt x="5078095" y="5555196"/>
                  <a:pt x="3347560" y="6762542"/>
                </a:cubicBezTo>
                <a:lnTo>
                  <a:pt x="3203945" y="6858000"/>
                </a:lnTo>
                <a:lnTo>
                  <a:pt x="0" y="6858000"/>
                </a:lnTo>
                <a:close/>
              </a:path>
            </a:pathLst>
          </a:cu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 name="任意多边形: 形状 9"/>
          <p:cNvSpPr/>
          <p:nvPr userDrawn="1"/>
        </p:nvSpPr>
        <p:spPr>
          <a:xfrm rot="4550066">
            <a:off x="10273830" y="5022043"/>
            <a:ext cx="1490927" cy="2726213"/>
          </a:xfrm>
          <a:custGeom>
            <a:avLst/>
            <a:gdLst>
              <a:gd name="connsiteX0" fmla="*/ 50981 w 1490927"/>
              <a:gd name="connsiteY0" fmla="*/ 306057 h 2726213"/>
              <a:gd name="connsiteX1" fmla="*/ 112815 w 1490927"/>
              <a:gd name="connsiteY1" fmla="*/ 65578 h 2726213"/>
              <a:gd name="connsiteX2" fmla="*/ 136817 w 1490927"/>
              <a:gd name="connsiteY2" fmla="*/ 0 h 2726213"/>
              <a:gd name="connsiteX3" fmla="*/ 1490927 w 1490927"/>
              <a:gd name="connsiteY3" fmla="*/ 341777 h 2726213"/>
              <a:gd name="connsiteX4" fmla="*/ 889096 w 1490927"/>
              <a:gd name="connsiteY4" fmla="*/ 2726213 h 2726213"/>
              <a:gd name="connsiteX5" fmla="*/ 734962 w 1490927"/>
              <a:gd name="connsiteY5" fmla="*/ 2586126 h 2726213"/>
              <a:gd name="connsiteX6" fmla="*/ 1 w 1490927"/>
              <a:gd name="connsiteY6" fmla="*/ 811772 h 2726213"/>
              <a:gd name="connsiteX7" fmla="*/ 50981 w 1490927"/>
              <a:gd name="connsiteY7" fmla="*/ 306057 h 27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0927" h="2726213">
                <a:moveTo>
                  <a:pt x="50981" y="306057"/>
                </a:moveTo>
                <a:cubicBezTo>
                  <a:pt x="67694" y="224383"/>
                  <a:pt x="88376" y="144152"/>
                  <a:pt x="112815" y="65578"/>
                </a:cubicBezTo>
                <a:lnTo>
                  <a:pt x="136817" y="0"/>
                </a:lnTo>
                <a:lnTo>
                  <a:pt x="1490927" y="341777"/>
                </a:lnTo>
                <a:lnTo>
                  <a:pt x="889096" y="2726213"/>
                </a:lnTo>
                <a:lnTo>
                  <a:pt x="734962" y="2586126"/>
                </a:lnTo>
                <a:cubicBezTo>
                  <a:pt x="280866" y="2132030"/>
                  <a:pt x="1" y="1504701"/>
                  <a:pt x="1" y="811772"/>
                </a:cubicBezTo>
                <a:cubicBezTo>
                  <a:pt x="0" y="638540"/>
                  <a:pt x="17554" y="469408"/>
                  <a:pt x="50981" y="3060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userDrawn="1"/>
        </p:nvSpPr>
        <p:spPr>
          <a:xfrm rot="4550066">
            <a:off x="10527510" y="5292677"/>
            <a:ext cx="1232676" cy="2388420"/>
          </a:xfrm>
          <a:custGeom>
            <a:avLst/>
            <a:gdLst>
              <a:gd name="connsiteX0" fmla="*/ 42819 w 1232676"/>
              <a:gd name="connsiteY0" fmla="*/ 400331 h 2388420"/>
              <a:gd name="connsiteX1" fmla="*/ 165625 w 1232676"/>
              <a:gd name="connsiteY1" fmla="*/ 4717 h 2388420"/>
              <a:gd name="connsiteX2" fmla="*/ 167896 w 1232676"/>
              <a:gd name="connsiteY2" fmla="*/ 0 h 2388420"/>
              <a:gd name="connsiteX3" fmla="*/ 1232676 w 1232676"/>
              <a:gd name="connsiteY3" fmla="*/ 268750 h 2388420"/>
              <a:gd name="connsiteX4" fmla="*/ 697672 w 1232676"/>
              <a:gd name="connsiteY4" fmla="*/ 2388420 h 2388420"/>
              <a:gd name="connsiteX5" fmla="*/ 617297 w 1232676"/>
              <a:gd name="connsiteY5" fmla="*/ 2315369 h 2388420"/>
              <a:gd name="connsiteX6" fmla="*/ 0 w 1232676"/>
              <a:gd name="connsiteY6" fmla="*/ 825083 h 2388420"/>
              <a:gd name="connsiteX7" fmla="*/ 42819 w 1232676"/>
              <a:gd name="connsiteY7" fmla="*/ 400331 h 23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676" h="2388420">
                <a:moveTo>
                  <a:pt x="42819" y="400331"/>
                </a:moveTo>
                <a:cubicBezTo>
                  <a:pt x="70894" y="263132"/>
                  <a:pt x="112300" y="130790"/>
                  <a:pt x="165625" y="4717"/>
                </a:cubicBezTo>
                <a:lnTo>
                  <a:pt x="167896" y="0"/>
                </a:lnTo>
                <a:lnTo>
                  <a:pt x="1232676" y="268750"/>
                </a:lnTo>
                <a:lnTo>
                  <a:pt x="697672" y="2388420"/>
                </a:lnTo>
                <a:lnTo>
                  <a:pt x="617297" y="2315369"/>
                </a:lnTo>
                <a:cubicBezTo>
                  <a:pt x="235899" y="1933972"/>
                  <a:pt x="0" y="1407076"/>
                  <a:pt x="0" y="825083"/>
                </a:cubicBezTo>
                <a:cubicBezTo>
                  <a:pt x="0" y="679585"/>
                  <a:pt x="14744" y="537530"/>
                  <a:pt x="42819" y="400331"/>
                </a:cubicBezTo>
                <a:close/>
              </a:path>
            </a:pathLst>
          </a:cu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pattFill prst="ltUpDiag">
          <a:fgClr>
            <a:srgbClr val="F1F4F9"/>
          </a:fgClr>
          <a:bgClr>
            <a:schemeClr val="bg1"/>
          </a:bgClr>
        </a:pattFill>
        <a:effectLst/>
      </p:bgPr>
    </p:bg>
    <p:spTree>
      <p:nvGrpSpPr>
        <p:cNvPr id="1" name=""/>
        <p:cNvGrpSpPr/>
        <p:nvPr/>
      </p:nvGrpSpPr>
      <p:grpSpPr>
        <a:xfrm>
          <a:off x="0" y="0"/>
          <a:ext cx="0" cy="0"/>
          <a:chOff x="0" y="0"/>
          <a:chExt cx="0" cy="0"/>
        </a:xfrm>
      </p:grpSpPr>
      <p:grpSp>
        <p:nvGrpSpPr>
          <p:cNvPr id="2" name="组合 1"/>
          <p:cNvGrpSpPr/>
          <p:nvPr userDrawn="1"/>
        </p:nvGrpSpPr>
        <p:grpSpPr>
          <a:xfrm>
            <a:off x="8716586" y="5195306"/>
            <a:ext cx="3738007" cy="2044263"/>
            <a:chOff x="9656187" y="5639686"/>
            <a:chExt cx="2726213" cy="1490927"/>
          </a:xfrm>
        </p:grpSpPr>
        <p:sp>
          <p:nvSpPr>
            <p:cNvPr id="10" name="任意多边形: 形状 9"/>
            <p:cNvSpPr/>
            <p:nvPr userDrawn="1"/>
          </p:nvSpPr>
          <p:spPr>
            <a:xfrm rot="4550066">
              <a:off x="10273830" y="5022043"/>
              <a:ext cx="1490927" cy="2726213"/>
            </a:xfrm>
            <a:custGeom>
              <a:avLst/>
              <a:gdLst>
                <a:gd name="connsiteX0" fmla="*/ 50981 w 1490927"/>
                <a:gd name="connsiteY0" fmla="*/ 306057 h 2726213"/>
                <a:gd name="connsiteX1" fmla="*/ 112815 w 1490927"/>
                <a:gd name="connsiteY1" fmla="*/ 65578 h 2726213"/>
                <a:gd name="connsiteX2" fmla="*/ 136817 w 1490927"/>
                <a:gd name="connsiteY2" fmla="*/ 0 h 2726213"/>
                <a:gd name="connsiteX3" fmla="*/ 1490927 w 1490927"/>
                <a:gd name="connsiteY3" fmla="*/ 341777 h 2726213"/>
                <a:gd name="connsiteX4" fmla="*/ 889096 w 1490927"/>
                <a:gd name="connsiteY4" fmla="*/ 2726213 h 2726213"/>
                <a:gd name="connsiteX5" fmla="*/ 734962 w 1490927"/>
                <a:gd name="connsiteY5" fmla="*/ 2586126 h 2726213"/>
                <a:gd name="connsiteX6" fmla="*/ 1 w 1490927"/>
                <a:gd name="connsiteY6" fmla="*/ 811772 h 2726213"/>
                <a:gd name="connsiteX7" fmla="*/ 50981 w 1490927"/>
                <a:gd name="connsiteY7" fmla="*/ 306057 h 27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0927" h="2726213">
                  <a:moveTo>
                    <a:pt x="50981" y="306057"/>
                  </a:moveTo>
                  <a:cubicBezTo>
                    <a:pt x="67694" y="224383"/>
                    <a:pt x="88376" y="144152"/>
                    <a:pt x="112815" y="65578"/>
                  </a:cubicBezTo>
                  <a:lnTo>
                    <a:pt x="136817" y="0"/>
                  </a:lnTo>
                  <a:lnTo>
                    <a:pt x="1490927" y="341777"/>
                  </a:lnTo>
                  <a:lnTo>
                    <a:pt x="889096" y="2726213"/>
                  </a:lnTo>
                  <a:lnTo>
                    <a:pt x="734962" y="2586126"/>
                  </a:lnTo>
                  <a:cubicBezTo>
                    <a:pt x="280866" y="2132030"/>
                    <a:pt x="1" y="1504701"/>
                    <a:pt x="1" y="811772"/>
                  </a:cubicBezTo>
                  <a:cubicBezTo>
                    <a:pt x="0" y="638540"/>
                    <a:pt x="17554" y="469408"/>
                    <a:pt x="50981" y="3060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userDrawn="1"/>
          </p:nvSpPr>
          <p:spPr>
            <a:xfrm rot="4550066">
              <a:off x="10527510" y="5292677"/>
              <a:ext cx="1232676" cy="2388420"/>
            </a:xfrm>
            <a:custGeom>
              <a:avLst/>
              <a:gdLst>
                <a:gd name="connsiteX0" fmla="*/ 42819 w 1232676"/>
                <a:gd name="connsiteY0" fmla="*/ 400331 h 2388420"/>
                <a:gd name="connsiteX1" fmla="*/ 165625 w 1232676"/>
                <a:gd name="connsiteY1" fmla="*/ 4717 h 2388420"/>
                <a:gd name="connsiteX2" fmla="*/ 167896 w 1232676"/>
                <a:gd name="connsiteY2" fmla="*/ 0 h 2388420"/>
                <a:gd name="connsiteX3" fmla="*/ 1232676 w 1232676"/>
                <a:gd name="connsiteY3" fmla="*/ 268750 h 2388420"/>
                <a:gd name="connsiteX4" fmla="*/ 697672 w 1232676"/>
                <a:gd name="connsiteY4" fmla="*/ 2388420 h 2388420"/>
                <a:gd name="connsiteX5" fmla="*/ 617297 w 1232676"/>
                <a:gd name="connsiteY5" fmla="*/ 2315369 h 2388420"/>
                <a:gd name="connsiteX6" fmla="*/ 0 w 1232676"/>
                <a:gd name="connsiteY6" fmla="*/ 825083 h 2388420"/>
                <a:gd name="connsiteX7" fmla="*/ 42819 w 1232676"/>
                <a:gd name="connsiteY7" fmla="*/ 400331 h 23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676" h="2388420">
                  <a:moveTo>
                    <a:pt x="42819" y="400331"/>
                  </a:moveTo>
                  <a:cubicBezTo>
                    <a:pt x="70894" y="263132"/>
                    <a:pt x="112300" y="130790"/>
                    <a:pt x="165625" y="4717"/>
                  </a:cubicBezTo>
                  <a:lnTo>
                    <a:pt x="167896" y="0"/>
                  </a:lnTo>
                  <a:lnTo>
                    <a:pt x="1232676" y="268750"/>
                  </a:lnTo>
                  <a:lnTo>
                    <a:pt x="697672" y="2388420"/>
                  </a:lnTo>
                  <a:lnTo>
                    <a:pt x="617297" y="2315369"/>
                  </a:lnTo>
                  <a:cubicBezTo>
                    <a:pt x="235899" y="1933972"/>
                    <a:pt x="0" y="1407076"/>
                    <a:pt x="0" y="825083"/>
                  </a:cubicBezTo>
                  <a:cubicBezTo>
                    <a:pt x="0" y="679585"/>
                    <a:pt x="14744" y="537530"/>
                    <a:pt x="42819" y="400331"/>
                  </a:cubicBezTo>
                  <a:close/>
                </a:path>
              </a:pathLst>
            </a:cu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15" name="组合 14"/>
          <p:cNvGrpSpPr/>
          <p:nvPr userDrawn="1"/>
        </p:nvGrpSpPr>
        <p:grpSpPr>
          <a:xfrm flipH="1" flipV="1">
            <a:off x="-264700" y="-372980"/>
            <a:ext cx="3738007" cy="2044263"/>
            <a:chOff x="9656187" y="5639686"/>
            <a:chExt cx="2726213" cy="1490927"/>
          </a:xfrm>
        </p:grpSpPr>
        <p:sp>
          <p:nvSpPr>
            <p:cNvPr id="16" name="任意多边形: 形状 15"/>
            <p:cNvSpPr/>
            <p:nvPr userDrawn="1"/>
          </p:nvSpPr>
          <p:spPr>
            <a:xfrm rot="4550066">
              <a:off x="10273830" y="5022043"/>
              <a:ext cx="1490927" cy="2726213"/>
            </a:xfrm>
            <a:custGeom>
              <a:avLst/>
              <a:gdLst>
                <a:gd name="connsiteX0" fmla="*/ 50981 w 1490927"/>
                <a:gd name="connsiteY0" fmla="*/ 306057 h 2726213"/>
                <a:gd name="connsiteX1" fmla="*/ 112815 w 1490927"/>
                <a:gd name="connsiteY1" fmla="*/ 65578 h 2726213"/>
                <a:gd name="connsiteX2" fmla="*/ 136817 w 1490927"/>
                <a:gd name="connsiteY2" fmla="*/ 0 h 2726213"/>
                <a:gd name="connsiteX3" fmla="*/ 1490927 w 1490927"/>
                <a:gd name="connsiteY3" fmla="*/ 341777 h 2726213"/>
                <a:gd name="connsiteX4" fmla="*/ 889096 w 1490927"/>
                <a:gd name="connsiteY4" fmla="*/ 2726213 h 2726213"/>
                <a:gd name="connsiteX5" fmla="*/ 734962 w 1490927"/>
                <a:gd name="connsiteY5" fmla="*/ 2586126 h 2726213"/>
                <a:gd name="connsiteX6" fmla="*/ 1 w 1490927"/>
                <a:gd name="connsiteY6" fmla="*/ 811772 h 2726213"/>
                <a:gd name="connsiteX7" fmla="*/ 50981 w 1490927"/>
                <a:gd name="connsiteY7" fmla="*/ 306057 h 272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0927" h="2726213">
                  <a:moveTo>
                    <a:pt x="50981" y="306057"/>
                  </a:moveTo>
                  <a:cubicBezTo>
                    <a:pt x="67694" y="224383"/>
                    <a:pt x="88376" y="144152"/>
                    <a:pt x="112815" y="65578"/>
                  </a:cubicBezTo>
                  <a:lnTo>
                    <a:pt x="136817" y="0"/>
                  </a:lnTo>
                  <a:lnTo>
                    <a:pt x="1490927" y="341777"/>
                  </a:lnTo>
                  <a:lnTo>
                    <a:pt x="889096" y="2726213"/>
                  </a:lnTo>
                  <a:lnTo>
                    <a:pt x="734962" y="2586126"/>
                  </a:lnTo>
                  <a:cubicBezTo>
                    <a:pt x="280866" y="2132030"/>
                    <a:pt x="1" y="1504701"/>
                    <a:pt x="1" y="811772"/>
                  </a:cubicBezTo>
                  <a:cubicBezTo>
                    <a:pt x="0" y="638540"/>
                    <a:pt x="17554" y="469408"/>
                    <a:pt x="50981" y="3060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任意多边形: 形状 16"/>
            <p:cNvSpPr/>
            <p:nvPr userDrawn="1"/>
          </p:nvSpPr>
          <p:spPr>
            <a:xfrm rot="4550066">
              <a:off x="10527510" y="5292677"/>
              <a:ext cx="1232676" cy="2388420"/>
            </a:xfrm>
            <a:custGeom>
              <a:avLst/>
              <a:gdLst>
                <a:gd name="connsiteX0" fmla="*/ 42819 w 1232676"/>
                <a:gd name="connsiteY0" fmla="*/ 400331 h 2388420"/>
                <a:gd name="connsiteX1" fmla="*/ 165625 w 1232676"/>
                <a:gd name="connsiteY1" fmla="*/ 4717 h 2388420"/>
                <a:gd name="connsiteX2" fmla="*/ 167896 w 1232676"/>
                <a:gd name="connsiteY2" fmla="*/ 0 h 2388420"/>
                <a:gd name="connsiteX3" fmla="*/ 1232676 w 1232676"/>
                <a:gd name="connsiteY3" fmla="*/ 268750 h 2388420"/>
                <a:gd name="connsiteX4" fmla="*/ 697672 w 1232676"/>
                <a:gd name="connsiteY4" fmla="*/ 2388420 h 2388420"/>
                <a:gd name="connsiteX5" fmla="*/ 617297 w 1232676"/>
                <a:gd name="connsiteY5" fmla="*/ 2315369 h 2388420"/>
                <a:gd name="connsiteX6" fmla="*/ 0 w 1232676"/>
                <a:gd name="connsiteY6" fmla="*/ 825083 h 2388420"/>
                <a:gd name="connsiteX7" fmla="*/ 42819 w 1232676"/>
                <a:gd name="connsiteY7" fmla="*/ 400331 h 23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676" h="2388420">
                  <a:moveTo>
                    <a:pt x="42819" y="400331"/>
                  </a:moveTo>
                  <a:cubicBezTo>
                    <a:pt x="70894" y="263132"/>
                    <a:pt x="112300" y="130790"/>
                    <a:pt x="165625" y="4717"/>
                  </a:cubicBezTo>
                  <a:lnTo>
                    <a:pt x="167896" y="0"/>
                  </a:lnTo>
                  <a:lnTo>
                    <a:pt x="1232676" y="268750"/>
                  </a:lnTo>
                  <a:lnTo>
                    <a:pt x="697672" y="2388420"/>
                  </a:lnTo>
                  <a:lnTo>
                    <a:pt x="617297" y="2315369"/>
                  </a:lnTo>
                  <a:cubicBezTo>
                    <a:pt x="235899" y="1933972"/>
                    <a:pt x="0" y="1407076"/>
                    <a:pt x="0" y="825083"/>
                  </a:cubicBezTo>
                  <a:cubicBezTo>
                    <a:pt x="0" y="679585"/>
                    <a:pt x="14744" y="537530"/>
                    <a:pt x="42819" y="400331"/>
                  </a:cubicBezTo>
                  <a:close/>
                </a:path>
              </a:pathLst>
            </a:cu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pattFill prst="ltUpDiag">
          <a:fgClr>
            <a:srgbClr val="F1F4F9"/>
          </a:fgClr>
          <a:bgClr>
            <a:schemeClr val="bg1"/>
          </a:bgClr>
        </a:patt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3.sv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7" Type="http://schemas.openxmlformats.org/officeDocument/2006/relationships/slideLayout" Target="../slideLayouts/slideLayout2.xml"/><Relationship Id="rId46" Type="http://schemas.openxmlformats.org/officeDocument/2006/relationships/tags" Target="../tags/tag41.xml"/><Relationship Id="rId45" Type="http://schemas.openxmlformats.org/officeDocument/2006/relationships/tags" Target="../tags/tag40.xml"/><Relationship Id="rId44" Type="http://schemas.openxmlformats.org/officeDocument/2006/relationships/tags" Target="../tags/tag39.xml"/><Relationship Id="rId43" Type="http://schemas.openxmlformats.org/officeDocument/2006/relationships/tags" Target="../tags/tag38.xml"/><Relationship Id="rId42" Type="http://schemas.openxmlformats.org/officeDocument/2006/relationships/tags" Target="../tags/tag37.xml"/><Relationship Id="rId41" Type="http://schemas.openxmlformats.org/officeDocument/2006/relationships/tags" Target="../tags/tag36.xml"/><Relationship Id="rId40" Type="http://schemas.openxmlformats.org/officeDocument/2006/relationships/tags" Target="../tags/tag35.xml"/><Relationship Id="rId4" Type="http://schemas.openxmlformats.org/officeDocument/2006/relationships/tags" Target="../tags/tag7.xml"/><Relationship Id="rId39" Type="http://schemas.openxmlformats.org/officeDocument/2006/relationships/tags" Target="../tags/tag34.xml"/><Relationship Id="rId38" Type="http://schemas.openxmlformats.org/officeDocument/2006/relationships/tags" Target="../tags/tag33.xml"/><Relationship Id="rId37" Type="http://schemas.openxmlformats.org/officeDocument/2006/relationships/tags" Target="../tags/tag32.xml"/><Relationship Id="rId36" Type="http://schemas.openxmlformats.org/officeDocument/2006/relationships/tags" Target="../tags/tag31.xml"/><Relationship Id="rId35" Type="http://schemas.openxmlformats.org/officeDocument/2006/relationships/image" Target="../media/image21.svg"/><Relationship Id="rId34" Type="http://schemas.openxmlformats.org/officeDocument/2006/relationships/image" Target="../media/image20.png"/><Relationship Id="rId33" Type="http://schemas.openxmlformats.org/officeDocument/2006/relationships/tags" Target="../tags/tag30.xml"/><Relationship Id="rId32" Type="http://schemas.openxmlformats.org/officeDocument/2006/relationships/image" Target="../media/image19.svg"/><Relationship Id="rId31" Type="http://schemas.openxmlformats.org/officeDocument/2006/relationships/image" Target="../media/image18.png"/><Relationship Id="rId30" Type="http://schemas.openxmlformats.org/officeDocument/2006/relationships/tags" Target="../tags/tag29.xml"/><Relationship Id="rId3" Type="http://schemas.openxmlformats.org/officeDocument/2006/relationships/tags" Target="../tags/tag6.xml"/><Relationship Id="rId29" Type="http://schemas.openxmlformats.org/officeDocument/2006/relationships/image" Target="../media/image17.svg"/><Relationship Id="rId28" Type="http://schemas.openxmlformats.org/officeDocument/2006/relationships/image" Target="../media/image16.png"/><Relationship Id="rId27" Type="http://schemas.openxmlformats.org/officeDocument/2006/relationships/tags" Target="../tags/tag28.xml"/><Relationship Id="rId26" Type="http://schemas.openxmlformats.org/officeDocument/2006/relationships/image" Target="../media/image15.svg"/><Relationship Id="rId25" Type="http://schemas.openxmlformats.org/officeDocument/2006/relationships/image" Target="../media/image14.png"/><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82040" y="1296341"/>
            <a:ext cx="3858749" cy="1200329"/>
          </a:xfrm>
          <a:prstGeom prst="rect">
            <a:avLst/>
          </a:prstGeom>
          <a:noFill/>
        </p:spPr>
        <p:txBody>
          <a:bodyPr wrap="none" rtlCol="0">
            <a:spAutoFit/>
          </a:bodyPr>
          <a:lstStyle/>
          <a:p>
            <a:r>
              <a:rPr lang="en-US" altLang="zh-CN" sz="7200" b="1" dirty="0">
                <a:solidFill>
                  <a:schemeClr val="bg1"/>
                </a:solidFill>
                <a:cs typeface="+mn-ea"/>
                <a:sym typeface="+mn-lt"/>
              </a:rPr>
              <a:t>Medical</a:t>
            </a:r>
            <a:endParaRPr lang="zh-CN" altLang="en-US" sz="7200" b="1" dirty="0">
              <a:solidFill>
                <a:schemeClr val="bg1"/>
              </a:solidFill>
              <a:cs typeface="+mn-ea"/>
              <a:sym typeface="+mn-lt"/>
            </a:endParaRPr>
          </a:p>
        </p:txBody>
      </p:sp>
      <p:sp>
        <p:nvSpPr>
          <p:cNvPr id="11" name="文本框 10"/>
          <p:cNvSpPr txBox="1"/>
          <p:nvPr/>
        </p:nvSpPr>
        <p:spPr>
          <a:xfrm>
            <a:off x="682040" y="2413344"/>
            <a:ext cx="5364480" cy="829945"/>
          </a:xfrm>
          <a:prstGeom prst="rect">
            <a:avLst/>
          </a:prstGeom>
          <a:noFill/>
        </p:spPr>
        <p:txBody>
          <a:bodyPr wrap="none" rtlCol="0">
            <a:spAutoFit/>
          </a:bodyPr>
          <a:lstStyle/>
          <a:p>
            <a:r>
              <a:rPr lang="zh-CN" altLang="en-US" sz="4800" b="1" spc="300" dirty="0">
                <a:solidFill>
                  <a:schemeClr val="bg1"/>
                </a:solidFill>
                <a:cs typeface="+mn-ea"/>
                <a:sym typeface="+mn-lt"/>
              </a:rPr>
              <a:t>医学病理图像</a:t>
            </a:r>
            <a:r>
              <a:rPr lang="zh-CN" altLang="en-US" sz="4800" b="1" spc="300" dirty="0">
                <a:solidFill>
                  <a:schemeClr val="bg1"/>
                </a:solidFill>
                <a:cs typeface="+mn-ea"/>
                <a:sym typeface="+mn-lt"/>
              </a:rPr>
              <a:t>分析</a:t>
            </a:r>
            <a:endParaRPr lang="zh-CN" altLang="en-US" sz="4800" b="1" spc="300" dirty="0">
              <a:solidFill>
                <a:schemeClr val="bg1"/>
              </a:solidFill>
              <a:cs typeface="+mn-ea"/>
              <a:sym typeface="+mn-lt"/>
            </a:endParaRPr>
          </a:p>
        </p:txBody>
      </p:sp>
      <p:cxnSp>
        <p:nvCxnSpPr>
          <p:cNvPr id="12" name="直接连接符 11"/>
          <p:cNvCxnSpPr/>
          <p:nvPr/>
        </p:nvCxnSpPr>
        <p:spPr>
          <a:xfrm>
            <a:off x="796340" y="3406357"/>
            <a:ext cx="48903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圆角 13"/>
          <p:cNvSpPr/>
          <p:nvPr/>
        </p:nvSpPr>
        <p:spPr>
          <a:xfrm>
            <a:off x="682040" y="4980375"/>
            <a:ext cx="2331488" cy="43200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cs typeface="+mn-ea"/>
                <a:sym typeface="+mn-lt"/>
              </a:rPr>
              <a:t>李伟</a:t>
            </a:r>
            <a:r>
              <a:rPr lang="en-US" altLang="zh-CN" sz="2000" b="1" dirty="0">
                <a:solidFill>
                  <a:schemeClr val="bg1"/>
                </a:solidFill>
                <a:cs typeface="+mn-ea"/>
                <a:sym typeface="+mn-lt"/>
              </a:rPr>
              <a:t>2021010902001</a:t>
            </a:r>
            <a:endParaRPr lang="zh-CN" altLang="en-US" sz="2000" b="1"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918335" y="1549400"/>
            <a:ext cx="8355330" cy="3759200"/>
            <a:chOff x="1713255" y="1905000"/>
            <a:chExt cx="8355330" cy="3759200"/>
          </a:xfrm>
        </p:grpSpPr>
        <p:sp>
          <p:nvSpPr>
            <p:cNvPr id="2" name="文本框 1"/>
            <p:cNvSpPr txBox="1"/>
            <p:nvPr/>
          </p:nvSpPr>
          <p:spPr>
            <a:xfrm>
              <a:off x="1713255" y="3123238"/>
              <a:ext cx="8355330" cy="829945"/>
            </a:xfrm>
            <a:prstGeom prst="rect">
              <a:avLst/>
            </a:prstGeom>
            <a:noFill/>
          </p:spPr>
          <p:txBody>
            <a:bodyPr wrap="none" rtlCol="0" anchor="ctr">
              <a:spAutoFit/>
            </a:bodyPr>
            <a:lstStyle/>
            <a:p>
              <a:pPr algn="ctr"/>
              <a:r>
                <a:rPr lang="zh-CN" altLang="zh-CN" sz="4800" b="1" spc="150" dirty="0">
                  <a:solidFill>
                    <a:schemeClr val="tx1">
                      <a:lumMod val="65000"/>
                      <a:lumOff val="35000"/>
                    </a:schemeClr>
                  </a:solidFill>
                  <a:cs typeface="+mn-ea"/>
                  <a:sym typeface="+mn-lt"/>
                </a:rPr>
                <a:t>病理图像分析的数据库及源码</a:t>
              </a:r>
              <a:endParaRPr lang="zh-CN" altLang="en-US" sz="4800" b="1" spc="150" dirty="0">
                <a:solidFill>
                  <a:schemeClr val="tx1">
                    <a:lumMod val="65000"/>
                    <a:lumOff val="35000"/>
                  </a:schemeClr>
                </a:solidFill>
                <a:cs typeface="+mn-ea"/>
                <a:sym typeface="+mn-lt"/>
              </a:endParaRPr>
            </a:p>
          </p:txBody>
        </p:sp>
        <p:sp>
          <p:nvSpPr>
            <p:cNvPr id="5" name="文本框 4"/>
            <p:cNvSpPr txBox="1"/>
            <p:nvPr/>
          </p:nvSpPr>
          <p:spPr>
            <a:xfrm>
              <a:off x="5324098" y="1905000"/>
              <a:ext cx="1133644" cy="1107996"/>
            </a:xfrm>
            <a:prstGeom prst="rect">
              <a:avLst/>
            </a:prstGeom>
            <a:noFill/>
          </p:spPr>
          <p:txBody>
            <a:bodyPr wrap="none" rtlCol="0">
              <a:spAutoFit/>
            </a:bodyPr>
            <a:lstStyle/>
            <a:p>
              <a:pPr algn="ctr"/>
              <a:r>
                <a:rPr lang="en-US" altLang="zh-CN" sz="6600" b="1" dirty="0">
                  <a:solidFill>
                    <a:srgbClr val="5A7EB0"/>
                  </a:solidFill>
                  <a:cs typeface="+mn-ea"/>
                  <a:sym typeface="+mn-lt"/>
                </a:rPr>
                <a:t>04</a:t>
              </a:r>
              <a:endParaRPr lang="zh-CN" altLang="en-US" sz="6600" b="1" dirty="0">
                <a:solidFill>
                  <a:srgbClr val="5A7EB0"/>
                </a:solidFill>
                <a:cs typeface="+mn-ea"/>
                <a:sym typeface="+mn-lt"/>
              </a:endParaRPr>
            </a:p>
          </p:txBody>
        </p:sp>
        <p:sp>
          <p:nvSpPr>
            <p:cNvPr id="7" name="矩形: 圆角 6"/>
            <p:cNvSpPr/>
            <p:nvPr/>
          </p:nvSpPr>
          <p:spPr>
            <a:xfrm>
              <a:off x="4887620" y="5219700"/>
              <a:ext cx="2006600" cy="444500"/>
            </a:xfrm>
            <a:prstGeom prst="roundRect">
              <a:avLst>
                <a:gd name="adj" fmla="val 50000"/>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PART.04</a:t>
              </a:r>
              <a:endParaRPr lang="zh-CN" altLang="en-US" b="1" dirty="0">
                <a:cs typeface="+mn-ea"/>
                <a:sym typeface="+mn-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终止 1"/>
          <p:cNvSpPr/>
          <p:nvPr/>
        </p:nvSpPr>
        <p:spPr>
          <a:xfrm flipH="1">
            <a:off x="8105508" y="3401755"/>
            <a:ext cx="2891187" cy="892690"/>
          </a:xfrm>
          <a:prstGeom prst="flowChartTerminator">
            <a:avLst/>
          </a:prstGeom>
          <a:solidFill>
            <a:srgbClr val="5A7EB0"/>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终止 2"/>
          <p:cNvSpPr/>
          <p:nvPr/>
        </p:nvSpPr>
        <p:spPr>
          <a:xfrm flipH="1">
            <a:off x="6011632" y="3401755"/>
            <a:ext cx="2891187" cy="892690"/>
          </a:xfrm>
          <a:prstGeom prst="flowChartTerminator">
            <a:avLst/>
          </a:prstGeom>
          <a:solidFill>
            <a:srgbClr val="5A7EB0"/>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终止 3"/>
          <p:cNvSpPr/>
          <p:nvPr/>
        </p:nvSpPr>
        <p:spPr>
          <a:xfrm flipH="1">
            <a:off x="3917757" y="3401755"/>
            <a:ext cx="2891187" cy="892690"/>
          </a:xfrm>
          <a:prstGeom prst="flowChartTerminator">
            <a:avLst/>
          </a:prstGeom>
          <a:solidFill>
            <a:srgbClr val="5A7EB0"/>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终止 4"/>
          <p:cNvSpPr/>
          <p:nvPr/>
        </p:nvSpPr>
        <p:spPr>
          <a:xfrm flipH="1">
            <a:off x="1823882" y="3401755"/>
            <a:ext cx="2891187" cy="892690"/>
          </a:xfrm>
          <a:prstGeom prst="flowChartTerminator">
            <a:avLst/>
          </a:prstGeom>
          <a:solidFill>
            <a:srgbClr val="5A7EB0"/>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116232" y="4640905"/>
            <a:ext cx="3305933" cy="1706880"/>
          </a:xfrm>
          <a:prstGeom prst="rect">
            <a:avLst/>
          </a:prstGeom>
          <a:noFill/>
        </p:spPr>
        <p:txBody>
          <a:bodyPr wrap="square">
            <a:spAutoFit/>
          </a:bodyPr>
          <a:lstStyle/>
          <a:p>
            <a:pPr algn="r">
              <a:lnSpc>
                <a:spcPct val="150000"/>
              </a:lnSpc>
            </a:pPr>
            <a:r>
              <a:rPr lang="zh-CN" altLang="en-US" sz="1400" dirty="0">
                <a:solidFill>
                  <a:schemeClr val="tx1">
                    <a:lumMod val="65000"/>
                    <a:lumOff val="35000"/>
                  </a:schemeClr>
                </a:solidFill>
                <a:cs typeface="+mn-ea"/>
                <a:sym typeface="+mn-lt"/>
              </a:rPr>
              <a:t>数据库：The Cancer Genome Atlas (TCGA): https://www.cancer.gov/about-nci/organization/ccg/research/structural-genomics/tcga</a:t>
            </a:r>
            <a:endParaRPr lang="zh-CN" altLang="en-US" sz="1400" dirty="0">
              <a:solidFill>
                <a:schemeClr val="tx1">
                  <a:lumMod val="65000"/>
                  <a:lumOff val="35000"/>
                </a:schemeClr>
              </a:solidFill>
              <a:cs typeface="+mn-ea"/>
              <a:sym typeface="+mn-lt"/>
            </a:endParaRPr>
          </a:p>
        </p:txBody>
      </p:sp>
      <p:sp>
        <p:nvSpPr>
          <p:cNvPr id="7" name="文本框 6"/>
          <p:cNvSpPr txBox="1"/>
          <p:nvPr/>
        </p:nvSpPr>
        <p:spPr>
          <a:xfrm>
            <a:off x="5589512" y="4640905"/>
            <a:ext cx="3305933" cy="1060450"/>
          </a:xfrm>
          <a:prstGeom prst="rect">
            <a:avLst/>
          </a:prstGeom>
          <a:noFill/>
        </p:spPr>
        <p:txBody>
          <a:bodyPr wrap="square">
            <a:spAutoFit/>
          </a:bodyPr>
          <a:lstStyle/>
          <a:p>
            <a:pPr indent="457200" algn="r">
              <a:lnSpc>
                <a:spcPct val="150000"/>
              </a:lnSpc>
            </a:pPr>
            <a:r>
              <a:rPr lang="en-US" altLang="zh-CN" sz="1400">
                <a:solidFill>
                  <a:schemeClr val="tx1">
                    <a:lumMod val="65000"/>
                    <a:lumOff val="35000"/>
                  </a:schemeClr>
                </a:solidFill>
                <a:cs typeface="+mn-ea"/>
                <a:sym typeface="+mn-lt"/>
              </a:rPr>
              <a:t>源码：</a:t>
            </a:r>
            <a:endParaRPr lang="en-US" altLang="zh-CN" sz="1400">
              <a:solidFill>
                <a:schemeClr val="tx1">
                  <a:lumMod val="65000"/>
                  <a:lumOff val="35000"/>
                </a:schemeClr>
              </a:solidFill>
              <a:cs typeface="+mn-ea"/>
              <a:sym typeface="+mn-lt"/>
            </a:endParaRPr>
          </a:p>
          <a:p>
            <a:pPr algn="r">
              <a:lnSpc>
                <a:spcPct val="150000"/>
              </a:lnSpc>
            </a:pPr>
            <a:r>
              <a:rPr lang="en-US" altLang="zh-CN" sz="1400">
                <a:solidFill>
                  <a:schemeClr val="tx1">
                    <a:lumMod val="65000"/>
                    <a:lumOff val="35000"/>
                  </a:schemeClr>
                </a:solidFill>
                <a:cs typeface="+mn-ea"/>
                <a:sym typeface="+mn-lt"/>
              </a:rPr>
              <a:t>Cytomine: https://cytomine.coop/</a:t>
            </a:r>
            <a:endParaRPr lang="en-US" altLang="zh-CN" sz="1400">
              <a:solidFill>
                <a:schemeClr val="tx1">
                  <a:lumMod val="65000"/>
                  <a:lumOff val="35000"/>
                </a:schemeClr>
              </a:solidFill>
              <a:cs typeface="+mn-ea"/>
              <a:sym typeface="+mn-lt"/>
            </a:endParaRPr>
          </a:p>
          <a:p>
            <a:pPr algn="r">
              <a:lnSpc>
                <a:spcPct val="150000"/>
              </a:lnSpc>
            </a:pPr>
            <a:r>
              <a:rPr lang="en-US" altLang="zh-CN" sz="1400">
                <a:solidFill>
                  <a:schemeClr val="tx1">
                    <a:lumMod val="65000"/>
                    <a:lumOff val="35000"/>
                  </a:schemeClr>
                </a:solidFill>
                <a:cs typeface="+mn-ea"/>
                <a:sym typeface="+mn-lt"/>
              </a:rPr>
              <a:t>QuPath: https://qupath.github.io/</a:t>
            </a:r>
            <a:endParaRPr lang="en-US" altLang="zh-CN" sz="1400">
              <a:solidFill>
                <a:schemeClr val="tx1">
                  <a:lumMod val="65000"/>
                  <a:lumOff val="35000"/>
                </a:schemeClr>
              </a:solidFill>
              <a:cs typeface="+mn-ea"/>
              <a:sym typeface="+mn-lt"/>
            </a:endParaRPr>
          </a:p>
        </p:txBody>
      </p:sp>
      <p:sp>
        <p:nvSpPr>
          <p:cNvPr id="8" name="文本框 7"/>
          <p:cNvSpPr txBox="1"/>
          <p:nvPr/>
        </p:nvSpPr>
        <p:spPr>
          <a:xfrm>
            <a:off x="2966720" y="2023745"/>
            <a:ext cx="3305810" cy="1306830"/>
          </a:xfrm>
          <a:prstGeom prst="rect">
            <a:avLst/>
          </a:prstGeom>
          <a:noFill/>
        </p:spPr>
        <p:txBody>
          <a:bodyPr wrap="square">
            <a:noAutofit/>
          </a:bodyPr>
          <a:lstStyle/>
          <a:p>
            <a:pPr>
              <a:lnSpc>
                <a:spcPct val="150000"/>
              </a:lnSpc>
            </a:pPr>
            <a:r>
              <a:rPr lang="zh-CN" altLang="en-US" sz="1400" dirty="0">
                <a:solidFill>
                  <a:schemeClr val="tx1">
                    <a:lumMod val="65000"/>
                    <a:lumOff val="35000"/>
                  </a:schemeClr>
                </a:solidFill>
                <a:cs typeface="+mn-ea"/>
                <a:sym typeface="+mn-lt"/>
              </a:rPr>
              <a:t>数据库</a:t>
            </a:r>
            <a:r>
              <a:rPr lang="en-US" altLang="zh-CN" sz="1400" dirty="0">
                <a:solidFill>
                  <a:schemeClr val="tx1">
                    <a:lumMod val="65000"/>
                    <a:lumOff val="35000"/>
                  </a:schemeClr>
                </a:solidFill>
                <a:cs typeface="+mn-ea"/>
                <a:sym typeface="+mn-lt"/>
              </a:rPr>
              <a:t>;Exchange (PIE):https://digitalpathologyassociation.org/pathology-image-exchange-pie</a:t>
            </a:r>
            <a:endParaRPr lang="en-US" altLang="zh-CN" sz="1400" dirty="0">
              <a:solidFill>
                <a:schemeClr val="tx1">
                  <a:lumMod val="65000"/>
                  <a:lumOff val="35000"/>
                </a:schemeClr>
              </a:solidFill>
              <a:cs typeface="+mn-ea"/>
              <a:sym typeface="+mn-lt"/>
            </a:endParaRPr>
          </a:p>
          <a:p>
            <a:pPr>
              <a:lnSpc>
                <a:spcPct val="150000"/>
              </a:lnSpc>
            </a:pPr>
            <a:endParaRPr lang="en-US" altLang="zh-CN" sz="1400" dirty="0">
              <a:solidFill>
                <a:schemeClr val="tx1">
                  <a:lumMod val="65000"/>
                  <a:lumOff val="35000"/>
                </a:schemeClr>
              </a:solidFill>
              <a:cs typeface="+mn-ea"/>
              <a:sym typeface="+mn-lt"/>
            </a:endParaRPr>
          </a:p>
        </p:txBody>
      </p:sp>
      <p:sp>
        <p:nvSpPr>
          <p:cNvPr id="9" name="文本框 8"/>
          <p:cNvSpPr txBox="1"/>
          <p:nvPr/>
        </p:nvSpPr>
        <p:spPr>
          <a:xfrm>
            <a:off x="7419315" y="1960166"/>
            <a:ext cx="3305933" cy="2030095"/>
          </a:xfrm>
          <a:prstGeom prst="rect">
            <a:avLst/>
          </a:prstGeom>
          <a:noFill/>
        </p:spPr>
        <p:txBody>
          <a:bodyPr wrap="square">
            <a:spAutoFit/>
          </a:bodyPr>
          <a:lstStyle/>
          <a:p>
            <a:pPr>
              <a:lnSpc>
                <a:spcPct val="150000"/>
              </a:lnSpc>
            </a:pPr>
            <a:r>
              <a:rPr lang="zh-CN" altLang="en-US" sz="1400">
                <a:solidFill>
                  <a:schemeClr val="tx1">
                    <a:lumMod val="65000"/>
                    <a:lumOff val="35000"/>
                  </a:schemeClr>
                </a:solidFill>
                <a:cs typeface="+mn-ea"/>
                <a:sym typeface="+mn-lt"/>
              </a:rPr>
              <a:t>源码：</a:t>
            </a:r>
            <a:r>
              <a:rPr lang="en-US" altLang="zh-CN" sz="1400">
                <a:solidFill>
                  <a:schemeClr val="tx1">
                    <a:lumMod val="65000"/>
                    <a:lumOff val="35000"/>
                  </a:schemeClr>
                </a:solidFill>
                <a:cs typeface="+mn-ea"/>
                <a:sym typeface="+mn-lt"/>
              </a:rPr>
              <a:t>DeepPath: https://github.com/ncoudray/DeepPATH</a:t>
            </a:r>
            <a:endParaRPr lang="en-US" altLang="zh-CN" sz="1400">
              <a:solidFill>
                <a:schemeClr val="tx1">
                  <a:lumMod val="65000"/>
                  <a:lumOff val="35000"/>
                </a:schemeClr>
              </a:solidFill>
              <a:cs typeface="+mn-ea"/>
              <a:sym typeface="+mn-lt"/>
            </a:endParaRPr>
          </a:p>
          <a:p>
            <a:pPr>
              <a:lnSpc>
                <a:spcPct val="150000"/>
              </a:lnSpc>
            </a:pPr>
            <a:r>
              <a:rPr lang="en-US" altLang="zh-CN" sz="1400">
                <a:solidFill>
                  <a:schemeClr val="tx1">
                    <a:lumMod val="65000"/>
                    <a:lumOff val="35000"/>
                  </a:schemeClr>
                </a:solidFill>
                <a:cs typeface="+mn-ea"/>
                <a:sym typeface="+mn-lt"/>
              </a:rPr>
              <a:t>PyTorch-3DUNet: https://github.com/wolny/pytorch-3dunet</a:t>
            </a:r>
            <a:endParaRPr lang="en-US" altLang="zh-CN" sz="1400">
              <a:solidFill>
                <a:schemeClr val="tx1">
                  <a:lumMod val="65000"/>
                  <a:lumOff val="35000"/>
                </a:schemeClr>
              </a:solidFill>
              <a:cs typeface="+mn-ea"/>
              <a:sym typeface="+mn-lt"/>
            </a:endParaRPr>
          </a:p>
        </p:txBody>
      </p:sp>
      <p:cxnSp>
        <p:nvCxnSpPr>
          <p:cNvPr id="10" name="直接箭头连接符 9"/>
          <p:cNvCxnSpPr/>
          <p:nvPr/>
        </p:nvCxnSpPr>
        <p:spPr>
          <a:xfrm flipV="1">
            <a:off x="7236684" y="1960166"/>
            <a:ext cx="0" cy="1630680"/>
          </a:xfrm>
          <a:prstGeom prst="straightConnector1">
            <a:avLst/>
          </a:prstGeom>
          <a:ln w="25400" cap="rnd">
            <a:solidFill>
              <a:srgbClr val="5A7EB0"/>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527898" y="1960166"/>
            <a:ext cx="0" cy="1630680"/>
          </a:xfrm>
          <a:prstGeom prst="straightConnector1">
            <a:avLst/>
          </a:prstGeom>
          <a:ln w="25400" cap="rnd">
            <a:solidFill>
              <a:srgbClr val="5A7EB0"/>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9486302" y="4195359"/>
            <a:ext cx="0" cy="1630680"/>
          </a:xfrm>
          <a:prstGeom prst="straightConnector1">
            <a:avLst/>
          </a:prstGeom>
          <a:ln w="25400" cap="rnd">
            <a:solidFill>
              <a:srgbClr val="5A7EB0"/>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072791" y="4195359"/>
            <a:ext cx="0" cy="1630680"/>
          </a:xfrm>
          <a:prstGeom prst="straightConnector1">
            <a:avLst/>
          </a:prstGeom>
          <a:ln w="25400" cap="rnd">
            <a:solidFill>
              <a:srgbClr val="5A7EB0"/>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77684" y="3648045"/>
            <a:ext cx="1228725" cy="706755"/>
          </a:xfrm>
          <a:prstGeom prst="rect">
            <a:avLst/>
          </a:prstGeom>
          <a:noFill/>
        </p:spPr>
        <p:txBody>
          <a:bodyPr wrap="square" rtlCol="0">
            <a:spAutoFit/>
          </a:bodyPr>
          <a:lstStyle/>
          <a:p>
            <a:pPr algn="ctr"/>
            <a:r>
              <a:rPr lang="zh-CN" altLang="en-US" sz="2000" b="1" dirty="0">
                <a:solidFill>
                  <a:schemeClr val="bg1"/>
                </a:solidFill>
                <a:cs typeface="+mn-ea"/>
                <a:sym typeface="+mn-lt"/>
              </a:rPr>
              <a:t>数据库和</a:t>
            </a:r>
            <a:r>
              <a:rPr lang="zh-CN" altLang="en-US" sz="2000" b="1" dirty="0">
                <a:solidFill>
                  <a:schemeClr val="bg1"/>
                </a:solidFill>
                <a:cs typeface="+mn-ea"/>
                <a:sym typeface="+mn-lt"/>
              </a:rPr>
              <a:t>源码</a:t>
            </a:r>
            <a:endParaRPr lang="zh-CN" altLang="en-US" sz="2000" b="1" dirty="0">
              <a:solidFill>
                <a:schemeClr val="bg1"/>
              </a:solidFill>
              <a:cs typeface="+mn-ea"/>
              <a:sym typeface="+mn-lt"/>
            </a:endParaRPr>
          </a:p>
        </p:txBody>
      </p:sp>
      <p:sp>
        <p:nvSpPr>
          <p:cNvPr id="15" name="文本框 14"/>
          <p:cNvSpPr txBox="1"/>
          <p:nvPr/>
        </p:nvSpPr>
        <p:spPr>
          <a:xfrm>
            <a:off x="4944159" y="3642965"/>
            <a:ext cx="1228725" cy="706755"/>
          </a:xfrm>
          <a:prstGeom prst="rect">
            <a:avLst/>
          </a:prstGeom>
          <a:noFill/>
        </p:spPr>
        <p:txBody>
          <a:bodyPr wrap="square" rtlCol="0">
            <a:spAutoFit/>
          </a:bodyPr>
          <a:lstStyle/>
          <a:p>
            <a:pPr algn="ctr"/>
            <a:r>
              <a:rPr lang="zh-CN" altLang="en-US" sz="2000" b="1" dirty="0">
                <a:solidFill>
                  <a:schemeClr val="bg1"/>
                </a:solidFill>
                <a:cs typeface="+mn-ea"/>
                <a:sym typeface="+mn-lt"/>
              </a:rPr>
              <a:t>数据库和源码</a:t>
            </a:r>
            <a:endParaRPr lang="zh-CN" altLang="en-US" sz="2000" b="1" dirty="0">
              <a:solidFill>
                <a:schemeClr val="bg1"/>
              </a:solidFill>
              <a:cs typeface="+mn-ea"/>
              <a:sym typeface="+mn-lt"/>
            </a:endParaRPr>
          </a:p>
        </p:txBody>
      </p:sp>
      <p:sp>
        <p:nvSpPr>
          <p:cNvPr id="16" name="文本框 15"/>
          <p:cNvSpPr txBox="1"/>
          <p:nvPr/>
        </p:nvSpPr>
        <p:spPr>
          <a:xfrm>
            <a:off x="7134434" y="3648045"/>
            <a:ext cx="1228725" cy="1014730"/>
          </a:xfrm>
          <a:prstGeom prst="rect">
            <a:avLst/>
          </a:prstGeom>
          <a:noFill/>
        </p:spPr>
        <p:txBody>
          <a:bodyPr wrap="square" rtlCol="0">
            <a:spAutoFit/>
          </a:bodyPr>
          <a:lstStyle/>
          <a:p>
            <a:pPr algn="ctr"/>
            <a:r>
              <a:rPr lang="zh-CN" altLang="en-US" sz="2000" b="1" dirty="0">
                <a:solidFill>
                  <a:schemeClr val="bg1"/>
                </a:solidFill>
                <a:cs typeface="+mn-ea"/>
                <a:sym typeface="+mn-lt"/>
              </a:rPr>
              <a:t>数据库和源码</a:t>
            </a:r>
            <a:endParaRPr lang="zh-CN" altLang="en-US" sz="2000" b="1" dirty="0">
              <a:solidFill>
                <a:schemeClr val="bg1"/>
              </a:solidFill>
              <a:cs typeface="+mn-ea"/>
              <a:sym typeface="+mn-lt"/>
            </a:endParaRPr>
          </a:p>
          <a:p>
            <a:pPr algn="ctr"/>
            <a:endParaRPr lang="zh-CN" altLang="en-US" sz="2000" b="1" dirty="0">
              <a:solidFill>
                <a:schemeClr val="bg1"/>
              </a:solidFill>
              <a:cs typeface="+mn-ea"/>
              <a:sym typeface="+mn-lt"/>
            </a:endParaRPr>
          </a:p>
        </p:txBody>
      </p:sp>
      <p:sp>
        <p:nvSpPr>
          <p:cNvPr id="17" name="文本框 16"/>
          <p:cNvSpPr txBox="1"/>
          <p:nvPr/>
        </p:nvSpPr>
        <p:spPr>
          <a:xfrm>
            <a:off x="9362808" y="3648045"/>
            <a:ext cx="1228725" cy="1014730"/>
          </a:xfrm>
          <a:prstGeom prst="rect">
            <a:avLst/>
          </a:prstGeom>
          <a:noFill/>
        </p:spPr>
        <p:txBody>
          <a:bodyPr wrap="square" rtlCol="0">
            <a:spAutoFit/>
          </a:bodyPr>
          <a:lstStyle/>
          <a:p>
            <a:pPr algn="ctr"/>
            <a:r>
              <a:rPr lang="zh-CN" altLang="en-US" sz="2000" b="1" dirty="0">
                <a:solidFill>
                  <a:schemeClr val="bg1"/>
                </a:solidFill>
                <a:cs typeface="+mn-ea"/>
                <a:sym typeface="+mn-lt"/>
              </a:rPr>
              <a:t>数据库和源码</a:t>
            </a:r>
            <a:endParaRPr lang="zh-CN" altLang="en-US" sz="2000" b="1" dirty="0">
              <a:solidFill>
                <a:schemeClr val="bg1"/>
              </a:solidFill>
              <a:cs typeface="+mn-ea"/>
              <a:sym typeface="+mn-lt"/>
            </a:endParaRPr>
          </a:p>
          <a:p>
            <a:pPr algn="ctr"/>
            <a:endParaRPr lang="zh-CN" altLang="en-US" sz="2000" b="1" dirty="0">
              <a:solidFill>
                <a:schemeClr val="bg1"/>
              </a:solidFill>
              <a:cs typeface="+mn-ea"/>
              <a:sym typeface="+mn-lt"/>
            </a:endParaRPr>
          </a:p>
        </p:txBody>
      </p:sp>
      <p:grpSp>
        <p:nvGrpSpPr>
          <p:cNvPr id="18" name="组合 17"/>
          <p:cNvGrpSpPr/>
          <p:nvPr/>
        </p:nvGrpSpPr>
        <p:grpSpPr>
          <a:xfrm>
            <a:off x="3239131" y="561132"/>
            <a:ext cx="5713730" cy="676573"/>
            <a:chOff x="3239131" y="561132"/>
            <a:chExt cx="5713730" cy="676573"/>
          </a:xfrm>
        </p:grpSpPr>
        <p:sp>
          <p:nvSpPr>
            <p:cNvPr id="19" name="文本框 18"/>
            <p:cNvSpPr txBox="1"/>
            <p:nvPr/>
          </p:nvSpPr>
          <p:spPr>
            <a:xfrm>
              <a:off x="3239131" y="561132"/>
              <a:ext cx="5713730" cy="583565"/>
            </a:xfrm>
            <a:prstGeom prst="rect">
              <a:avLst/>
            </a:prstGeom>
            <a:noFill/>
          </p:spPr>
          <p:txBody>
            <a:bodyPr wrap="none" rtlCol="0" anchor="ctr">
              <a:spAutoFit/>
            </a:bodyPr>
            <a:lstStyle/>
            <a:p>
              <a:pPr algn="ctr"/>
              <a:r>
                <a:rPr lang="zh-CN" altLang="zh-CN" sz="3200" b="1" spc="150" dirty="0">
                  <a:solidFill>
                    <a:schemeClr val="tx1">
                      <a:lumMod val="65000"/>
                      <a:lumOff val="35000"/>
                    </a:schemeClr>
                  </a:solidFill>
                  <a:cs typeface="+mn-ea"/>
                  <a:sym typeface="+mn-lt"/>
                </a:rPr>
                <a:t>病理图像分析的数据库及源码</a:t>
              </a:r>
              <a:endParaRPr lang="zh-CN" altLang="en-US" sz="3200" b="1" spc="150" dirty="0">
                <a:solidFill>
                  <a:schemeClr val="tx1">
                    <a:lumMod val="65000"/>
                    <a:lumOff val="35000"/>
                  </a:schemeClr>
                </a:solidFill>
                <a:cs typeface="+mn-ea"/>
                <a:sym typeface="+mn-lt"/>
              </a:endParaRPr>
            </a:p>
          </p:txBody>
        </p:sp>
        <p:cxnSp>
          <p:nvCxnSpPr>
            <p:cNvPr id="20" name="直接连接符 19"/>
            <p:cNvCxnSpPr/>
            <p:nvPr/>
          </p:nvCxnSpPr>
          <p:spPr>
            <a:xfrm>
              <a:off x="5843972" y="1237705"/>
              <a:ext cx="504056" cy="0"/>
            </a:xfrm>
            <a:prstGeom prst="line">
              <a:avLst/>
            </a:prstGeom>
            <a:ln w="19050">
              <a:solidFill>
                <a:srgbClr val="5A7EB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404375" y="2903216"/>
            <a:ext cx="10946333" cy="2550837"/>
            <a:chOff x="1290959" y="2903216"/>
            <a:chExt cx="10946333" cy="2550837"/>
          </a:xfrm>
        </p:grpSpPr>
        <p:grpSp>
          <p:nvGrpSpPr>
            <p:cNvPr id="7" name="组合 6"/>
            <p:cNvGrpSpPr/>
            <p:nvPr/>
          </p:nvGrpSpPr>
          <p:grpSpPr>
            <a:xfrm>
              <a:off x="1290959" y="2903216"/>
              <a:ext cx="4431000" cy="810817"/>
              <a:chOff x="1468759" y="2446016"/>
              <a:chExt cx="4431000" cy="810817"/>
            </a:xfrm>
          </p:grpSpPr>
          <p:sp>
            <p:nvSpPr>
              <p:cNvPr id="10" name="文本框 9"/>
              <p:cNvSpPr txBox="1"/>
              <p:nvPr/>
            </p:nvSpPr>
            <p:spPr>
              <a:xfrm>
                <a:off x="2345029" y="2590931"/>
                <a:ext cx="3554730" cy="521970"/>
              </a:xfrm>
              <a:prstGeom prst="rect">
                <a:avLst/>
              </a:prstGeom>
              <a:noFill/>
            </p:spPr>
            <p:txBody>
              <a:bodyPr wrap="none" rtlCol="0" anchor="ctr">
                <a:spAutoFit/>
              </a:bodyPr>
              <a:lstStyle/>
              <a:p>
                <a:r>
                  <a:rPr lang="zh-CN" altLang="en-US" sz="2800" b="1" spc="150" dirty="0">
                    <a:solidFill>
                      <a:schemeClr val="tx1">
                        <a:lumMod val="65000"/>
                        <a:lumOff val="35000"/>
                      </a:schemeClr>
                    </a:solidFill>
                    <a:cs typeface="+mn-ea"/>
                    <a:sym typeface="+mn-lt"/>
                  </a:rPr>
                  <a:t>病理图像分析的</a:t>
                </a:r>
                <a:r>
                  <a:rPr lang="zh-CN" altLang="en-US" sz="2800" b="1" spc="150" dirty="0">
                    <a:solidFill>
                      <a:schemeClr val="tx1">
                        <a:lumMod val="65000"/>
                        <a:lumOff val="35000"/>
                      </a:schemeClr>
                    </a:solidFill>
                    <a:cs typeface="+mn-ea"/>
                    <a:sym typeface="+mn-lt"/>
                  </a:rPr>
                  <a:t>概念</a:t>
                </a:r>
                <a:endParaRPr lang="zh-CN" altLang="en-US" sz="2800" b="1" spc="150" dirty="0">
                  <a:solidFill>
                    <a:schemeClr val="tx1">
                      <a:lumMod val="65000"/>
                      <a:lumOff val="35000"/>
                    </a:schemeClr>
                  </a:solidFill>
                  <a:cs typeface="+mn-ea"/>
                  <a:sym typeface="+mn-lt"/>
                </a:endParaRPr>
              </a:p>
            </p:txBody>
          </p:sp>
          <p:sp>
            <p:nvSpPr>
              <p:cNvPr id="9" name="椭圆 8"/>
              <p:cNvSpPr/>
              <p:nvPr/>
            </p:nvSpPr>
            <p:spPr>
              <a:xfrm>
                <a:off x="1468759" y="2446016"/>
                <a:ext cx="810817" cy="810817"/>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3200" b="1" dirty="0">
                    <a:solidFill>
                      <a:schemeClr val="bg1"/>
                    </a:solidFill>
                    <a:cs typeface="+mn-ea"/>
                    <a:sym typeface="+mn-lt"/>
                  </a:rPr>
                  <a:t>01</a:t>
                </a:r>
                <a:endParaRPr lang="zh-CN" altLang="en-US" sz="3200" b="1" dirty="0">
                  <a:solidFill>
                    <a:schemeClr val="bg1"/>
                  </a:solidFill>
                  <a:cs typeface="+mn-ea"/>
                  <a:sym typeface="+mn-lt"/>
                </a:endParaRPr>
              </a:p>
            </p:txBody>
          </p:sp>
        </p:grpSp>
        <p:grpSp>
          <p:nvGrpSpPr>
            <p:cNvPr id="12" name="组合 11"/>
            <p:cNvGrpSpPr/>
            <p:nvPr/>
          </p:nvGrpSpPr>
          <p:grpSpPr>
            <a:xfrm>
              <a:off x="6437311" y="2903216"/>
              <a:ext cx="3712736" cy="810817"/>
              <a:chOff x="6437311" y="2446016"/>
              <a:chExt cx="3712736" cy="810817"/>
            </a:xfrm>
          </p:grpSpPr>
          <p:sp>
            <p:nvSpPr>
              <p:cNvPr id="15" name="文本框 14"/>
              <p:cNvSpPr txBox="1"/>
              <p:nvPr/>
            </p:nvSpPr>
            <p:spPr>
              <a:xfrm>
                <a:off x="7344617" y="2590608"/>
                <a:ext cx="2805430" cy="521970"/>
              </a:xfrm>
              <a:prstGeom prst="rect">
                <a:avLst/>
              </a:prstGeom>
              <a:noFill/>
            </p:spPr>
            <p:txBody>
              <a:bodyPr wrap="none" rtlCol="0" anchor="ctr">
                <a:spAutoFit/>
              </a:bodyPr>
              <a:lstStyle/>
              <a:p>
                <a:r>
                  <a:rPr lang="zh-CN" altLang="en-US" sz="2800" b="1" spc="150" dirty="0">
                    <a:solidFill>
                      <a:schemeClr val="tx1">
                        <a:lumMod val="65000"/>
                        <a:lumOff val="35000"/>
                      </a:schemeClr>
                    </a:solidFill>
                    <a:cs typeface="+mn-ea"/>
                    <a:sym typeface="+mn-lt"/>
                  </a:rPr>
                  <a:t>综述论文的</a:t>
                </a:r>
                <a:r>
                  <a:rPr lang="zh-CN" altLang="en-US" sz="2800" b="1" spc="150" dirty="0">
                    <a:solidFill>
                      <a:schemeClr val="tx1">
                        <a:lumMod val="65000"/>
                        <a:lumOff val="35000"/>
                      </a:schemeClr>
                    </a:solidFill>
                    <a:cs typeface="+mn-ea"/>
                    <a:sym typeface="+mn-lt"/>
                  </a:rPr>
                  <a:t>结构</a:t>
                </a:r>
                <a:endParaRPr lang="zh-CN" altLang="en-US" sz="2800" b="1" spc="150" dirty="0">
                  <a:solidFill>
                    <a:schemeClr val="tx1">
                      <a:lumMod val="65000"/>
                      <a:lumOff val="35000"/>
                    </a:schemeClr>
                  </a:solidFill>
                  <a:cs typeface="+mn-ea"/>
                  <a:sym typeface="+mn-lt"/>
                </a:endParaRPr>
              </a:p>
            </p:txBody>
          </p:sp>
          <p:sp>
            <p:nvSpPr>
              <p:cNvPr id="14" name="椭圆 13"/>
              <p:cNvSpPr/>
              <p:nvPr/>
            </p:nvSpPr>
            <p:spPr>
              <a:xfrm>
                <a:off x="6437311" y="2446016"/>
                <a:ext cx="810817" cy="810817"/>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3200" b="1" dirty="0">
                    <a:solidFill>
                      <a:schemeClr val="bg1"/>
                    </a:solidFill>
                    <a:cs typeface="+mn-ea"/>
                    <a:sym typeface="+mn-lt"/>
                  </a:rPr>
                  <a:t>02</a:t>
                </a:r>
                <a:endParaRPr lang="zh-CN" altLang="en-US" sz="3200" b="1" dirty="0">
                  <a:solidFill>
                    <a:schemeClr val="bg1"/>
                  </a:solidFill>
                  <a:cs typeface="+mn-ea"/>
                  <a:sym typeface="+mn-lt"/>
                </a:endParaRPr>
              </a:p>
            </p:txBody>
          </p:sp>
        </p:grpSp>
        <p:grpSp>
          <p:nvGrpSpPr>
            <p:cNvPr id="17" name="组合 16"/>
            <p:cNvGrpSpPr/>
            <p:nvPr/>
          </p:nvGrpSpPr>
          <p:grpSpPr>
            <a:xfrm>
              <a:off x="1290959" y="4643236"/>
              <a:ext cx="5180426" cy="810817"/>
              <a:chOff x="1468759" y="4122536"/>
              <a:chExt cx="5180426" cy="810817"/>
            </a:xfrm>
          </p:grpSpPr>
          <p:sp>
            <p:nvSpPr>
              <p:cNvPr id="20" name="文本框 19"/>
              <p:cNvSpPr txBox="1"/>
              <p:nvPr/>
            </p:nvSpPr>
            <p:spPr>
              <a:xfrm>
                <a:off x="2345155" y="4274752"/>
                <a:ext cx="4304030" cy="521970"/>
              </a:xfrm>
              <a:prstGeom prst="rect">
                <a:avLst/>
              </a:prstGeom>
              <a:noFill/>
            </p:spPr>
            <p:txBody>
              <a:bodyPr wrap="none" rtlCol="0" anchor="ctr">
                <a:spAutoFit/>
              </a:bodyPr>
              <a:lstStyle/>
              <a:p>
                <a:r>
                  <a:rPr lang="zh-CN" altLang="en-US" sz="2800" b="1" spc="150" dirty="0">
                    <a:solidFill>
                      <a:schemeClr val="tx1">
                        <a:lumMod val="65000"/>
                        <a:lumOff val="35000"/>
                      </a:schemeClr>
                    </a:solidFill>
                    <a:cs typeface="+mn-ea"/>
                    <a:sym typeface="+mn-lt"/>
                  </a:rPr>
                  <a:t>病理</a:t>
                </a:r>
                <a:r>
                  <a:rPr lang="zh-CN" altLang="en-US" sz="2800" b="1" spc="150" dirty="0">
                    <a:solidFill>
                      <a:schemeClr val="tx1">
                        <a:lumMod val="65000"/>
                        <a:lumOff val="35000"/>
                      </a:schemeClr>
                    </a:solidFill>
                    <a:cs typeface="+mn-ea"/>
                    <a:sym typeface="+mn-lt"/>
                  </a:rPr>
                  <a:t>图像分析的主要</a:t>
                </a:r>
                <a:r>
                  <a:rPr lang="zh-CN" altLang="en-US" sz="2800" b="1" spc="150" dirty="0">
                    <a:solidFill>
                      <a:schemeClr val="tx1">
                        <a:lumMod val="65000"/>
                        <a:lumOff val="35000"/>
                      </a:schemeClr>
                    </a:solidFill>
                    <a:cs typeface="+mn-ea"/>
                    <a:sym typeface="+mn-lt"/>
                  </a:rPr>
                  <a:t>方法</a:t>
                </a:r>
                <a:endParaRPr lang="zh-CN" altLang="en-US" sz="2800" b="1" spc="150" dirty="0">
                  <a:solidFill>
                    <a:schemeClr val="tx1">
                      <a:lumMod val="65000"/>
                      <a:lumOff val="35000"/>
                    </a:schemeClr>
                  </a:solidFill>
                  <a:cs typeface="+mn-ea"/>
                  <a:sym typeface="+mn-lt"/>
                </a:endParaRPr>
              </a:p>
            </p:txBody>
          </p:sp>
          <p:sp>
            <p:nvSpPr>
              <p:cNvPr id="19" name="椭圆 18"/>
              <p:cNvSpPr/>
              <p:nvPr/>
            </p:nvSpPr>
            <p:spPr>
              <a:xfrm>
                <a:off x="1468759" y="4122536"/>
                <a:ext cx="810817" cy="810817"/>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3200" b="1" dirty="0">
                    <a:solidFill>
                      <a:schemeClr val="bg1"/>
                    </a:solidFill>
                    <a:cs typeface="+mn-ea"/>
                    <a:sym typeface="+mn-lt"/>
                  </a:rPr>
                  <a:t>03</a:t>
                </a:r>
                <a:endParaRPr lang="zh-CN" altLang="en-US" sz="3200" b="1" dirty="0">
                  <a:solidFill>
                    <a:schemeClr val="bg1"/>
                  </a:solidFill>
                  <a:cs typeface="+mn-ea"/>
                  <a:sym typeface="+mn-lt"/>
                </a:endParaRPr>
              </a:p>
            </p:txBody>
          </p:sp>
        </p:grpSp>
        <p:grpSp>
          <p:nvGrpSpPr>
            <p:cNvPr id="22" name="组合 21"/>
            <p:cNvGrpSpPr/>
            <p:nvPr/>
          </p:nvGrpSpPr>
          <p:grpSpPr>
            <a:xfrm>
              <a:off x="6373176" y="4643236"/>
              <a:ext cx="5864116" cy="810817"/>
              <a:chOff x="6373176" y="4122536"/>
              <a:chExt cx="5864116" cy="810817"/>
            </a:xfrm>
          </p:grpSpPr>
          <p:sp>
            <p:nvSpPr>
              <p:cNvPr id="25" name="文本框 24"/>
              <p:cNvSpPr txBox="1"/>
              <p:nvPr/>
            </p:nvSpPr>
            <p:spPr>
              <a:xfrm>
                <a:off x="7183962" y="4274748"/>
                <a:ext cx="5053330" cy="521970"/>
              </a:xfrm>
              <a:prstGeom prst="rect">
                <a:avLst/>
              </a:prstGeom>
              <a:noFill/>
            </p:spPr>
            <p:txBody>
              <a:bodyPr wrap="none" rtlCol="0" anchor="ctr">
                <a:spAutoFit/>
              </a:bodyPr>
              <a:lstStyle/>
              <a:p>
                <a:r>
                  <a:rPr lang="zh-CN" altLang="zh-CN" sz="2800" b="1" spc="150" dirty="0">
                    <a:solidFill>
                      <a:schemeClr val="tx1">
                        <a:lumMod val="65000"/>
                        <a:lumOff val="35000"/>
                      </a:schemeClr>
                    </a:solidFill>
                    <a:cs typeface="+mn-ea"/>
                    <a:sym typeface="+mn-lt"/>
                  </a:rPr>
                  <a:t>病理图像分析的数据库及</a:t>
                </a:r>
                <a:r>
                  <a:rPr lang="zh-CN" altLang="zh-CN" sz="2800" b="1" spc="150" dirty="0">
                    <a:solidFill>
                      <a:schemeClr val="tx1">
                        <a:lumMod val="65000"/>
                        <a:lumOff val="35000"/>
                      </a:schemeClr>
                    </a:solidFill>
                    <a:cs typeface="+mn-ea"/>
                    <a:sym typeface="+mn-lt"/>
                  </a:rPr>
                  <a:t>源码</a:t>
                </a:r>
                <a:endParaRPr lang="zh-CN" altLang="zh-CN" sz="2800" b="1" spc="150" dirty="0">
                  <a:solidFill>
                    <a:schemeClr val="tx1">
                      <a:lumMod val="65000"/>
                      <a:lumOff val="35000"/>
                    </a:schemeClr>
                  </a:solidFill>
                  <a:cs typeface="+mn-ea"/>
                  <a:sym typeface="+mn-lt"/>
                </a:endParaRPr>
              </a:p>
            </p:txBody>
          </p:sp>
          <p:sp>
            <p:nvSpPr>
              <p:cNvPr id="24" name="椭圆 23"/>
              <p:cNvSpPr/>
              <p:nvPr/>
            </p:nvSpPr>
            <p:spPr>
              <a:xfrm>
                <a:off x="6373176" y="4122536"/>
                <a:ext cx="810817" cy="810817"/>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3200" b="1" dirty="0">
                    <a:solidFill>
                      <a:schemeClr val="bg1"/>
                    </a:solidFill>
                    <a:cs typeface="+mn-ea"/>
                    <a:sym typeface="+mn-lt"/>
                  </a:rPr>
                  <a:t>04</a:t>
                </a:r>
                <a:endParaRPr lang="zh-CN" altLang="en-US" sz="3200" b="1" dirty="0">
                  <a:solidFill>
                    <a:schemeClr val="bg1"/>
                  </a:solidFill>
                  <a:cs typeface="+mn-ea"/>
                  <a:sym typeface="+mn-lt"/>
                </a:endParaRPr>
              </a:p>
            </p:txBody>
          </p:sp>
        </p:grpSp>
      </p:grpSp>
      <p:grpSp>
        <p:nvGrpSpPr>
          <p:cNvPr id="27" name="组合 26"/>
          <p:cNvGrpSpPr/>
          <p:nvPr/>
        </p:nvGrpSpPr>
        <p:grpSpPr>
          <a:xfrm>
            <a:off x="4592223" y="799746"/>
            <a:ext cx="3007555" cy="807846"/>
            <a:chOff x="4600836" y="748946"/>
            <a:chExt cx="3007555" cy="807846"/>
          </a:xfrm>
        </p:grpSpPr>
        <p:sp>
          <p:nvSpPr>
            <p:cNvPr id="28" name="文本框 27"/>
            <p:cNvSpPr txBox="1"/>
            <p:nvPr/>
          </p:nvSpPr>
          <p:spPr>
            <a:xfrm>
              <a:off x="4600836" y="748946"/>
              <a:ext cx="3007555" cy="646331"/>
            </a:xfrm>
            <a:prstGeom prst="rect">
              <a:avLst/>
            </a:prstGeom>
            <a:noFill/>
          </p:spPr>
          <p:txBody>
            <a:bodyPr wrap="none" rtlCol="0">
              <a:spAutoFit/>
            </a:bodyPr>
            <a:lstStyle/>
            <a:p>
              <a:pPr algn="ctr"/>
              <a:r>
                <a:rPr lang="zh-CN" altLang="en-US" sz="3600" b="1" spc="300" dirty="0">
                  <a:solidFill>
                    <a:schemeClr val="tx1">
                      <a:lumMod val="65000"/>
                      <a:lumOff val="35000"/>
                    </a:schemeClr>
                  </a:solidFill>
                  <a:cs typeface="+mn-ea"/>
                  <a:sym typeface="+mn-lt"/>
                </a:rPr>
                <a:t>目录</a:t>
              </a:r>
              <a:r>
                <a:rPr lang="en-US" altLang="zh-CN" sz="2400" b="1" spc="300" dirty="0">
                  <a:solidFill>
                    <a:schemeClr val="tx1">
                      <a:lumMod val="65000"/>
                      <a:lumOff val="35000"/>
                    </a:schemeClr>
                  </a:solidFill>
                  <a:cs typeface="+mn-ea"/>
                  <a:sym typeface="+mn-lt"/>
                </a:rPr>
                <a:t>/CONTENT</a:t>
              </a:r>
              <a:endParaRPr lang="en-US" altLang="zh-CN" sz="2400" b="1" spc="300" dirty="0">
                <a:solidFill>
                  <a:schemeClr val="tx1">
                    <a:lumMod val="65000"/>
                    <a:lumOff val="35000"/>
                  </a:schemeClr>
                </a:solidFill>
                <a:cs typeface="+mn-ea"/>
                <a:sym typeface="+mn-lt"/>
              </a:endParaRPr>
            </a:p>
          </p:txBody>
        </p:sp>
        <p:cxnSp>
          <p:nvCxnSpPr>
            <p:cNvPr id="29" name="直接连接符 28"/>
            <p:cNvCxnSpPr/>
            <p:nvPr/>
          </p:nvCxnSpPr>
          <p:spPr>
            <a:xfrm>
              <a:off x="5843972" y="1556792"/>
              <a:ext cx="504056" cy="0"/>
            </a:xfrm>
            <a:prstGeom prst="line">
              <a:avLst/>
            </a:prstGeom>
            <a:ln w="19050">
              <a:solidFill>
                <a:srgbClr val="5A7EB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75636" y="1549400"/>
            <a:ext cx="5840730" cy="3759200"/>
            <a:chOff x="2970556" y="1905000"/>
            <a:chExt cx="5840730" cy="3759200"/>
          </a:xfrm>
        </p:grpSpPr>
        <p:sp>
          <p:nvSpPr>
            <p:cNvPr id="2" name="文本框 1"/>
            <p:cNvSpPr txBox="1"/>
            <p:nvPr/>
          </p:nvSpPr>
          <p:spPr>
            <a:xfrm>
              <a:off x="2970556" y="3123238"/>
              <a:ext cx="5840730" cy="829945"/>
            </a:xfrm>
            <a:prstGeom prst="rect">
              <a:avLst/>
            </a:prstGeom>
            <a:noFill/>
          </p:spPr>
          <p:txBody>
            <a:bodyPr wrap="none" rtlCol="0" anchor="ctr">
              <a:spAutoFit/>
            </a:bodyPr>
            <a:lstStyle/>
            <a:p>
              <a:pPr algn="ctr"/>
              <a:r>
                <a:rPr lang="zh-CN" altLang="en-US" sz="4800" b="1" spc="150" dirty="0">
                  <a:solidFill>
                    <a:schemeClr val="tx1">
                      <a:lumMod val="65000"/>
                      <a:lumOff val="35000"/>
                    </a:schemeClr>
                  </a:solidFill>
                  <a:cs typeface="+mn-ea"/>
                  <a:sym typeface="+mn-lt"/>
                </a:rPr>
                <a:t>病理图像分析的概念</a:t>
              </a:r>
              <a:endParaRPr lang="zh-CN" altLang="en-US" sz="4800" b="1" spc="150" dirty="0">
                <a:solidFill>
                  <a:schemeClr val="tx1">
                    <a:lumMod val="65000"/>
                    <a:lumOff val="35000"/>
                  </a:schemeClr>
                </a:solidFill>
                <a:cs typeface="+mn-ea"/>
                <a:sym typeface="+mn-lt"/>
              </a:endParaRPr>
            </a:p>
          </p:txBody>
        </p:sp>
        <p:sp>
          <p:nvSpPr>
            <p:cNvPr id="5" name="文本框 4"/>
            <p:cNvSpPr txBox="1"/>
            <p:nvPr/>
          </p:nvSpPr>
          <p:spPr>
            <a:xfrm>
              <a:off x="5324098" y="1905000"/>
              <a:ext cx="1133644" cy="1107996"/>
            </a:xfrm>
            <a:prstGeom prst="rect">
              <a:avLst/>
            </a:prstGeom>
            <a:noFill/>
          </p:spPr>
          <p:txBody>
            <a:bodyPr wrap="none" rtlCol="0">
              <a:spAutoFit/>
            </a:bodyPr>
            <a:lstStyle/>
            <a:p>
              <a:pPr algn="ctr"/>
              <a:r>
                <a:rPr lang="en-US" altLang="zh-CN" sz="6600" b="1" dirty="0">
                  <a:solidFill>
                    <a:srgbClr val="5A7EB0"/>
                  </a:solidFill>
                  <a:cs typeface="+mn-ea"/>
                  <a:sym typeface="+mn-lt"/>
                </a:rPr>
                <a:t>01</a:t>
              </a:r>
              <a:endParaRPr lang="zh-CN" altLang="en-US" sz="6600" b="1" dirty="0">
                <a:solidFill>
                  <a:srgbClr val="5A7EB0"/>
                </a:solidFill>
                <a:cs typeface="+mn-ea"/>
                <a:sym typeface="+mn-lt"/>
              </a:endParaRPr>
            </a:p>
          </p:txBody>
        </p:sp>
        <p:sp>
          <p:nvSpPr>
            <p:cNvPr id="7" name="矩形: 圆角 6"/>
            <p:cNvSpPr/>
            <p:nvPr/>
          </p:nvSpPr>
          <p:spPr>
            <a:xfrm>
              <a:off x="4887620" y="5219700"/>
              <a:ext cx="2006600" cy="444500"/>
            </a:xfrm>
            <a:prstGeom prst="roundRect">
              <a:avLst>
                <a:gd name="adj" fmla="val 50000"/>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PART.01</a:t>
              </a:r>
              <a:endParaRPr lang="zh-CN" altLang="en-US" b="1" dirty="0">
                <a:cs typeface="+mn-ea"/>
                <a:sym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5032407" y="1874692"/>
            <a:ext cx="7159593" cy="3927108"/>
          </a:xfrm>
          <a:prstGeom prst="rect">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文本框 32"/>
          <p:cNvSpPr txBox="1"/>
          <p:nvPr/>
        </p:nvSpPr>
        <p:spPr>
          <a:xfrm>
            <a:off x="5470525" y="2005965"/>
            <a:ext cx="5699760" cy="3534410"/>
          </a:xfrm>
          <a:prstGeom prst="rect">
            <a:avLst/>
          </a:prstGeom>
          <a:noFill/>
        </p:spPr>
        <p:txBody>
          <a:bodyPr wrap="square" rtlCol="0">
            <a:noAutofit/>
          </a:bodyPr>
          <a:lstStyle/>
          <a:p>
            <a:pPr>
              <a:lnSpc>
                <a:spcPct val="150000"/>
              </a:lnSpc>
            </a:pPr>
            <a:r>
              <a:rPr lang="en-US" altLang="zh-CN" sz="1600">
                <a:solidFill>
                  <a:schemeClr val="bg1"/>
                </a:solidFill>
                <a:cs typeface="+mn-ea"/>
                <a:sym typeface="+mn-lt"/>
              </a:rPr>
              <a:t>病理图像分析是指使用计算机算法和机器学习技术对病理学图像进行分析和解释的过程。病理学图像包括组织切片、细胞图像和医学影像等。</a:t>
            </a:r>
            <a:endParaRPr lang="en-US" altLang="zh-CN" sz="1600">
              <a:solidFill>
                <a:schemeClr val="bg1"/>
              </a:solidFill>
              <a:cs typeface="+mn-ea"/>
              <a:sym typeface="+mn-lt"/>
            </a:endParaRPr>
          </a:p>
          <a:p>
            <a:pPr>
              <a:lnSpc>
                <a:spcPct val="150000"/>
              </a:lnSpc>
            </a:pPr>
            <a:endParaRPr lang="en-US" altLang="zh-CN" sz="1600">
              <a:solidFill>
                <a:schemeClr val="bg1"/>
              </a:solidFill>
              <a:cs typeface="+mn-ea"/>
              <a:sym typeface="+mn-lt"/>
            </a:endParaRPr>
          </a:p>
          <a:p>
            <a:pPr>
              <a:lnSpc>
                <a:spcPct val="150000"/>
              </a:lnSpc>
            </a:pPr>
            <a:r>
              <a:rPr lang="en-US" altLang="zh-CN" sz="1600">
                <a:solidFill>
                  <a:schemeClr val="bg1"/>
                </a:solidFill>
                <a:cs typeface="+mn-ea"/>
                <a:sym typeface="+mn-lt"/>
              </a:rPr>
              <a:t>病理图像分析旨在通过自动化和标准化的方式帮助病理学家、临床医生和研究人员识别、量化和分类疾病的特征。这些特征包括细胞形态学特征、组织结构、蛋白表达和基因表达等。</a:t>
            </a:r>
            <a:endParaRPr lang="en-US" altLang="zh-CN" sz="1600">
              <a:solidFill>
                <a:schemeClr val="bg1"/>
              </a:solidFill>
              <a:cs typeface="+mn-ea"/>
              <a:sym typeface="+mn-lt"/>
            </a:endParaRPr>
          </a:p>
          <a:p>
            <a:pPr>
              <a:lnSpc>
                <a:spcPct val="150000"/>
              </a:lnSpc>
            </a:pPr>
            <a:endParaRPr lang="en-US" altLang="zh-CN" sz="1600">
              <a:solidFill>
                <a:schemeClr val="bg1"/>
              </a:solidFill>
              <a:cs typeface="+mn-ea"/>
              <a:sym typeface="+mn-lt"/>
            </a:endParaRPr>
          </a:p>
          <a:p>
            <a:pPr>
              <a:lnSpc>
                <a:spcPct val="150000"/>
              </a:lnSpc>
            </a:pPr>
            <a:r>
              <a:rPr lang="en-US" altLang="zh-CN" sz="1600">
                <a:solidFill>
                  <a:schemeClr val="bg1"/>
                </a:solidFill>
                <a:cs typeface="+mn-ea"/>
                <a:sym typeface="+mn-lt"/>
              </a:rPr>
              <a:t>病理图像分析的应用范围非常广泛，包括疾病的诊断、分级和预后评估，药物开发和筛选，癌症治疗和个性化医疗等领域。它也是数字病理学的核心技术之一，为数字化病理学和远程诊断提供了支持。</a:t>
            </a:r>
            <a:endParaRPr lang="en-US" altLang="zh-CN" sz="1600">
              <a:solidFill>
                <a:schemeClr val="bg1"/>
              </a:solidFill>
              <a:cs typeface="+mn-ea"/>
              <a:sym typeface="+mn-lt"/>
            </a:endParaRPr>
          </a:p>
        </p:txBody>
      </p:sp>
      <p:grpSp>
        <p:nvGrpSpPr>
          <p:cNvPr id="43" name="组合 42"/>
          <p:cNvGrpSpPr/>
          <p:nvPr/>
        </p:nvGrpSpPr>
        <p:grpSpPr>
          <a:xfrm>
            <a:off x="4090036" y="561133"/>
            <a:ext cx="4011930" cy="676572"/>
            <a:chOff x="4090036" y="561133"/>
            <a:chExt cx="4011930" cy="676572"/>
          </a:xfrm>
        </p:grpSpPr>
        <p:sp>
          <p:nvSpPr>
            <p:cNvPr id="41" name="文本框 40"/>
            <p:cNvSpPr txBox="1"/>
            <p:nvPr/>
          </p:nvSpPr>
          <p:spPr>
            <a:xfrm>
              <a:off x="4090036" y="561133"/>
              <a:ext cx="4011930" cy="583565"/>
            </a:xfrm>
            <a:prstGeom prst="rect">
              <a:avLst/>
            </a:prstGeom>
            <a:noFill/>
          </p:spPr>
          <p:txBody>
            <a:bodyPr wrap="none" rtlCol="0" anchor="ctr">
              <a:spAutoFit/>
            </a:bodyPr>
            <a:lstStyle/>
            <a:p>
              <a:pPr algn="ctr"/>
              <a:r>
                <a:rPr lang="zh-CN" altLang="en-US" sz="3200" b="1" spc="150" dirty="0">
                  <a:solidFill>
                    <a:schemeClr val="tx1">
                      <a:lumMod val="65000"/>
                      <a:lumOff val="35000"/>
                    </a:schemeClr>
                  </a:solidFill>
                  <a:cs typeface="+mn-ea"/>
                  <a:sym typeface="+mn-lt"/>
                </a:rPr>
                <a:t>病理图像分析的概念</a:t>
              </a:r>
              <a:endParaRPr lang="zh-CN" altLang="en-US" sz="3200" b="1" spc="150" dirty="0">
                <a:solidFill>
                  <a:schemeClr val="tx1">
                    <a:lumMod val="65000"/>
                    <a:lumOff val="35000"/>
                  </a:schemeClr>
                </a:solidFill>
                <a:cs typeface="+mn-ea"/>
                <a:sym typeface="+mn-lt"/>
              </a:endParaRPr>
            </a:p>
          </p:txBody>
        </p:sp>
        <p:cxnSp>
          <p:nvCxnSpPr>
            <p:cNvPr id="42" name="直接连接符 41"/>
            <p:cNvCxnSpPr/>
            <p:nvPr/>
          </p:nvCxnSpPr>
          <p:spPr>
            <a:xfrm>
              <a:off x="5843972" y="1237705"/>
              <a:ext cx="504056" cy="0"/>
            </a:xfrm>
            <a:prstGeom prst="line">
              <a:avLst/>
            </a:prstGeom>
            <a:ln w="19050">
              <a:solidFill>
                <a:srgbClr val="5A7EB0"/>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custDataLst>
              <p:tags r:id="rId1"/>
            </p:custDataLst>
          </p:nvPr>
        </p:nvPicPr>
        <p:blipFill>
          <a:blip r:embed="rId2"/>
          <a:stretch>
            <a:fillRect/>
          </a:stretch>
        </p:blipFill>
        <p:spPr>
          <a:xfrm>
            <a:off x="355600" y="1874520"/>
            <a:ext cx="4215765" cy="39268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2070" y="4778375"/>
            <a:ext cx="1473835" cy="829945"/>
          </a:xfrm>
          <a:prstGeom prst="rect">
            <a:avLst/>
          </a:prstGeom>
          <a:noFill/>
        </p:spPr>
        <p:txBody>
          <a:bodyPr wrap="square" rtlCol="0">
            <a:spAutoFit/>
          </a:bodyPr>
          <a:lstStyle/>
          <a:p>
            <a:pPr algn="ctr"/>
            <a:r>
              <a:rPr lang="zh-CN" altLang="en-US" sz="2400" b="1" dirty="0">
                <a:solidFill>
                  <a:srgbClr val="5A7EB0"/>
                </a:solidFill>
                <a:cs typeface="+mn-ea"/>
                <a:sym typeface="+mn-lt"/>
              </a:rPr>
              <a:t>组织切片</a:t>
            </a:r>
            <a:r>
              <a:rPr lang="zh-CN" altLang="en-US" sz="2400" b="1" dirty="0">
                <a:solidFill>
                  <a:srgbClr val="5A7EB0"/>
                </a:solidFill>
                <a:cs typeface="+mn-ea"/>
                <a:sym typeface="+mn-lt"/>
              </a:rPr>
              <a:t>图像</a:t>
            </a:r>
            <a:endParaRPr lang="zh-CN" altLang="en-US" sz="2400" b="1" dirty="0">
              <a:solidFill>
                <a:srgbClr val="5A7EB0"/>
              </a:solidFill>
              <a:cs typeface="+mn-ea"/>
              <a:sym typeface="+mn-lt"/>
            </a:endParaRPr>
          </a:p>
        </p:txBody>
      </p:sp>
      <p:sp>
        <p:nvSpPr>
          <p:cNvPr id="17" name="文本框 16"/>
          <p:cNvSpPr txBox="1"/>
          <p:nvPr/>
        </p:nvSpPr>
        <p:spPr>
          <a:xfrm>
            <a:off x="4838065" y="4914900"/>
            <a:ext cx="1473835" cy="460375"/>
          </a:xfrm>
          <a:prstGeom prst="rect">
            <a:avLst/>
          </a:prstGeom>
          <a:noFill/>
        </p:spPr>
        <p:txBody>
          <a:bodyPr wrap="square" rtlCol="0">
            <a:spAutoFit/>
          </a:bodyPr>
          <a:lstStyle/>
          <a:p>
            <a:pPr algn="ctr"/>
            <a:r>
              <a:rPr lang="zh-CN" altLang="en-US" sz="2400" b="1" dirty="0">
                <a:solidFill>
                  <a:srgbClr val="5A7EB0"/>
                </a:solidFill>
                <a:cs typeface="+mn-ea"/>
                <a:sym typeface="+mn-lt"/>
              </a:rPr>
              <a:t>细胞</a:t>
            </a:r>
            <a:r>
              <a:rPr lang="zh-CN" altLang="en-US" sz="2400" b="1" dirty="0">
                <a:solidFill>
                  <a:srgbClr val="5A7EB0"/>
                </a:solidFill>
                <a:cs typeface="+mn-ea"/>
                <a:sym typeface="+mn-lt"/>
              </a:rPr>
              <a:t>图像</a:t>
            </a:r>
            <a:endParaRPr lang="zh-CN" altLang="en-US" sz="2400" b="1" dirty="0">
              <a:solidFill>
                <a:srgbClr val="5A7EB0"/>
              </a:solidFill>
              <a:cs typeface="+mn-ea"/>
              <a:sym typeface="+mn-lt"/>
            </a:endParaRPr>
          </a:p>
        </p:txBody>
      </p:sp>
      <p:sp>
        <p:nvSpPr>
          <p:cNvPr id="30" name="文本框 29"/>
          <p:cNvSpPr txBox="1"/>
          <p:nvPr/>
        </p:nvSpPr>
        <p:spPr>
          <a:xfrm>
            <a:off x="8849360" y="4846955"/>
            <a:ext cx="1473835" cy="460375"/>
          </a:xfrm>
          <a:prstGeom prst="rect">
            <a:avLst/>
          </a:prstGeom>
          <a:noFill/>
        </p:spPr>
        <p:txBody>
          <a:bodyPr wrap="square" rtlCol="0">
            <a:spAutoFit/>
          </a:bodyPr>
          <a:lstStyle/>
          <a:p>
            <a:pPr algn="ctr"/>
            <a:r>
              <a:rPr lang="zh-CN" altLang="en-US" sz="2400" b="1" dirty="0">
                <a:solidFill>
                  <a:srgbClr val="5A7EB0"/>
                </a:solidFill>
                <a:cs typeface="+mn-ea"/>
                <a:sym typeface="+mn-lt"/>
              </a:rPr>
              <a:t>医学</a:t>
            </a:r>
            <a:r>
              <a:rPr lang="zh-CN" altLang="en-US" sz="2400" b="1" dirty="0">
                <a:solidFill>
                  <a:srgbClr val="5A7EB0"/>
                </a:solidFill>
                <a:cs typeface="+mn-ea"/>
                <a:sym typeface="+mn-lt"/>
              </a:rPr>
              <a:t>影像</a:t>
            </a:r>
            <a:endParaRPr lang="zh-CN" altLang="en-US" sz="2400" b="1" dirty="0">
              <a:solidFill>
                <a:srgbClr val="5A7EB0"/>
              </a:solidFill>
              <a:cs typeface="+mn-ea"/>
              <a:sym typeface="+mn-lt"/>
            </a:endParaRPr>
          </a:p>
        </p:txBody>
      </p:sp>
      <p:cxnSp>
        <p:nvCxnSpPr>
          <p:cNvPr id="34" name="直接连接符 33"/>
          <p:cNvCxnSpPr/>
          <p:nvPr/>
        </p:nvCxnSpPr>
        <p:spPr>
          <a:xfrm>
            <a:off x="3895619" y="4778692"/>
            <a:ext cx="0" cy="596900"/>
          </a:xfrm>
          <a:prstGeom prst="line">
            <a:avLst/>
          </a:prstGeom>
          <a:ln>
            <a:solidFill>
              <a:srgbClr val="5A7EB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729855" y="4847272"/>
            <a:ext cx="0" cy="596900"/>
          </a:xfrm>
          <a:prstGeom prst="line">
            <a:avLst/>
          </a:prstGeom>
          <a:ln>
            <a:solidFill>
              <a:srgbClr val="5A7EB0"/>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940936" y="561132"/>
            <a:ext cx="2310130" cy="676573"/>
            <a:chOff x="4940936" y="561132"/>
            <a:chExt cx="2310130" cy="676573"/>
          </a:xfrm>
        </p:grpSpPr>
        <p:sp>
          <p:nvSpPr>
            <p:cNvPr id="51" name="文本框 50"/>
            <p:cNvSpPr txBox="1"/>
            <p:nvPr/>
          </p:nvSpPr>
          <p:spPr>
            <a:xfrm>
              <a:off x="4940936" y="561132"/>
              <a:ext cx="2310130" cy="583565"/>
            </a:xfrm>
            <a:prstGeom prst="rect">
              <a:avLst/>
            </a:prstGeom>
            <a:noFill/>
          </p:spPr>
          <p:txBody>
            <a:bodyPr wrap="none" rtlCol="0" anchor="ctr">
              <a:spAutoFit/>
            </a:bodyPr>
            <a:lstStyle/>
            <a:p>
              <a:pPr algn="ctr"/>
              <a:r>
                <a:rPr lang="zh-CN" altLang="en-US" sz="3200" b="1" spc="150" dirty="0">
                  <a:solidFill>
                    <a:schemeClr val="tx1">
                      <a:lumMod val="65000"/>
                      <a:lumOff val="35000"/>
                    </a:schemeClr>
                  </a:solidFill>
                  <a:cs typeface="+mn-ea"/>
                  <a:sym typeface="+mn-lt"/>
                </a:rPr>
                <a:t>病理</a:t>
              </a:r>
              <a:r>
                <a:rPr lang="zh-CN" altLang="en-US" sz="3200" b="1" spc="150" dirty="0">
                  <a:solidFill>
                    <a:schemeClr val="tx1">
                      <a:lumMod val="65000"/>
                      <a:lumOff val="35000"/>
                    </a:schemeClr>
                  </a:solidFill>
                  <a:cs typeface="+mn-ea"/>
                  <a:sym typeface="+mn-lt"/>
                </a:rPr>
                <a:t>学图像</a:t>
              </a:r>
              <a:endParaRPr lang="zh-CN" altLang="en-US" sz="3200" b="1" spc="150" dirty="0">
                <a:solidFill>
                  <a:schemeClr val="tx1">
                    <a:lumMod val="65000"/>
                    <a:lumOff val="35000"/>
                  </a:schemeClr>
                </a:solidFill>
                <a:cs typeface="+mn-ea"/>
                <a:sym typeface="+mn-lt"/>
              </a:endParaRPr>
            </a:p>
          </p:txBody>
        </p:sp>
        <p:cxnSp>
          <p:nvCxnSpPr>
            <p:cNvPr id="52" name="直接连接符 51"/>
            <p:cNvCxnSpPr/>
            <p:nvPr/>
          </p:nvCxnSpPr>
          <p:spPr>
            <a:xfrm>
              <a:off x="5843972" y="1237705"/>
              <a:ext cx="504056" cy="0"/>
            </a:xfrm>
            <a:prstGeom prst="line">
              <a:avLst/>
            </a:prstGeom>
            <a:ln w="19050">
              <a:solidFill>
                <a:srgbClr val="5A7EB0"/>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custDataLst>
              <p:tags r:id="rId1"/>
            </p:custDataLst>
          </p:nvPr>
        </p:nvPicPr>
        <p:blipFill>
          <a:blip r:embed="rId2"/>
          <a:stretch>
            <a:fillRect/>
          </a:stretch>
        </p:blipFill>
        <p:spPr>
          <a:xfrm>
            <a:off x="538480" y="1529080"/>
            <a:ext cx="3062605" cy="279527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3895725" y="1593215"/>
            <a:ext cx="4471035" cy="2805430"/>
          </a:xfrm>
          <a:prstGeom prst="rect">
            <a:avLst/>
          </a:prstGeom>
        </p:spPr>
      </p:pic>
      <p:pic>
        <p:nvPicPr>
          <p:cNvPr id="9" name="图片 8"/>
          <p:cNvPicPr>
            <a:picLocks noChangeAspect="1"/>
          </p:cNvPicPr>
          <p:nvPr/>
        </p:nvPicPr>
        <p:blipFill>
          <a:blip r:embed="rId5"/>
          <a:stretch>
            <a:fillRect/>
          </a:stretch>
        </p:blipFill>
        <p:spPr>
          <a:xfrm>
            <a:off x="9100820" y="1528445"/>
            <a:ext cx="2257425" cy="2608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04286" y="1549400"/>
            <a:ext cx="4583430" cy="3759200"/>
            <a:chOff x="3599206" y="1905000"/>
            <a:chExt cx="4583430" cy="3759200"/>
          </a:xfrm>
        </p:grpSpPr>
        <p:sp>
          <p:nvSpPr>
            <p:cNvPr id="2" name="文本框 1"/>
            <p:cNvSpPr txBox="1"/>
            <p:nvPr/>
          </p:nvSpPr>
          <p:spPr>
            <a:xfrm>
              <a:off x="3599206" y="3123238"/>
              <a:ext cx="4583430" cy="829945"/>
            </a:xfrm>
            <a:prstGeom prst="rect">
              <a:avLst/>
            </a:prstGeom>
            <a:noFill/>
          </p:spPr>
          <p:txBody>
            <a:bodyPr wrap="none" rtlCol="0" anchor="ctr">
              <a:spAutoFit/>
            </a:bodyPr>
            <a:lstStyle/>
            <a:p>
              <a:pPr algn="ctr"/>
              <a:r>
                <a:rPr lang="zh-CN" altLang="en-US" sz="4800" b="1" spc="150" dirty="0">
                  <a:solidFill>
                    <a:schemeClr val="tx1">
                      <a:lumMod val="65000"/>
                      <a:lumOff val="35000"/>
                    </a:schemeClr>
                  </a:solidFill>
                  <a:cs typeface="+mn-ea"/>
                  <a:sym typeface="+mn-lt"/>
                </a:rPr>
                <a:t>综述论文的结构</a:t>
              </a:r>
              <a:endParaRPr lang="zh-CN" altLang="en-US" sz="4800" b="1" spc="150" dirty="0">
                <a:solidFill>
                  <a:schemeClr val="tx1">
                    <a:lumMod val="65000"/>
                    <a:lumOff val="35000"/>
                  </a:schemeClr>
                </a:solidFill>
                <a:cs typeface="+mn-ea"/>
                <a:sym typeface="+mn-lt"/>
              </a:endParaRPr>
            </a:p>
          </p:txBody>
        </p:sp>
        <p:sp>
          <p:nvSpPr>
            <p:cNvPr id="5" name="文本框 4"/>
            <p:cNvSpPr txBox="1"/>
            <p:nvPr/>
          </p:nvSpPr>
          <p:spPr>
            <a:xfrm>
              <a:off x="5324098" y="1905000"/>
              <a:ext cx="1133644" cy="1107996"/>
            </a:xfrm>
            <a:prstGeom prst="rect">
              <a:avLst/>
            </a:prstGeom>
            <a:noFill/>
          </p:spPr>
          <p:txBody>
            <a:bodyPr wrap="none" rtlCol="0">
              <a:spAutoFit/>
            </a:bodyPr>
            <a:lstStyle/>
            <a:p>
              <a:r>
                <a:rPr lang="en-US" altLang="zh-CN" sz="6600" b="1" dirty="0">
                  <a:solidFill>
                    <a:srgbClr val="5A7EB0"/>
                  </a:solidFill>
                  <a:cs typeface="+mn-ea"/>
                  <a:sym typeface="+mn-lt"/>
                </a:rPr>
                <a:t>02</a:t>
              </a:r>
              <a:endParaRPr lang="zh-CN" altLang="en-US" sz="6600" b="1" dirty="0">
                <a:solidFill>
                  <a:srgbClr val="5A7EB0"/>
                </a:solidFill>
                <a:cs typeface="+mn-ea"/>
                <a:sym typeface="+mn-lt"/>
              </a:endParaRPr>
            </a:p>
          </p:txBody>
        </p:sp>
        <p:sp>
          <p:nvSpPr>
            <p:cNvPr id="7" name="矩形: 圆角 6"/>
            <p:cNvSpPr/>
            <p:nvPr/>
          </p:nvSpPr>
          <p:spPr>
            <a:xfrm>
              <a:off x="4887620" y="5219700"/>
              <a:ext cx="2006600" cy="444500"/>
            </a:xfrm>
            <a:prstGeom prst="roundRect">
              <a:avLst>
                <a:gd name="adj" fmla="val 50000"/>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PART.02</a:t>
              </a:r>
              <a:endParaRPr lang="zh-CN" altLang="en-US" b="1" dirty="0">
                <a:cs typeface="+mn-ea"/>
                <a:sym typeface="+mn-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71500" y="1746250"/>
            <a:ext cx="5118100" cy="1955800"/>
          </a:xfrm>
          <a:prstGeom prst="roundRect">
            <a:avLst>
              <a:gd name="adj" fmla="val 6927"/>
            </a:avLst>
          </a:prstGeom>
          <a:noFill/>
          <a:ln w="19050">
            <a:solidFill>
              <a:srgbClr val="5A7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571500" y="4222750"/>
            <a:ext cx="5118100" cy="1955800"/>
          </a:xfrm>
          <a:prstGeom prst="roundRect">
            <a:avLst>
              <a:gd name="adj" fmla="val 6927"/>
            </a:avLst>
          </a:prstGeom>
          <a:noFill/>
          <a:ln w="19050">
            <a:solidFill>
              <a:srgbClr val="5A7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p:cNvSpPr/>
          <p:nvPr/>
        </p:nvSpPr>
        <p:spPr>
          <a:xfrm>
            <a:off x="6502400" y="1746250"/>
            <a:ext cx="5118100" cy="1955800"/>
          </a:xfrm>
          <a:prstGeom prst="roundRect">
            <a:avLst>
              <a:gd name="adj" fmla="val 6927"/>
            </a:avLst>
          </a:prstGeom>
          <a:noFill/>
          <a:ln w="19050">
            <a:solidFill>
              <a:srgbClr val="5A7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a:off x="6502400" y="4222750"/>
            <a:ext cx="5118100" cy="1955800"/>
          </a:xfrm>
          <a:prstGeom prst="roundRect">
            <a:avLst>
              <a:gd name="adj" fmla="val 6927"/>
            </a:avLst>
          </a:prstGeom>
          <a:noFill/>
          <a:ln w="19050">
            <a:solidFill>
              <a:srgbClr val="5A7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3" name="组合 42"/>
          <p:cNvGrpSpPr/>
          <p:nvPr/>
        </p:nvGrpSpPr>
        <p:grpSpPr>
          <a:xfrm>
            <a:off x="768350" y="1913790"/>
            <a:ext cx="4724400" cy="1666080"/>
            <a:chOff x="768350" y="1748690"/>
            <a:chExt cx="4724400" cy="1666080"/>
          </a:xfrm>
        </p:grpSpPr>
        <p:grpSp>
          <p:nvGrpSpPr>
            <p:cNvPr id="6" name="组合 5"/>
            <p:cNvGrpSpPr/>
            <p:nvPr/>
          </p:nvGrpSpPr>
          <p:grpSpPr>
            <a:xfrm>
              <a:off x="1653145" y="1748690"/>
              <a:ext cx="3839605" cy="1666080"/>
              <a:chOff x="745095" y="1808279"/>
              <a:chExt cx="3839605" cy="1666080"/>
            </a:xfrm>
          </p:grpSpPr>
          <p:sp>
            <p:nvSpPr>
              <p:cNvPr id="3" name="文本框 2"/>
              <p:cNvSpPr txBox="1"/>
              <p:nvPr/>
            </p:nvSpPr>
            <p:spPr>
              <a:xfrm>
                <a:off x="745095" y="1808279"/>
                <a:ext cx="792480" cy="460375"/>
              </a:xfrm>
              <a:prstGeom prst="rect">
                <a:avLst/>
              </a:prstGeom>
              <a:noFill/>
            </p:spPr>
            <p:txBody>
              <a:bodyPr wrap="none" rtlCol="0">
                <a:spAutoFit/>
              </a:bodyPr>
              <a:lstStyle/>
              <a:p>
                <a:r>
                  <a:rPr lang="zh-CN" altLang="en-US" sz="2400" b="1" dirty="0">
                    <a:solidFill>
                      <a:srgbClr val="5A7EB0"/>
                    </a:solidFill>
                    <a:cs typeface="+mn-ea"/>
                    <a:sym typeface="+mn-lt"/>
                  </a:rPr>
                  <a:t>引言</a:t>
                </a:r>
                <a:endParaRPr lang="zh-CN" altLang="en-US" sz="2400" b="1" dirty="0">
                  <a:solidFill>
                    <a:srgbClr val="5A7EB0"/>
                  </a:solidFill>
                  <a:cs typeface="+mn-ea"/>
                  <a:sym typeface="+mn-lt"/>
                </a:endParaRPr>
              </a:p>
            </p:txBody>
          </p:sp>
          <p:sp>
            <p:nvSpPr>
              <p:cNvPr id="4" name="文本框 3"/>
              <p:cNvSpPr txBox="1"/>
              <p:nvPr/>
            </p:nvSpPr>
            <p:spPr>
              <a:xfrm>
                <a:off x="745095" y="2275479"/>
                <a:ext cx="3839605" cy="1198880"/>
              </a:xfrm>
              <a:prstGeom prst="rect">
                <a:avLst/>
              </a:prstGeom>
              <a:noFill/>
            </p:spPr>
            <p:txBody>
              <a:bodyPr wrap="square" rtlCol="0">
                <a:spAutoFit/>
              </a:bodyPr>
              <a:lstStyle/>
              <a:p>
                <a:pPr>
                  <a:lnSpc>
                    <a:spcPct val="150000"/>
                  </a:lnSpc>
                </a:pPr>
                <a:r>
                  <a:rPr lang="en-US" altLang="zh-CN" sz="1600">
                    <a:solidFill>
                      <a:schemeClr val="tx1">
                        <a:lumMod val="65000"/>
                        <a:lumOff val="35000"/>
                      </a:schemeClr>
                    </a:solidFill>
                    <a:cs typeface="+mn-ea"/>
                    <a:sym typeface="+mn-lt"/>
                  </a:rPr>
                  <a:t>介绍研究领域的背景和意义，概述研究领域中的研究问题和进展，以及本篇综述论文的目的和结构</a:t>
                </a:r>
                <a:endParaRPr lang="en-US" altLang="zh-CN" sz="1600">
                  <a:solidFill>
                    <a:schemeClr val="tx1">
                      <a:lumMod val="65000"/>
                      <a:lumOff val="35000"/>
                    </a:schemeClr>
                  </a:solidFill>
                  <a:cs typeface="+mn-ea"/>
                  <a:sym typeface="+mn-lt"/>
                </a:endParaRPr>
              </a:p>
            </p:txBody>
          </p:sp>
        </p:grpSp>
        <p:grpSp>
          <p:nvGrpSpPr>
            <p:cNvPr id="37" name="组合 36"/>
            <p:cNvGrpSpPr/>
            <p:nvPr/>
          </p:nvGrpSpPr>
          <p:grpSpPr>
            <a:xfrm>
              <a:off x="768350" y="2165350"/>
              <a:ext cx="787400" cy="787400"/>
              <a:chOff x="768350" y="2165350"/>
              <a:chExt cx="787400" cy="787400"/>
            </a:xfrm>
          </p:grpSpPr>
          <p:sp>
            <p:nvSpPr>
              <p:cNvPr id="5" name="椭圆 4"/>
              <p:cNvSpPr/>
              <p:nvPr/>
            </p:nvSpPr>
            <p:spPr>
              <a:xfrm>
                <a:off x="768350" y="2165350"/>
                <a:ext cx="787400" cy="787400"/>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3" name="图片 13" descr="templat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74871" y="2271871"/>
                <a:ext cx="574358" cy="574358"/>
              </a:xfrm>
              <a:prstGeom prst="rect">
                <a:avLst/>
              </a:prstGeom>
            </p:spPr>
          </p:pic>
        </p:grpSp>
      </p:grpSp>
      <p:grpSp>
        <p:nvGrpSpPr>
          <p:cNvPr id="41" name="组合 40"/>
          <p:cNvGrpSpPr/>
          <p:nvPr/>
        </p:nvGrpSpPr>
        <p:grpSpPr>
          <a:xfrm>
            <a:off x="6699250" y="4390290"/>
            <a:ext cx="4724400" cy="1666080"/>
            <a:chOff x="6699250" y="4225190"/>
            <a:chExt cx="4724400" cy="1666080"/>
          </a:xfrm>
        </p:grpSpPr>
        <p:grpSp>
          <p:nvGrpSpPr>
            <p:cNvPr id="22" name="组合 21"/>
            <p:cNvGrpSpPr/>
            <p:nvPr/>
          </p:nvGrpSpPr>
          <p:grpSpPr>
            <a:xfrm>
              <a:off x="7584045" y="4225190"/>
              <a:ext cx="3839605" cy="1666080"/>
              <a:chOff x="745095" y="1808279"/>
              <a:chExt cx="3839605" cy="1666080"/>
            </a:xfrm>
          </p:grpSpPr>
          <p:sp>
            <p:nvSpPr>
              <p:cNvPr id="24" name="文本框 23"/>
              <p:cNvSpPr txBox="1"/>
              <p:nvPr/>
            </p:nvSpPr>
            <p:spPr>
              <a:xfrm>
                <a:off x="745095" y="1808279"/>
                <a:ext cx="792480" cy="460375"/>
              </a:xfrm>
              <a:prstGeom prst="rect">
                <a:avLst/>
              </a:prstGeom>
              <a:noFill/>
            </p:spPr>
            <p:txBody>
              <a:bodyPr wrap="none" rtlCol="0">
                <a:spAutoFit/>
              </a:bodyPr>
              <a:lstStyle/>
              <a:p>
                <a:pPr algn="l"/>
                <a:r>
                  <a:rPr lang="zh-CN" altLang="en-US" sz="2400" b="1" dirty="0">
                    <a:solidFill>
                      <a:srgbClr val="5A7EB0"/>
                    </a:solidFill>
                    <a:cs typeface="+mn-ea"/>
                    <a:sym typeface="+mn-lt"/>
                  </a:rPr>
                  <a:t>结论</a:t>
                </a:r>
                <a:endParaRPr lang="zh-CN" altLang="en-US" sz="2400" b="1" dirty="0">
                  <a:solidFill>
                    <a:srgbClr val="5A7EB0"/>
                  </a:solidFill>
                  <a:cs typeface="+mn-ea"/>
                  <a:sym typeface="+mn-lt"/>
                </a:endParaRPr>
              </a:p>
            </p:txBody>
          </p:sp>
          <p:sp>
            <p:nvSpPr>
              <p:cNvPr id="25" name="文本框 24"/>
              <p:cNvSpPr txBox="1"/>
              <p:nvPr/>
            </p:nvSpPr>
            <p:spPr>
              <a:xfrm>
                <a:off x="745095" y="2275479"/>
                <a:ext cx="3839605" cy="1198880"/>
              </a:xfrm>
              <a:prstGeom prst="rect">
                <a:avLst/>
              </a:prstGeom>
              <a:noFill/>
            </p:spPr>
            <p:txBody>
              <a:bodyPr wrap="square" rtlCol="0">
                <a:spAutoFit/>
              </a:bodyPr>
              <a:lstStyle/>
              <a:p>
                <a:pPr>
                  <a:lnSpc>
                    <a:spcPct val="150000"/>
                  </a:lnSpc>
                </a:pPr>
                <a:r>
                  <a:rPr lang="en-US" altLang="zh-CN" sz="1600">
                    <a:solidFill>
                      <a:schemeClr val="tx1">
                        <a:lumMod val="65000"/>
                        <a:lumOff val="35000"/>
                      </a:schemeClr>
                    </a:solidFill>
                    <a:cs typeface="+mn-ea"/>
                    <a:sym typeface="+mn-lt"/>
                  </a:rPr>
                  <a:t>对整个综述论文进行总结，回顾研究领域的进展和问题，并提出一些结论性的观点和建议。</a:t>
                </a:r>
                <a:endParaRPr lang="en-US" altLang="zh-CN" sz="1600">
                  <a:solidFill>
                    <a:schemeClr val="tx1">
                      <a:lumMod val="65000"/>
                      <a:lumOff val="35000"/>
                    </a:schemeClr>
                  </a:solidFill>
                  <a:cs typeface="+mn-ea"/>
                  <a:sym typeface="+mn-lt"/>
                </a:endParaRPr>
              </a:p>
            </p:txBody>
          </p:sp>
        </p:grpSp>
        <p:grpSp>
          <p:nvGrpSpPr>
            <p:cNvPr id="40" name="组合 39"/>
            <p:cNvGrpSpPr/>
            <p:nvPr/>
          </p:nvGrpSpPr>
          <p:grpSpPr>
            <a:xfrm>
              <a:off x="6699250" y="4641850"/>
              <a:ext cx="787400" cy="787400"/>
              <a:chOff x="6699250" y="4641850"/>
              <a:chExt cx="787400" cy="787400"/>
            </a:xfrm>
          </p:grpSpPr>
          <p:sp>
            <p:nvSpPr>
              <p:cNvPr id="23" name="椭圆 22"/>
              <p:cNvSpPr/>
              <p:nvPr/>
            </p:nvSpPr>
            <p:spPr>
              <a:xfrm>
                <a:off x="6699250" y="4641850"/>
                <a:ext cx="787400" cy="787400"/>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片 16" descr="too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1600" y="4764200"/>
                <a:ext cx="542700" cy="542700"/>
              </a:xfrm>
              <a:prstGeom prst="rect">
                <a:avLst/>
              </a:prstGeom>
            </p:spPr>
          </p:pic>
        </p:grpSp>
      </p:grpSp>
      <p:grpSp>
        <p:nvGrpSpPr>
          <p:cNvPr id="42" name="组合 41"/>
          <p:cNvGrpSpPr/>
          <p:nvPr/>
        </p:nvGrpSpPr>
        <p:grpSpPr>
          <a:xfrm>
            <a:off x="6699250" y="1913790"/>
            <a:ext cx="4724400" cy="2405220"/>
            <a:chOff x="6699250" y="1748690"/>
            <a:chExt cx="4724400" cy="2405220"/>
          </a:xfrm>
        </p:grpSpPr>
        <p:grpSp>
          <p:nvGrpSpPr>
            <p:cNvPr id="28" name="组合 27"/>
            <p:cNvGrpSpPr/>
            <p:nvPr/>
          </p:nvGrpSpPr>
          <p:grpSpPr>
            <a:xfrm>
              <a:off x="7584045" y="1748690"/>
              <a:ext cx="3839605" cy="2405220"/>
              <a:chOff x="745095" y="1808279"/>
              <a:chExt cx="3839605" cy="2405220"/>
            </a:xfrm>
          </p:grpSpPr>
          <p:sp>
            <p:nvSpPr>
              <p:cNvPr id="30" name="文本框 29"/>
              <p:cNvSpPr txBox="1"/>
              <p:nvPr/>
            </p:nvSpPr>
            <p:spPr>
              <a:xfrm>
                <a:off x="745095" y="1808279"/>
                <a:ext cx="1402080" cy="460375"/>
              </a:xfrm>
              <a:prstGeom prst="rect">
                <a:avLst/>
              </a:prstGeom>
              <a:noFill/>
            </p:spPr>
            <p:txBody>
              <a:bodyPr wrap="none" rtlCol="0">
                <a:spAutoFit/>
              </a:bodyPr>
              <a:lstStyle/>
              <a:p>
                <a:r>
                  <a:rPr lang="zh-CN" altLang="en-US" sz="2400" b="1" dirty="0">
                    <a:solidFill>
                      <a:srgbClr val="5A7EB0"/>
                    </a:solidFill>
                    <a:cs typeface="+mn-ea"/>
                    <a:sym typeface="+mn-lt"/>
                  </a:rPr>
                  <a:t>文献</a:t>
                </a:r>
                <a:r>
                  <a:rPr lang="zh-CN" altLang="en-US" sz="2400" b="1" dirty="0">
                    <a:solidFill>
                      <a:srgbClr val="5A7EB0"/>
                    </a:solidFill>
                    <a:cs typeface="+mn-ea"/>
                    <a:sym typeface="+mn-lt"/>
                  </a:rPr>
                  <a:t>综述</a:t>
                </a:r>
                <a:endParaRPr lang="zh-CN" altLang="en-US" sz="2400" b="1" dirty="0">
                  <a:solidFill>
                    <a:srgbClr val="5A7EB0"/>
                  </a:solidFill>
                  <a:cs typeface="+mn-ea"/>
                  <a:sym typeface="+mn-lt"/>
                </a:endParaRPr>
              </a:p>
            </p:txBody>
          </p:sp>
          <p:sp>
            <p:nvSpPr>
              <p:cNvPr id="31" name="文本框 30"/>
              <p:cNvSpPr txBox="1"/>
              <p:nvPr/>
            </p:nvSpPr>
            <p:spPr>
              <a:xfrm>
                <a:off x="745095" y="2275479"/>
                <a:ext cx="3839605" cy="1938020"/>
              </a:xfrm>
              <a:prstGeom prst="rect">
                <a:avLst/>
              </a:prstGeom>
              <a:noFill/>
            </p:spPr>
            <p:txBody>
              <a:bodyPr wrap="square" rtlCol="0">
                <a:spAutoFit/>
              </a:bodyPr>
              <a:lstStyle/>
              <a:p>
                <a:pPr>
                  <a:lnSpc>
                    <a:spcPct val="150000"/>
                  </a:lnSpc>
                </a:pPr>
                <a:r>
                  <a:rPr lang="en-US" altLang="zh-CN" sz="1600">
                    <a:solidFill>
                      <a:schemeClr val="tx1">
                        <a:lumMod val="65000"/>
                        <a:lumOff val="35000"/>
                      </a:schemeClr>
                    </a:solidFill>
                    <a:cs typeface="+mn-ea"/>
                    <a:sym typeface="+mn-lt"/>
                  </a:rPr>
                  <a:t>综述论文的核心部分。需要综述相关领域的文献，并对这些文献进行分类和分析。需要对文献中的研究问题、方法、结果和贡献进行概括和总结，可以使用表格或图表等形式进行展示。</a:t>
                </a:r>
                <a:endParaRPr lang="en-US" altLang="zh-CN" sz="1600">
                  <a:solidFill>
                    <a:schemeClr val="tx1">
                      <a:lumMod val="65000"/>
                      <a:lumOff val="35000"/>
                    </a:schemeClr>
                  </a:solidFill>
                  <a:cs typeface="+mn-ea"/>
                  <a:sym typeface="+mn-lt"/>
                </a:endParaRPr>
              </a:p>
            </p:txBody>
          </p:sp>
        </p:grpSp>
        <p:grpSp>
          <p:nvGrpSpPr>
            <p:cNvPr id="39" name="组合 38"/>
            <p:cNvGrpSpPr/>
            <p:nvPr/>
          </p:nvGrpSpPr>
          <p:grpSpPr>
            <a:xfrm>
              <a:off x="6699250" y="2165350"/>
              <a:ext cx="787400" cy="787400"/>
              <a:chOff x="6699250" y="2165350"/>
              <a:chExt cx="787400" cy="787400"/>
            </a:xfrm>
          </p:grpSpPr>
          <p:sp>
            <p:nvSpPr>
              <p:cNvPr id="29" name="椭圆 28"/>
              <p:cNvSpPr/>
              <p:nvPr/>
            </p:nvSpPr>
            <p:spPr>
              <a:xfrm>
                <a:off x="6699250" y="2165350"/>
                <a:ext cx="787400" cy="787400"/>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5" name="图片 19" descr="tradealert"/>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1600" y="2287700"/>
                <a:ext cx="542700" cy="542700"/>
              </a:xfrm>
              <a:prstGeom prst="rect">
                <a:avLst/>
              </a:prstGeom>
            </p:spPr>
          </p:pic>
        </p:grpSp>
      </p:grpSp>
      <p:grpSp>
        <p:nvGrpSpPr>
          <p:cNvPr id="44" name="组合 43"/>
          <p:cNvGrpSpPr/>
          <p:nvPr/>
        </p:nvGrpSpPr>
        <p:grpSpPr>
          <a:xfrm>
            <a:off x="768350" y="4390290"/>
            <a:ext cx="4724400" cy="2774155"/>
            <a:chOff x="768350" y="4225190"/>
            <a:chExt cx="4724400" cy="2774155"/>
          </a:xfrm>
        </p:grpSpPr>
        <p:grpSp>
          <p:nvGrpSpPr>
            <p:cNvPr id="12" name="组合 11"/>
            <p:cNvGrpSpPr/>
            <p:nvPr/>
          </p:nvGrpSpPr>
          <p:grpSpPr>
            <a:xfrm>
              <a:off x="1653145" y="4225190"/>
              <a:ext cx="3839605" cy="2774155"/>
              <a:chOff x="745095" y="1808279"/>
              <a:chExt cx="3839605" cy="2774155"/>
            </a:xfrm>
          </p:grpSpPr>
          <p:sp>
            <p:nvSpPr>
              <p:cNvPr id="14" name="文本框 13"/>
              <p:cNvSpPr txBox="1"/>
              <p:nvPr/>
            </p:nvSpPr>
            <p:spPr>
              <a:xfrm>
                <a:off x="745095" y="1808279"/>
                <a:ext cx="792480" cy="460375"/>
              </a:xfrm>
              <a:prstGeom prst="rect">
                <a:avLst/>
              </a:prstGeom>
              <a:noFill/>
            </p:spPr>
            <p:txBody>
              <a:bodyPr wrap="none" rtlCol="0">
                <a:spAutoFit/>
              </a:bodyPr>
              <a:lstStyle/>
              <a:p>
                <a:pPr algn="l"/>
                <a:r>
                  <a:rPr lang="zh-CN" altLang="en-US" sz="2400" b="1" dirty="0">
                    <a:solidFill>
                      <a:srgbClr val="5A7EB0"/>
                    </a:solidFill>
                    <a:cs typeface="+mn-ea"/>
                    <a:sym typeface="+mn-lt"/>
                  </a:rPr>
                  <a:t>讨论</a:t>
                </a:r>
                <a:endParaRPr lang="zh-CN" altLang="en-US" sz="2400" b="1" dirty="0">
                  <a:solidFill>
                    <a:srgbClr val="5A7EB0"/>
                  </a:solidFill>
                  <a:cs typeface="+mn-ea"/>
                  <a:sym typeface="+mn-lt"/>
                </a:endParaRPr>
              </a:p>
            </p:txBody>
          </p:sp>
          <p:sp>
            <p:nvSpPr>
              <p:cNvPr id="15" name="文本框 14"/>
              <p:cNvSpPr txBox="1"/>
              <p:nvPr/>
            </p:nvSpPr>
            <p:spPr>
              <a:xfrm>
                <a:off x="745095" y="2275479"/>
                <a:ext cx="3839605" cy="2306955"/>
              </a:xfrm>
              <a:prstGeom prst="rect">
                <a:avLst/>
              </a:prstGeom>
              <a:noFill/>
            </p:spPr>
            <p:txBody>
              <a:bodyPr wrap="square" rtlCol="0">
                <a:spAutoFit/>
              </a:bodyPr>
              <a:lstStyle/>
              <a:p>
                <a:pPr>
                  <a:lnSpc>
                    <a:spcPct val="150000"/>
                  </a:lnSpc>
                </a:pPr>
                <a:r>
                  <a:rPr lang="en-US" altLang="zh-CN" sz="1600">
                    <a:solidFill>
                      <a:schemeClr val="tx1">
                        <a:lumMod val="65000"/>
                        <a:lumOff val="35000"/>
                      </a:schemeClr>
                    </a:solidFill>
                    <a:cs typeface="+mn-ea"/>
                    <a:sym typeface="+mn-lt"/>
                  </a:rPr>
                  <a:t>在文献综述的基础上，对研究领域的问题和进展进行分析和讨论，包括对文献中存在的争议和不足之处的评价和反思。同时，讨论部分还可以提出未来研究的方向和建议，以推动该领域的进一步发展</a:t>
                </a:r>
                <a:endParaRPr lang="en-US" altLang="zh-CN" sz="1600">
                  <a:solidFill>
                    <a:schemeClr val="tx1">
                      <a:lumMod val="65000"/>
                      <a:lumOff val="35000"/>
                    </a:schemeClr>
                  </a:solidFill>
                  <a:cs typeface="+mn-ea"/>
                  <a:sym typeface="+mn-lt"/>
                </a:endParaRPr>
              </a:p>
            </p:txBody>
          </p:sp>
        </p:grpSp>
        <p:grpSp>
          <p:nvGrpSpPr>
            <p:cNvPr id="38" name="组合 37"/>
            <p:cNvGrpSpPr/>
            <p:nvPr/>
          </p:nvGrpSpPr>
          <p:grpSpPr>
            <a:xfrm>
              <a:off x="768350" y="4641850"/>
              <a:ext cx="787400" cy="787400"/>
              <a:chOff x="768350" y="4641850"/>
              <a:chExt cx="787400" cy="787400"/>
            </a:xfrm>
          </p:grpSpPr>
          <p:sp>
            <p:nvSpPr>
              <p:cNvPr id="13" name="椭圆 12"/>
              <p:cNvSpPr/>
              <p:nvPr/>
            </p:nvSpPr>
            <p:spPr>
              <a:xfrm>
                <a:off x="768350" y="4641850"/>
                <a:ext cx="787400" cy="787400"/>
              </a:xfrm>
              <a:prstGeom prst="ellipse">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6" name="图片 21" descr="traini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700" y="4764200"/>
                <a:ext cx="542700" cy="542700"/>
              </a:xfrm>
              <a:prstGeom prst="rect">
                <a:avLst/>
              </a:prstGeom>
            </p:spPr>
          </p:pic>
        </p:grpSp>
      </p:grpSp>
      <p:grpSp>
        <p:nvGrpSpPr>
          <p:cNvPr id="45" name="组合 44"/>
          <p:cNvGrpSpPr/>
          <p:nvPr/>
        </p:nvGrpSpPr>
        <p:grpSpPr>
          <a:xfrm>
            <a:off x="4515484" y="561132"/>
            <a:ext cx="3161030" cy="676573"/>
            <a:chOff x="4515484" y="561132"/>
            <a:chExt cx="3161030" cy="676573"/>
          </a:xfrm>
        </p:grpSpPr>
        <p:sp>
          <p:nvSpPr>
            <p:cNvPr id="46" name="文本框 45"/>
            <p:cNvSpPr txBox="1"/>
            <p:nvPr/>
          </p:nvSpPr>
          <p:spPr>
            <a:xfrm>
              <a:off x="4515484" y="561132"/>
              <a:ext cx="3161030" cy="583565"/>
            </a:xfrm>
            <a:prstGeom prst="rect">
              <a:avLst/>
            </a:prstGeom>
            <a:noFill/>
          </p:spPr>
          <p:txBody>
            <a:bodyPr wrap="none" rtlCol="0" anchor="ctr">
              <a:spAutoFit/>
            </a:bodyPr>
            <a:lstStyle/>
            <a:p>
              <a:pPr algn="ctr"/>
              <a:r>
                <a:rPr lang="zh-CN" altLang="en-US" sz="3200" b="1" spc="150" dirty="0">
                  <a:solidFill>
                    <a:schemeClr val="tx1">
                      <a:lumMod val="65000"/>
                      <a:lumOff val="35000"/>
                    </a:schemeClr>
                  </a:solidFill>
                  <a:cs typeface="+mn-ea"/>
                  <a:sym typeface="+mn-lt"/>
                </a:rPr>
                <a:t>综述论文的结构</a:t>
              </a:r>
              <a:endParaRPr lang="zh-CN" altLang="en-US" sz="3200" b="1" spc="150" dirty="0">
                <a:solidFill>
                  <a:schemeClr val="tx1">
                    <a:lumMod val="65000"/>
                    <a:lumOff val="35000"/>
                  </a:schemeClr>
                </a:solidFill>
                <a:cs typeface="+mn-ea"/>
                <a:sym typeface="+mn-lt"/>
              </a:endParaRPr>
            </a:p>
          </p:txBody>
        </p:sp>
        <p:cxnSp>
          <p:nvCxnSpPr>
            <p:cNvPr id="47" name="直接连接符 46"/>
            <p:cNvCxnSpPr/>
            <p:nvPr/>
          </p:nvCxnSpPr>
          <p:spPr>
            <a:xfrm>
              <a:off x="5843972" y="1237705"/>
              <a:ext cx="504056" cy="0"/>
            </a:xfrm>
            <a:prstGeom prst="line">
              <a:avLst/>
            </a:prstGeom>
            <a:ln w="19050">
              <a:solidFill>
                <a:srgbClr val="5A7EB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546984" y="1549400"/>
            <a:ext cx="7098030" cy="3759200"/>
            <a:chOff x="2341904" y="1905000"/>
            <a:chExt cx="7098030" cy="3759200"/>
          </a:xfrm>
        </p:grpSpPr>
        <p:sp>
          <p:nvSpPr>
            <p:cNvPr id="2" name="文本框 1"/>
            <p:cNvSpPr txBox="1"/>
            <p:nvPr/>
          </p:nvSpPr>
          <p:spPr>
            <a:xfrm>
              <a:off x="2341904" y="3123238"/>
              <a:ext cx="7098030" cy="829945"/>
            </a:xfrm>
            <a:prstGeom prst="rect">
              <a:avLst/>
            </a:prstGeom>
            <a:noFill/>
          </p:spPr>
          <p:txBody>
            <a:bodyPr wrap="none" rtlCol="0" anchor="ctr">
              <a:spAutoFit/>
            </a:bodyPr>
            <a:lstStyle/>
            <a:p>
              <a:pPr algn="ctr"/>
              <a:r>
                <a:rPr lang="zh-CN" altLang="en-US" sz="4800" b="1" spc="150" dirty="0">
                  <a:solidFill>
                    <a:schemeClr val="tx1">
                      <a:lumMod val="65000"/>
                      <a:lumOff val="35000"/>
                    </a:schemeClr>
                  </a:solidFill>
                  <a:cs typeface="+mn-ea"/>
                  <a:sym typeface="+mn-lt"/>
                </a:rPr>
                <a:t>病理图像分析的主要方法</a:t>
              </a:r>
              <a:endParaRPr lang="zh-CN" altLang="en-US" sz="4800" b="1" spc="150" dirty="0">
                <a:solidFill>
                  <a:schemeClr val="tx1">
                    <a:lumMod val="65000"/>
                    <a:lumOff val="35000"/>
                  </a:schemeClr>
                </a:solidFill>
                <a:cs typeface="+mn-ea"/>
                <a:sym typeface="+mn-lt"/>
              </a:endParaRPr>
            </a:p>
          </p:txBody>
        </p:sp>
        <p:sp>
          <p:nvSpPr>
            <p:cNvPr id="5" name="文本框 4"/>
            <p:cNvSpPr txBox="1"/>
            <p:nvPr/>
          </p:nvSpPr>
          <p:spPr>
            <a:xfrm>
              <a:off x="5324098" y="1905000"/>
              <a:ext cx="1133644" cy="1107996"/>
            </a:xfrm>
            <a:prstGeom prst="rect">
              <a:avLst/>
            </a:prstGeom>
            <a:noFill/>
          </p:spPr>
          <p:txBody>
            <a:bodyPr wrap="none" rtlCol="0">
              <a:spAutoFit/>
            </a:bodyPr>
            <a:lstStyle/>
            <a:p>
              <a:pPr algn="ctr"/>
              <a:r>
                <a:rPr lang="en-US" altLang="zh-CN" sz="6600" b="1" dirty="0">
                  <a:solidFill>
                    <a:srgbClr val="5A7EB0"/>
                  </a:solidFill>
                  <a:cs typeface="+mn-ea"/>
                  <a:sym typeface="+mn-lt"/>
                </a:rPr>
                <a:t>03</a:t>
              </a:r>
              <a:endParaRPr lang="zh-CN" altLang="en-US" sz="6600" b="1" dirty="0">
                <a:solidFill>
                  <a:srgbClr val="5A7EB0"/>
                </a:solidFill>
                <a:cs typeface="+mn-ea"/>
                <a:sym typeface="+mn-lt"/>
              </a:endParaRPr>
            </a:p>
          </p:txBody>
        </p:sp>
        <p:sp>
          <p:nvSpPr>
            <p:cNvPr id="7" name="矩形: 圆角 6"/>
            <p:cNvSpPr/>
            <p:nvPr/>
          </p:nvSpPr>
          <p:spPr>
            <a:xfrm>
              <a:off x="4887620" y="5219700"/>
              <a:ext cx="2006600" cy="444500"/>
            </a:xfrm>
            <a:prstGeom prst="roundRect">
              <a:avLst>
                <a:gd name="adj" fmla="val 50000"/>
              </a:avLst>
            </a:prstGeom>
            <a:solidFill>
              <a:srgbClr val="5A7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PART.03</a:t>
              </a:r>
              <a:endParaRPr lang="zh-CN" altLang="en-US" b="1" dirty="0">
                <a:cs typeface="+mn-ea"/>
                <a:sym typeface="+mn-l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custDataLst>
              <p:tags r:id="rId1"/>
            </p:custDataLst>
          </p:nvPr>
        </p:nvSpPr>
        <p:spPr>
          <a:xfrm>
            <a:off x="2929890" y="3519805"/>
            <a:ext cx="598170" cy="598170"/>
          </a:xfrm>
          <a:prstGeom prst="ellipse">
            <a:avLst/>
          </a:prstGeom>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3" name="弧形 2"/>
          <p:cNvSpPr/>
          <p:nvPr>
            <p:custDataLst>
              <p:tags r:id="rId2"/>
            </p:custDataLst>
          </p:nvPr>
        </p:nvSpPr>
        <p:spPr>
          <a:xfrm>
            <a:off x="2836545" y="3426460"/>
            <a:ext cx="784860" cy="784860"/>
          </a:xfrm>
          <a:prstGeom prst="arc">
            <a:avLst>
              <a:gd name="adj1" fmla="val 667514"/>
              <a:gd name="adj2" fmla="val 19525525"/>
            </a:avLst>
          </a:prstGeom>
          <a:ln>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4" name="弧形 3"/>
          <p:cNvSpPr/>
          <p:nvPr>
            <p:custDataLst>
              <p:tags r:id="rId3"/>
            </p:custDataLst>
          </p:nvPr>
        </p:nvSpPr>
        <p:spPr>
          <a:xfrm rot="9600000">
            <a:off x="2749550" y="3339465"/>
            <a:ext cx="958215" cy="958215"/>
          </a:xfrm>
          <a:prstGeom prst="arc">
            <a:avLst>
              <a:gd name="adj1" fmla="val 2488873"/>
              <a:gd name="adj2" fmla="val 19525525"/>
            </a:avLst>
          </a:prstGeom>
          <a:ln>
            <a:solidFill>
              <a:srgbClr val="00D0FF">
                <a:alpha val="63000"/>
              </a:srgbClr>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5" name="弧形 4"/>
          <p:cNvSpPr/>
          <p:nvPr>
            <p:custDataLst>
              <p:tags r:id="rId4"/>
            </p:custDataLst>
          </p:nvPr>
        </p:nvSpPr>
        <p:spPr>
          <a:xfrm rot="9600000">
            <a:off x="2655570" y="3245485"/>
            <a:ext cx="1146810" cy="1146810"/>
          </a:xfrm>
          <a:prstGeom prst="arc">
            <a:avLst>
              <a:gd name="adj1" fmla="val 17639385"/>
              <a:gd name="adj2" fmla="val 15903784"/>
            </a:avLst>
          </a:prstGeom>
          <a:ln>
            <a:solidFill>
              <a:srgbClr val="00D0FF">
                <a:alpha val="42000"/>
              </a:srgbClr>
            </a:solidFill>
            <a:headEnd type="none" w="med" len="med"/>
            <a:tailEnd type="none"/>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6" name="椭圆 5"/>
          <p:cNvSpPr/>
          <p:nvPr>
            <p:custDataLst>
              <p:tags r:id="rId5"/>
            </p:custDataLst>
          </p:nvPr>
        </p:nvSpPr>
        <p:spPr>
          <a:xfrm>
            <a:off x="2614930" y="3825875"/>
            <a:ext cx="123825" cy="123825"/>
          </a:xfrm>
          <a:prstGeom prst="ellipse">
            <a:avLst/>
          </a:prstGeom>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7" name="椭圆 6"/>
          <p:cNvSpPr/>
          <p:nvPr>
            <p:custDataLst>
              <p:tags r:id="rId6"/>
            </p:custDataLst>
          </p:nvPr>
        </p:nvSpPr>
        <p:spPr>
          <a:xfrm>
            <a:off x="4841240" y="3519805"/>
            <a:ext cx="598170" cy="598170"/>
          </a:xfrm>
          <a:prstGeom prst="ellipse">
            <a:avLst/>
          </a:prstGeom>
          <a:solidFill>
            <a:srgbClr val="02BBF3"/>
          </a:soli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8" name="弧形 7"/>
          <p:cNvSpPr/>
          <p:nvPr>
            <p:custDataLst>
              <p:tags r:id="rId7"/>
            </p:custDataLst>
          </p:nvPr>
        </p:nvSpPr>
        <p:spPr>
          <a:xfrm>
            <a:off x="4747895" y="3426460"/>
            <a:ext cx="784860" cy="784860"/>
          </a:xfrm>
          <a:prstGeom prst="arc">
            <a:avLst>
              <a:gd name="adj1" fmla="val 667514"/>
              <a:gd name="adj2" fmla="val 19525525"/>
            </a:avLst>
          </a:prstGeom>
          <a:ln>
            <a:solidFill>
              <a:srgbClr val="02BBF3"/>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9" name="弧形 8"/>
          <p:cNvSpPr/>
          <p:nvPr>
            <p:custDataLst>
              <p:tags r:id="rId8"/>
            </p:custDataLst>
          </p:nvPr>
        </p:nvSpPr>
        <p:spPr>
          <a:xfrm rot="9600000">
            <a:off x="4660900" y="3339465"/>
            <a:ext cx="958215" cy="958215"/>
          </a:xfrm>
          <a:prstGeom prst="arc">
            <a:avLst>
              <a:gd name="adj1" fmla="val 2488873"/>
              <a:gd name="adj2" fmla="val 19525525"/>
            </a:avLst>
          </a:prstGeom>
          <a:ln>
            <a:solidFill>
              <a:srgbClr val="02BBF3">
                <a:alpha val="63000"/>
              </a:srgbClr>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10" name="弧形 9"/>
          <p:cNvSpPr/>
          <p:nvPr>
            <p:custDataLst>
              <p:tags r:id="rId9"/>
            </p:custDataLst>
          </p:nvPr>
        </p:nvSpPr>
        <p:spPr>
          <a:xfrm rot="9600000">
            <a:off x="4566920" y="3245485"/>
            <a:ext cx="1146810" cy="1146810"/>
          </a:xfrm>
          <a:prstGeom prst="arc">
            <a:avLst>
              <a:gd name="adj1" fmla="val 17639385"/>
              <a:gd name="adj2" fmla="val 15903784"/>
            </a:avLst>
          </a:prstGeom>
          <a:ln>
            <a:solidFill>
              <a:srgbClr val="02BBF3">
                <a:alpha val="42000"/>
              </a:srgbClr>
            </a:solidFill>
            <a:headEnd type="none" w="med" len="med"/>
            <a:tailEnd type="none"/>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13" name="椭圆 12"/>
          <p:cNvSpPr/>
          <p:nvPr>
            <p:custDataLst>
              <p:tags r:id="rId10"/>
            </p:custDataLst>
          </p:nvPr>
        </p:nvSpPr>
        <p:spPr>
          <a:xfrm>
            <a:off x="4526280" y="3825875"/>
            <a:ext cx="123825" cy="123825"/>
          </a:xfrm>
          <a:prstGeom prst="ellipse">
            <a:avLst/>
          </a:prstGeom>
          <a:solidFill>
            <a:srgbClr val="02BBF3"/>
          </a:soli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17" name="椭圆 16"/>
          <p:cNvSpPr/>
          <p:nvPr>
            <p:custDataLst>
              <p:tags r:id="rId11"/>
            </p:custDataLst>
          </p:nvPr>
        </p:nvSpPr>
        <p:spPr>
          <a:xfrm>
            <a:off x="6752590" y="3519805"/>
            <a:ext cx="598170" cy="598170"/>
          </a:xfrm>
          <a:prstGeom prst="ellipse">
            <a:avLst/>
          </a:prstGeom>
          <a:solidFill>
            <a:srgbClr val="01A9E7"/>
          </a:soli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18" name="弧形 17"/>
          <p:cNvSpPr/>
          <p:nvPr>
            <p:custDataLst>
              <p:tags r:id="rId12"/>
            </p:custDataLst>
          </p:nvPr>
        </p:nvSpPr>
        <p:spPr>
          <a:xfrm>
            <a:off x="6659245" y="3426460"/>
            <a:ext cx="784860" cy="784860"/>
          </a:xfrm>
          <a:prstGeom prst="arc">
            <a:avLst>
              <a:gd name="adj1" fmla="val 667514"/>
              <a:gd name="adj2" fmla="val 19525525"/>
            </a:avLst>
          </a:prstGeom>
          <a:ln>
            <a:solidFill>
              <a:srgbClr val="01A9E7"/>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19" name="弧形 18"/>
          <p:cNvSpPr/>
          <p:nvPr>
            <p:custDataLst>
              <p:tags r:id="rId13"/>
            </p:custDataLst>
          </p:nvPr>
        </p:nvSpPr>
        <p:spPr>
          <a:xfrm rot="9600000">
            <a:off x="6572250" y="3339465"/>
            <a:ext cx="958215" cy="958215"/>
          </a:xfrm>
          <a:prstGeom prst="arc">
            <a:avLst>
              <a:gd name="adj1" fmla="val 2488873"/>
              <a:gd name="adj2" fmla="val 19525525"/>
            </a:avLst>
          </a:prstGeom>
          <a:ln>
            <a:solidFill>
              <a:srgbClr val="01A9E7">
                <a:alpha val="63000"/>
              </a:srgbClr>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20" name="弧形 19"/>
          <p:cNvSpPr/>
          <p:nvPr>
            <p:custDataLst>
              <p:tags r:id="rId14"/>
            </p:custDataLst>
          </p:nvPr>
        </p:nvSpPr>
        <p:spPr>
          <a:xfrm rot="9600000">
            <a:off x="6478270" y="3245485"/>
            <a:ext cx="1146810" cy="1146810"/>
          </a:xfrm>
          <a:prstGeom prst="arc">
            <a:avLst>
              <a:gd name="adj1" fmla="val 17639385"/>
              <a:gd name="adj2" fmla="val 15903784"/>
            </a:avLst>
          </a:prstGeom>
          <a:ln>
            <a:solidFill>
              <a:srgbClr val="01A9E7">
                <a:alpha val="42000"/>
              </a:srgbClr>
            </a:solidFill>
            <a:headEnd type="none" w="med" len="med"/>
            <a:tailEnd type="none"/>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21" name="椭圆 20"/>
          <p:cNvSpPr/>
          <p:nvPr>
            <p:custDataLst>
              <p:tags r:id="rId15"/>
            </p:custDataLst>
          </p:nvPr>
        </p:nvSpPr>
        <p:spPr>
          <a:xfrm>
            <a:off x="6437630" y="3825875"/>
            <a:ext cx="123825" cy="123825"/>
          </a:xfrm>
          <a:prstGeom prst="ellipse">
            <a:avLst/>
          </a:prstGeom>
          <a:solidFill>
            <a:srgbClr val="01A9E7"/>
          </a:soli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22" name="椭圆 21"/>
          <p:cNvSpPr/>
          <p:nvPr>
            <p:custDataLst>
              <p:tags r:id="rId16"/>
            </p:custDataLst>
          </p:nvPr>
        </p:nvSpPr>
        <p:spPr>
          <a:xfrm>
            <a:off x="8663940" y="3519805"/>
            <a:ext cx="598170" cy="598170"/>
          </a:xfrm>
          <a:prstGeom prst="ellipse">
            <a:avLst/>
          </a:prstGeom>
          <a:solidFill>
            <a:srgbClr val="0097DB"/>
          </a:soli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23" name="弧形 22"/>
          <p:cNvSpPr/>
          <p:nvPr>
            <p:custDataLst>
              <p:tags r:id="rId17"/>
            </p:custDataLst>
          </p:nvPr>
        </p:nvSpPr>
        <p:spPr>
          <a:xfrm>
            <a:off x="8570595" y="3426460"/>
            <a:ext cx="784860" cy="784860"/>
          </a:xfrm>
          <a:prstGeom prst="arc">
            <a:avLst>
              <a:gd name="adj1" fmla="val 667514"/>
              <a:gd name="adj2" fmla="val 19525525"/>
            </a:avLst>
          </a:prstGeom>
          <a:ln>
            <a:solidFill>
              <a:srgbClr val="0097DB"/>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29" name="弧形 28"/>
          <p:cNvSpPr/>
          <p:nvPr>
            <p:custDataLst>
              <p:tags r:id="rId18"/>
            </p:custDataLst>
          </p:nvPr>
        </p:nvSpPr>
        <p:spPr>
          <a:xfrm rot="9600000">
            <a:off x="8483600" y="3339465"/>
            <a:ext cx="958215" cy="958215"/>
          </a:xfrm>
          <a:prstGeom prst="arc">
            <a:avLst>
              <a:gd name="adj1" fmla="val 2488873"/>
              <a:gd name="adj2" fmla="val 19525525"/>
            </a:avLst>
          </a:prstGeom>
          <a:ln>
            <a:solidFill>
              <a:srgbClr val="0097DB">
                <a:alpha val="63000"/>
              </a:srgbClr>
            </a:solidFill>
            <a:headEnd type="none" w="med" len="med"/>
            <a:tailEnd type="ova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35" name="弧形 34"/>
          <p:cNvSpPr/>
          <p:nvPr>
            <p:custDataLst>
              <p:tags r:id="rId19"/>
            </p:custDataLst>
          </p:nvPr>
        </p:nvSpPr>
        <p:spPr>
          <a:xfrm rot="9600000">
            <a:off x="8389620" y="3245485"/>
            <a:ext cx="1146810" cy="1146810"/>
          </a:xfrm>
          <a:prstGeom prst="arc">
            <a:avLst>
              <a:gd name="adj1" fmla="val 17639385"/>
              <a:gd name="adj2" fmla="val 15903784"/>
            </a:avLst>
          </a:prstGeom>
          <a:ln>
            <a:solidFill>
              <a:srgbClr val="0097DB">
                <a:alpha val="42000"/>
              </a:srgbClr>
            </a:solidFill>
            <a:headEnd type="none" w="med" len="med"/>
            <a:tailEnd type="none"/>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41" name="椭圆 40"/>
          <p:cNvSpPr/>
          <p:nvPr>
            <p:custDataLst>
              <p:tags r:id="rId20"/>
            </p:custDataLst>
          </p:nvPr>
        </p:nvSpPr>
        <p:spPr>
          <a:xfrm>
            <a:off x="8348980" y="3825875"/>
            <a:ext cx="123825" cy="123825"/>
          </a:xfrm>
          <a:prstGeom prst="ellipse">
            <a:avLst/>
          </a:prstGeom>
          <a:solidFill>
            <a:srgbClr val="0097DB"/>
          </a:soli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64" name="弧形 63"/>
          <p:cNvSpPr/>
          <p:nvPr>
            <p:custDataLst>
              <p:tags r:id="rId21"/>
            </p:custDataLst>
          </p:nvPr>
        </p:nvSpPr>
        <p:spPr>
          <a:xfrm rot="19500000">
            <a:off x="3089910" y="3062605"/>
            <a:ext cx="1788160" cy="1788160"/>
          </a:xfrm>
          <a:prstGeom prst="arc">
            <a:avLst>
              <a:gd name="adj1" fmla="val 15906596"/>
              <a:gd name="adj2" fmla="val 21571434"/>
            </a:avLst>
          </a:prstGeom>
          <a:ln>
            <a:gradFill>
              <a:gsLst>
                <a:gs pos="100000">
                  <a:srgbClr val="02BBF3"/>
                </a:gs>
                <a:gs pos="0">
                  <a:srgbClr val="00D0FF"/>
                </a:gs>
              </a:gsLst>
              <a:lin ang="0"/>
              <a:tileRect/>
            </a:gradFil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65" name="弧形 64"/>
          <p:cNvSpPr/>
          <p:nvPr>
            <p:custDataLst>
              <p:tags r:id="rId22"/>
            </p:custDataLst>
          </p:nvPr>
        </p:nvSpPr>
        <p:spPr>
          <a:xfrm rot="19500000">
            <a:off x="6916420" y="3062605"/>
            <a:ext cx="1788160" cy="1788160"/>
          </a:xfrm>
          <a:prstGeom prst="arc">
            <a:avLst>
              <a:gd name="adj1" fmla="val 15881494"/>
              <a:gd name="adj2" fmla="val 21551831"/>
            </a:avLst>
          </a:prstGeom>
          <a:ln>
            <a:gradFill>
              <a:gsLst>
                <a:gs pos="100000">
                  <a:srgbClr val="0097DB"/>
                </a:gs>
                <a:gs pos="0">
                  <a:srgbClr val="01A9E7"/>
                </a:gs>
              </a:gsLst>
              <a:lin ang="0" scaled="1"/>
            </a:gradFil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sp>
        <p:nvSpPr>
          <p:cNvPr id="66" name="弧形 65"/>
          <p:cNvSpPr/>
          <p:nvPr>
            <p:custDataLst>
              <p:tags r:id="rId23"/>
            </p:custDataLst>
          </p:nvPr>
        </p:nvSpPr>
        <p:spPr>
          <a:xfrm rot="2100000" flipV="1">
            <a:off x="5044440" y="2846070"/>
            <a:ext cx="1788160" cy="1788160"/>
          </a:xfrm>
          <a:prstGeom prst="arc">
            <a:avLst>
              <a:gd name="adj1" fmla="val 15725988"/>
              <a:gd name="adj2" fmla="val 0"/>
            </a:avLst>
          </a:prstGeom>
          <a:ln>
            <a:gradFill>
              <a:gsLst>
                <a:gs pos="100000">
                  <a:srgbClr val="01A9E7"/>
                </a:gs>
                <a:gs pos="0">
                  <a:srgbClr val="02BBF3"/>
                </a:gs>
              </a:gsLst>
              <a:lin ang="0" scaled="1"/>
            </a:gradFill>
          </a:ln>
        </p:spPr>
        <p:style>
          <a:lnRef idx="1">
            <a:srgbClr val="00D0FF"/>
          </a:lnRef>
          <a:fillRef idx="0">
            <a:srgbClr val="00D0FF"/>
          </a:fillRef>
          <a:effectRef idx="0">
            <a:srgbClr val="00D0FF"/>
          </a:effectRef>
          <a:fontRef idx="minor">
            <a:srgbClr val="000000"/>
          </a:fontRef>
        </p:style>
        <p:txBody>
          <a:bodyPr rtlCol="0" anchor="ctr"/>
          <a:p>
            <a:pPr algn="ctr"/>
            <a:endParaRPr lang="zh-CN" altLang="en-US"/>
          </a:p>
        </p:txBody>
      </p:sp>
      <p:pic>
        <p:nvPicPr>
          <p:cNvPr id="69" name="图片 68" descr="32313538333935363b32313538333933383bcae9bcdc"/>
          <p:cNvPicPr>
            <a:picLocks noChangeAspect="1"/>
          </p:cNvPicPr>
          <p:nvPr>
            <p:custDataLst>
              <p:tags r:id="rId24"/>
            </p:custDataLst>
          </p:nvPr>
        </p:nvPicPr>
        <p:blipFill>
          <a:blip r:embed="rId25">
            <a:extLst>
              <a:ext uri="{96DAC541-7B7A-43D3-8B79-37D633B846F1}">
                <asvg:svgBlip xmlns:asvg="http://schemas.microsoft.com/office/drawing/2016/SVG/main" r:embed="rId26"/>
              </a:ext>
            </a:extLst>
          </a:blip>
          <a:stretch>
            <a:fillRect/>
          </a:stretch>
        </p:blipFill>
        <p:spPr>
          <a:xfrm>
            <a:off x="3049270" y="3638550"/>
            <a:ext cx="360045" cy="360045"/>
          </a:xfrm>
          <a:prstGeom prst="rect">
            <a:avLst/>
          </a:prstGeom>
        </p:spPr>
      </p:pic>
      <p:pic>
        <p:nvPicPr>
          <p:cNvPr id="70" name="图片 69" descr="32313538333935363b32313538333935333bbfceb1ed"/>
          <p:cNvPicPr>
            <a:picLocks noChangeAspect="1"/>
          </p:cNvPicPr>
          <p:nvPr>
            <p:custDataLst>
              <p:tags r:id="rId27"/>
            </p:custDataLst>
          </p:nvPr>
        </p:nvPicPr>
        <p:blipFill>
          <a:blip r:embed="rId28">
            <a:extLst>
              <a:ext uri="{96DAC541-7B7A-43D3-8B79-37D633B846F1}">
                <asvg:svgBlip xmlns:asvg="http://schemas.microsoft.com/office/drawing/2016/SVG/main" r:embed="rId29"/>
              </a:ext>
            </a:extLst>
          </a:blip>
          <a:stretch>
            <a:fillRect/>
          </a:stretch>
        </p:blipFill>
        <p:spPr>
          <a:xfrm>
            <a:off x="4960620" y="3638550"/>
            <a:ext cx="360045" cy="360045"/>
          </a:xfrm>
          <a:prstGeom prst="rect">
            <a:avLst/>
          </a:prstGeom>
        </p:spPr>
      </p:pic>
      <p:pic>
        <p:nvPicPr>
          <p:cNvPr id="71" name="图片 70" descr="32313538333935363b32313538333935323bd3cabcfe"/>
          <p:cNvPicPr>
            <a:picLocks noChangeAspect="1"/>
          </p:cNvPicPr>
          <p:nvPr>
            <p:custDataLst>
              <p:tags r:id="rId30"/>
            </p:custDataLst>
          </p:nvPr>
        </p:nvPicPr>
        <p:blipFill>
          <a:blip r:embed="rId31">
            <a:extLst>
              <a:ext uri="{96DAC541-7B7A-43D3-8B79-37D633B846F1}">
                <asvg:svgBlip xmlns:asvg="http://schemas.microsoft.com/office/drawing/2016/SVG/main" r:embed="rId32"/>
              </a:ext>
            </a:extLst>
          </a:blip>
          <a:stretch>
            <a:fillRect/>
          </a:stretch>
        </p:blipFill>
        <p:spPr>
          <a:xfrm>
            <a:off x="6871970" y="3638550"/>
            <a:ext cx="360045" cy="360045"/>
          </a:xfrm>
          <a:prstGeom prst="rect">
            <a:avLst/>
          </a:prstGeom>
        </p:spPr>
      </p:pic>
      <p:pic>
        <p:nvPicPr>
          <p:cNvPr id="72" name="图片 71" descr="32313538333935363b32313538333935343bbadab0e5"/>
          <p:cNvPicPr>
            <a:picLocks noChangeAspect="1"/>
          </p:cNvPicPr>
          <p:nvPr>
            <p:custDataLst>
              <p:tags r:id="rId33"/>
            </p:custDataLst>
          </p:nvPr>
        </p:nvPicPr>
        <p:blipFill>
          <a:blip r:embed="rId34">
            <a:extLst>
              <a:ext uri="{96DAC541-7B7A-43D3-8B79-37D633B846F1}">
                <asvg:svgBlip xmlns:asvg="http://schemas.microsoft.com/office/drawing/2016/SVG/main" r:embed="rId35"/>
              </a:ext>
            </a:extLst>
          </a:blip>
          <a:stretch>
            <a:fillRect/>
          </a:stretch>
        </p:blipFill>
        <p:spPr>
          <a:xfrm>
            <a:off x="8783320" y="3638550"/>
            <a:ext cx="360045" cy="360045"/>
          </a:xfrm>
          <a:prstGeom prst="rect">
            <a:avLst/>
          </a:prstGeom>
        </p:spPr>
      </p:pic>
      <p:sp>
        <p:nvSpPr>
          <p:cNvPr id="75" name="文本框 74"/>
          <p:cNvSpPr txBox="1"/>
          <p:nvPr>
            <p:custDataLst>
              <p:tags r:id="rId36"/>
            </p:custDataLst>
          </p:nvPr>
        </p:nvSpPr>
        <p:spPr>
          <a:xfrm>
            <a:off x="4196715" y="4778375"/>
            <a:ext cx="1887220" cy="353060"/>
          </a:xfrm>
          <a:prstGeom prst="rect">
            <a:avLst/>
          </a:prstGeom>
          <a:noFill/>
        </p:spPr>
        <p:txBody>
          <a:bodyPr wrap="square" bIns="0" rtlCol="0">
            <a:normAutofit/>
          </a:bodyPr>
          <a:p>
            <a:pPr algn="ctr"/>
            <a:r>
              <a:rPr lang="en-US" altLang="zh-CN" sz="2000" spc="300">
                <a:solidFill>
                  <a:srgbClr val="02BBF3"/>
                </a:solidFill>
                <a:uFillTx/>
                <a:latin typeface="思源黑体 CN Bold" panose="020B0800000000000000" charset="-122"/>
                <a:ea typeface="思源黑体 CN Bold" panose="020B0800000000000000" charset="-122"/>
              </a:rPr>
              <a:t>2</a:t>
            </a:r>
            <a:r>
              <a:rPr lang="zh-CN" altLang="en-US" sz="2000" spc="300">
                <a:solidFill>
                  <a:srgbClr val="02BBF3"/>
                </a:solidFill>
                <a:uFillTx/>
                <a:latin typeface="思源黑体 CN Bold" panose="020B0800000000000000" charset="-122"/>
                <a:ea typeface="思源黑体 CN Bold" panose="020B0800000000000000" charset="-122"/>
              </a:rPr>
              <a:t>、分割</a:t>
            </a:r>
            <a:endParaRPr lang="zh-CN" altLang="en-US" sz="2000" spc="300">
              <a:solidFill>
                <a:srgbClr val="02BBF3"/>
              </a:solidFill>
              <a:uFillTx/>
              <a:latin typeface="思源黑体 CN Bold" panose="020B0800000000000000" charset="-122"/>
              <a:ea typeface="思源黑体 CN Bold" panose="020B0800000000000000" charset="-122"/>
            </a:endParaRPr>
          </a:p>
        </p:txBody>
      </p:sp>
      <p:sp>
        <p:nvSpPr>
          <p:cNvPr id="76" name="文本框 75"/>
          <p:cNvSpPr txBox="1"/>
          <p:nvPr>
            <p:custDataLst>
              <p:tags r:id="rId37"/>
            </p:custDataLst>
          </p:nvPr>
        </p:nvSpPr>
        <p:spPr>
          <a:xfrm>
            <a:off x="4297680" y="5198110"/>
            <a:ext cx="1685290" cy="841375"/>
          </a:xfrm>
          <a:prstGeom prst="rect">
            <a:avLst/>
          </a:prstGeom>
          <a:noFill/>
        </p:spPr>
        <p:txBody>
          <a:bodyPr wrap="square" rtlCol="0"/>
          <a:p>
            <a:pPr algn="ctr" fontAlgn="auto">
              <a:lnSpc>
                <a:spcPct val="130000"/>
              </a:lnSpc>
              <a:spcAft>
                <a:spcPts val="1000"/>
              </a:spcAft>
            </a:pPr>
            <a:r>
              <a:rPr lang="zh-CN" altLang="en-US" sz="7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rPr>
              <a:t>病理图像中常常包含多种组织和结构，因此需要将图像进行分割，以便于对不同的组织和结构进行定量化分析。常用的分割方法包括阈值分割、边缘检测、区域生长、水平线分割等。</a:t>
            </a:r>
            <a:endParaRPr lang="zh-CN" altLang="en-US" sz="7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endParaRPr>
          </a:p>
        </p:txBody>
      </p:sp>
      <p:sp>
        <p:nvSpPr>
          <p:cNvPr id="77" name="文本框 76"/>
          <p:cNvSpPr txBox="1"/>
          <p:nvPr>
            <p:custDataLst>
              <p:tags r:id="rId38"/>
            </p:custDataLst>
          </p:nvPr>
        </p:nvSpPr>
        <p:spPr>
          <a:xfrm>
            <a:off x="2285365" y="1623060"/>
            <a:ext cx="1887220" cy="353060"/>
          </a:xfrm>
          <a:prstGeom prst="rect">
            <a:avLst/>
          </a:prstGeom>
          <a:noFill/>
        </p:spPr>
        <p:txBody>
          <a:bodyPr wrap="square" bIns="0" rtlCol="0">
            <a:normAutofit/>
          </a:bodyPr>
          <a:p>
            <a:pPr algn="ctr"/>
            <a:r>
              <a:rPr lang="en-US" altLang="zh-CN" sz="2000" spc="300">
                <a:solidFill>
                  <a:srgbClr val="00D0FF"/>
                </a:solidFill>
                <a:uFillTx/>
                <a:latin typeface="思源黑体 CN Bold" panose="020B0800000000000000" charset="-122"/>
                <a:ea typeface="思源黑体 CN Bold" panose="020B0800000000000000" charset="-122"/>
              </a:rPr>
              <a:t>1</a:t>
            </a:r>
            <a:r>
              <a:rPr lang="zh-CN" altLang="en-US" sz="2000" spc="300">
                <a:solidFill>
                  <a:srgbClr val="00D0FF"/>
                </a:solidFill>
                <a:uFillTx/>
                <a:latin typeface="思源黑体 CN Bold" panose="020B0800000000000000" charset="-122"/>
                <a:ea typeface="思源黑体 CN Bold" panose="020B0800000000000000" charset="-122"/>
              </a:rPr>
              <a:t>、特征提取</a:t>
            </a:r>
            <a:endParaRPr lang="zh-CN" altLang="en-US" sz="2000" spc="300">
              <a:solidFill>
                <a:srgbClr val="00D0FF"/>
              </a:solidFill>
              <a:uFillTx/>
              <a:latin typeface="思源黑体 CN Bold" panose="020B0800000000000000" charset="-122"/>
              <a:ea typeface="思源黑体 CN Bold" panose="020B0800000000000000" charset="-122"/>
            </a:endParaRPr>
          </a:p>
        </p:txBody>
      </p:sp>
      <p:sp>
        <p:nvSpPr>
          <p:cNvPr id="78" name="文本框 77"/>
          <p:cNvSpPr txBox="1"/>
          <p:nvPr>
            <p:custDataLst>
              <p:tags r:id="rId39"/>
            </p:custDataLst>
          </p:nvPr>
        </p:nvSpPr>
        <p:spPr>
          <a:xfrm>
            <a:off x="2386330" y="2042795"/>
            <a:ext cx="1685290" cy="841375"/>
          </a:xfrm>
          <a:prstGeom prst="rect">
            <a:avLst/>
          </a:prstGeom>
          <a:noFill/>
        </p:spPr>
        <p:txBody>
          <a:bodyPr wrap="square" rtlCol="0"/>
          <a:p>
            <a:pPr algn="ctr" fontAlgn="auto">
              <a:lnSpc>
                <a:spcPct val="130000"/>
              </a:lnSpc>
              <a:spcAft>
                <a:spcPts val="1000"/>
              </a:spcAft>
            </a:pPr>
            <a:r>
              <a:rPr lang="zh-CN" altLang="en-US" sz="7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rPr>
              <a:t>病理图像中包含着许多的形态、结构和纹理信息，因此需要从图像中提取相关特征以进行分析。常用的特征包括形态学特征、灰度共生矩阵特征、小波变换特征等。</a:t>
            </a:r>
            <a:endParaRPr lang="zh-CN" altLang="en-US" sz="7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endParaRPr>
          </a:p>
        </p:txBody>
      </p:sp>
      <p:sp>
        <p:nvSpPr>
          <p:cNvPr id="84" name="文本框 83"/>
          <p:cNvSpPr txBox="1"/>
          <p:nvPr>
            <p:custDataLst>
              <p:tags r:id="rId40"/>
            </p:custDataLst>
          </p:nvPr>
        </p:nvSpPr>
        <p:spPr>
          <a:xfrm>
            <a:off x="6108065" y="1623060"/>
            <a:ext cx="1887220" cy="353060"/>
          </a:xfrm>
          <a:prstGeom prst="rect">
            <a:avLst/>
          </a:prstGeom>
          <a:noFill/>
        </p:spPr>
        <p:txBody>
          <a:bodyPr wrap="square" bIns="0" rtlCol="0">
            <a:normAutofit/>
          </a:bodyPr>
          <a:p>
            <a:pPr algn="ctr"/>
            <a:r>
              <a:rPr lang="en-US" altLang="zh-CN" sz="2000" spc="300">
                <a:solidFill>
                  <a:srgbClr val="01A9E7"/>
                </a:solidFill>
                <a:uFillTx/>
                <a:latin typeface="思源黑体 CN Bold" panose="020B0800000000000000" charset="-122"/>
                <a:ea typeface="思源黑体 CN Bold" panose="020B0800000000000000" charset="-122"/>
              </a:rPr>
              <a:t>3</a:t>
            </a:r>
            <a:r>
              <a:rPr lang="zh-CN" altLang="en-US" sz="2000" spc="300">
                <a:solidFill>
                  <a:srgbClr val="01A9E7"/>
                </a:solidFill>
                <a:uFillTx/>
                <a:latin typeface="思源黑体 CN Bold" panose="020B0800000000000000" charset="-122"/>
                <a:ea typeface="思源黑体 CN Bold" panose="020B0800000000000000" charset="-122"/>
              </a:rPr>
              <a:t>、分类</a:t>
            </a:r>
            <a:endParaRPr lang="zh-CN" altLang="en-US" sz="2000" spc="300">
              <a:solidFill>
                <a:srgbClr val="01A9E7"/>
              </a:solidFill>
              <a:uFillTx/>
              <a:latin typeface="思源黑体 CN Bold" panose="020B0800000000000000" charset="-122"/>
              <a:ea typeface="思源黑体 CN Bold" panose="020B0800000000000000" charset="-122"/>
            </a:endParaRPr>
          </a:p>
        </p:txBody>
      </p:sp>
      <p:sp>
        <p:nvSpPr>
          <p:cNvPr id="85" name="文本框 84"/>
          <p:cNvSpPr txBox="1"/>
          <p:nvPr>
            <p:custDataLst>
              <p:tags r:id="rId41"/>
            </p:custDataLst>
          </p:nvPr>
        </p:nvSpPr>
        <p:spPr>
          <a:xfrm>
            <a:off x="6209030" y="2042795"/>
            <a:ext cx="1685290" cy="841375"/>
          </a:xfrm>
          <a:prstGeom prst="rect">
            <a:avLst/>
          </a:prstGeom>
          <a:noFill/>
        </p:spPr>
        <p:txBody>
          <a:bodyPr wrap="square" rtlCol="0"/>
          <a:p>
            <a:pPr algn="ctr" fontAlgn="auto">
              <a:lnSpc>
                <a:spcPct val="130000"/>
              </a:lnSpc>
              <a:spcAft>
                <a:spcPts val="1000"/>
              </a:spcAft>
            </a:pPr>
            <a:r>
              <a:rPr lang="zh-CN" altLang="en-US" sz="8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rPr>
              <a:t>分类是病理图像分析的关键问题，它能够帮助医生快速准确地做出诊断。常用的分类方法</a:t>
            </a:r>
            <a:r>
              <a:rPr lang="zh-CN" altLang="en-US" sz="6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rPr>
              <a:t>包括</a:t>
            </a:r>
            <a:r>
              <a:rPr lang="zh-CN" altLang="en-US" sz="8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rPr>
              <a:t>支持向量机、随机森林、深度学习等。</a:t>
            </a:r>
            <a:endParaRPr lang="zh-CN" altLang="en-US" sz="8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endParaRPr>
          </a:p>
        </p:txBody>
      </p:sp>
      <p:sp>
        <p:nvSpPr>
          <p:cNvPr id="87" name="文本框 86"/>
          <p:cNvSpPr txBox="1"/>
          <p:nvPr>
            <p:custDataLst>
              <p:tags r:id="rId42"/>
            </p:custDataLst>
          </p:nvPr>
        </p:nvSpPr>
        <p:spPr>
          <a:xfrm>
            <a:off x="8019415" y="4778375"/>
            <a:ext cx="1887220" cy="353060"/>
          </a:xfrm>
          <a:prstGeom prst="rect">
            <a:avLst/>
          </a:prstGeom>
          <a:noFill/>
        </p:spPr>
        <p:txBody>
          <a:bodyPr wrap="square" bIns="0" rtlCol="0">
            <a:normAutofit/>
          </a:bodyPr>
          <a:p>
            <a:pPr algn="ctr"/>
            <a:r>
              <a:rPr lang="en-US" altLang="zh-CN" sz="2000" spc="300">
                <a:solidFill>
                  <a:srgbClr val="0097DB"/>
                </a:solidFill>
                <a:uFillTx/>
                <a:latin typeface="思源黑体 CN Bold" panose="020B0800000000000000" charset="-122"/>
                <a:ea typeface="思源黑体 CN Bold" panose="020B0800000000000000" charset="-122"/>
              </a:rPr>
              <a:t>4</a:t>
            </a:r>
            <a:r>
              <a:rPr lang="zh-CN" altLang="en-US" sz="2000" spc="300">
                <a:solidFill>
                  <a:srgbClr val="0097DB"/>
                </a:solidFill>
                <a:uFillTx/>
                <a:latin typeface="思源黑体 CN Bold" panose="020B0800000000000000" charset="-122"/>
                <a:ea typeface="思源黑体 CN Bold" panose="020B0800000000000000" charset="-122"/>
              </a:rPr>
              <a:t>、目标检测</a:t>
            </a:r>
            <a:endParaRPr lang="zh-CN" altLang="en-US" sz="2000" spc="300">
              <a:solidFill>
                <a:srgbClr val="0097DB"/>
              </a:solidFill>
              <a:uFillTx/>
              <a:latin typeface="思源黑体 CN Bold" panose="020B0800000000000000" charset="-122"/>
              <a:ea typeface="思源黑体 CN Bold" panose="020B0800000000000000" charset="-122"/>
            </a:endParaRPr>
          </a:p>
        </p:txBody>
      </p:sp>
      <p:sp>
        <p:nvSpPr>
          <p:cNvPr id="88" name="文本框 87"/>
          <p:cNvSpPr txBox="1"/>
          <p:nvPr>
            <p:custDataLst>
              <p:tags r:id="rId43"/>
            </p:custDataLst>
          </p:nvPr>
        </p:nvSpPr>
        <p:spPr>
          <a:xfrm>
            <a:off x="8120380" y="5198110"/>
            <a:ext cx="1685290" cy="841375"/>
          </a:xfrm>
          <a:prstGeom prst="rect">
            <a:avLst/>
          </a:prstGeom>
          <a:noFill/>
        </p:spPr>
        <p:txBody>
          <a:bodyPr wrap="square" rtlCol="0"/>
          <a:p>
            <a:pPr algn="ctr" fontAlgn="auto">
              <a:lnSpc>
                <a:spcPct val="130000"/>
              </a:lnSpc>
              <a:spcAft>
                <a:spcPts val="1000"/>
              </a:spcAft>
            </a:pPr>
            <a:r>
              <a:rPr lang="zh-CN" altLang="en-US" sz="7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rPr>
              <a:t>目标检测是病理图像分析中的另一个重要问题，它能够帮助医生快速定位病变区域。常用的目标检测方法包括基于滑动窗口的方法、基于区域提议的方法、基于深度学习的方法等</a:t>
            </a:r>
            <a:endParaRPr lang="zh-CN" altLang="en-US" sz="700" b="1" spc="150">
              <a:solidFill>
                <a:srgbClr val="000000">
                  <a:lumMod val="75000"/>
                  <a:lumOff val="25000"/>
                </a:srgbClr>
              </a:solidFill>
              <a:uFillTx/>
              <a:latin typeface="思源黑体 CN Light" panose="020B0300000000000000" charset="-122"/>
              <a:ea typeface="思源黑体 CN Light" panose="020B0300000000000000" charset="-122"/>
              <a:sym typeface="微软雅黑" panose="020B0503020204020204" charset="-122"/>
            </a:endParaRPr>
          </a:p>
        </p:txBody>
      </p:sp>
      <p:sp>
        <p:nvSpPr>
          <p:cNvPr id="28" name="矩形 27"/>
          <p:cNvSpPr/>
          <p:nvPr>
            <p:custDataLst>
              <p:tags r:id="rId44"/>
            </p:custDataLst>
          </p:nvPr>
        </p:nvSpPr>
        <p:spPr>
          <a:xfrm rot="16200000">
            <a:off x="6087745" y="-974725"/>
            <a:ext cx="17780" cy="3647440"/>
          </a:xfrm>
          <a:prstGeom prst="rect">
            <a:avLst/>
          </a:prstGeom>
          <a:gradFill>
            <a:gsLst>
              <a:gs pos="0">
                <a:srgbClr val="FFFFFF"/>
              </a:gs>
              <a:gs pos="100000">
                <a:srgbClr val="FFFFFF"/>
              </a:gs>
              <a:gs pos="47000">
                <a:srgbClr val="0097DB"/>
              </a:gs>
            </a:gsLst>
            <a:lin ang="5400000" scaled="0"/>
          </a:gradFill>
          <a:ln>
            <a:no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p>
        </p:txBody>
      </p:sp>
      <p:sp>
        <p:nvSpPr>
          <p:cNvPr id="30" name="文本框 29"/>
          <p:cNvSpPr txBox="1"/>
          <p:nvPr>
            <p:custDataLst>
              <p:tags r:id="rId45"/>
            </p:custDataLst>
          </p:nvPr>
        </p:nvSpPr>
        <p:spPr>
          <a:xfrm>
            <a:off x="4098290" y="332740"/>
            <a:ext cx="3996055" cy="414655"/>
          </a:xfrm>
          <a:prstGeom prst="rect">
            <a:avLst/>
          </a:prstGeom>
          <a:noFill/>
        </p:spPr>
        <p:txBody>
          <a:bodyPr wrap="square" bIns="0" rtlCol="0">
            <a:normAutofit fontScale="90000"/>
          </a:bodyPr>
          <a:p>
            <a:pPr algn="ctr"/>
            <a:r>
              <a:rPr lang="zh-CN" altLang="en-US" sz="2400" b="1" spc="150" dirty="0">
                <a:solidFill>
                  <a:schemeClr val="tx1">
                    <a:lumMod val="65000"/>
                    <a:lumOff val="35000"/>
                  </a:schemeClr>
                </a:solidFill>
                <a:cs typeface="+mn-ea"/>
                <a:sym typeface="+mn-lt"/>
              </a:rPr>
              <a:t>病理图像分析的主要方法</a:t>
            </a:r>
            <a:endParaRPr lang="zh-CN" altLang="en-US" sz="2400" b="1" spc="300">
              <a:solidFill>
                <a:srgbClr val="000000">
                  <a:lumMod val="85000"/>
                  <a:lumOff val="15000"/>
                </a:srgbClr>
              </a:solidFill>
              <a:uFillTx/>
              <a:latin typeface="思源黑体 CN Bold" panose="020B0800000000000000" charset="-122"/>
              <a:ea typeface="思源黑体 CN Bold" panose="020B0800000000000000" charset="-122"/>
            </a:endParaRPr>
          </a:p>
        </p:txBody>
      </p:sp>
    </p:spTree>
    <p:custDataLst>
      <p:tags r:id="rId4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28066_4*m_h_i*1_2_2"/>
  <p:tag name="KSO_WM_TEMPLATE_CATEGORY" val="diagram"/>
  <p:tag name="KSO_WM_TEMPLATE_INDEX" val="20228066"/>
  <p:tag name="KSO_WM_UNIT_LAYERLEVEL" val="1_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28066_4*m_h_i*1_2_3"/>
  <p:tag name="KSO_WM_TEMPLATE_CATEGORY" val="diagram"/>
  <p:tag name="KSO_WM_TEMPLATE_INDEX" val="20228066"/>
  <p:tag name="KSO_WM_UNIT_LAYERLEVEL" val="1_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28066_4*m_h_i*1_2_4"/>
  <p:tag name="KSO_WM_TEMPLATE_CATEGORY" val="diagram"/>
  <p:tag name="KSO_WM_TEMPLATE_INDEX" val="20228066"/>
  <p:tag name="KSO_WM_UNIT_LAYERLEVEL" val="1_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28066_4*m_h_i*1_2_5"/>
  <p:tag name="KSO_WM_TEMPLATE_CATEGORY" val="diagram"/>
  <p:tag name="KSO_WM_TEMPLATE_INDEX" val="2022806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28066_4*m_h_i*1_3_1"/>
  <p:tag name="KSO_WM_TEMPLATE_CATEGORY" val="diagram"/>
  <p:tag name="KSO_WM_TEMPLATE_INDEX" val="2022806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28066_4*m_h_i*1_3_2"/>
  <p:tag name="KSO_WM_TEMPLATE_CATEGORY" val="diagram"/>
  <p:tag name="KSO_WM_TEMPLATE_INDEX" val="20228066"/>
  <p:tag name="KSO_WM_UNIT_LAYERLEVEL" val="1_1_1"/>
  <p:tag name="KSO_WM_TAG_VERSION" val="1.0"/>
  <p:tag name="KSO_WM_BEAUTIFY_FLAG" val="#wm#"/>
  <p:tag name="KSO_WM_UNIT_LINE_FORE_SCHEMECOLOR_INDEX" val="7"/>
  <p:tag name="KSO_WM_UNIT_LINE_FILL_TYPE" val="2"/>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28066_4*m_h_i*1_3_3"/>
  <p:tag name="KSO_WM_TEMPLATE_CATEGORY" val="diagram"/>
  <p:tag name="KSO_WM_TEMPLATE_INDEX" val="20228066"/>
  <p:tag name="KSO_WM_UNIT_LAYERLEVEL" val="1_1_1"/>
  <p:tag name="KSO_WM_TAG_VERSION" val="1.0"/>
  <p:tag name="KSO_WM_BEAUTIFY_FLAG" val="#wm#"/>
  <p:tag name="KSO_WM_UNIT_LINE_FORE_SCHEMECOLOR_INDEX" val="7"/>
  <p:tag name="KSO_WM_UNIT_LINE_FILL_TYPE" val="2"/>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28066_4*m_h_i*1_3_4"/>
  <p:tag name="KSO_WM_TEMPLATE_CATEGORY" val="diagram"/>
  <p:tag name="KSO_WM_TEMPLATE_INDEX" val="20228066"/>
  <p:tag name="KSO_WM_UNIT_LAYERLEVEL" val="1_1_1"/>
  <p:tag name="KSO_WM_TAG_VERSION" val="1.0"/>
  <p:tag name="KSO_WM_BEAUTIFY_FLAG" val="#wm#"/>
  <p:tag name="KSO_WM_UNIT_LINE_FORE_SCHEMECOLOR_INDEX" val="7"/>
  <p:tag name="KSO_WM_UNIT_LINE_FILL_TYPE" val="2"/>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228066_4*m_h_i*1_3_5"/>
  <p:tag name="KSO_WM_TEMPLATE_CATEGORY" val="diagram"/>
  <p:tag name="KSO_WM_TEMPLATE_INDEX" val="2022806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28066_4*m_h_i*1_4_1"/>
  <p:tag name="KSO_WM_TEMPLATE_CATEGORY" val="diagram"/>
  <p:tag name="KSO_WM_TEMPLATE_INDEX" val="20228066"/>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BEAUTIFY_FLAG" val=""/>
  <p:tag name="KSO_WM_UNIT_PLACING_PICTURE_USER_VIEWPORT" val="{&quot;height&quot;:4402,&quot;width&quot;:482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28066_4*m_h_i*1_4_2"/>
  <p:tag name="KSO_WM_TEMPLATE_CATEGORY" val="diagram"/>
  <p:tag name="KSO_WM_TEMPLATE_INDEX" val="20228066"/>
  <p:tag name="KSO_WM_UNIT_LAYERLEVEL" val="1_1_1"/>
  <p:tag name="KSO_WM_TAG_VERSION" val="1.0"/>
  <p:tag name="KSO_WM_BEAUTIFY_FLAG" val="#wm#"/>
  <p:tag name="KSO_WM_UNIT_LINE_FORE_SCHEMECOLOR_INDEX" val="8"/>
  <p:tag name="KSO_WM_UNIT_LINE_FILL_TYPE" val="2"/>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28066_4*m_h_i*1_4_3"/>
  <p:tag name="KSO_WM_TEMPLATE_CATEGORY" val="diagram"/>
  <p:tag name="KSO_WM_TEMPLATE_INDEX" val="20228066"/>
  <p:tag name="KSO_WM_UNIT_LAYERLEVEL" val="1_1_1"/>
  <p:tag name="KSO_WM_TAG_VERSION" val="1.0"/>
  <p:tag name="KSO_WM_BEAUTIFY_FLAG" val="#wm#"/>
  <p:tag name="KSO_WM_UNIT_LINE_FORE_SCHEMECOLOR_INDEX" val="8"/>
  <p:tag name="KSO_WM_UNIT_LINE_FILL_TYPE" val="2"/>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28066_4*m_h_i*1_4_4"/>
  <p:tag name="KSO_WM_TEMPLATE_CATEGORY" val="diagram"/>
  <p:tag name="KSO_WM_TEMPLATE_INDEX" val="20228066"/>
  <p:tag name="KSO_WM_UNIT_LAYERLEVEL" val="1_1_1"/>
  <p:tag name="KSO_WM_TAG_VERSION" val="1.0"/>
  <p:tag name="KSO_WM_BEAUTIFY_FLAG" val="#wm#"/>
  <p:tag name="KSO_WM_UNIT_LINE_FORE_SCHEMECOLOR_INDEX" val="8"/>
  <p:tag name="KSO_WM_UNIT_LINE_FILL_TYPE" val="2"/>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228066_4*m_h_i*1_4_5"/>
  <p:tag name="KSO_WM_TEMPLATE_CATEGORY" val="diagram"/>
  <p:tag name="KSO_WM_TEMPLATE_INDEX" val="20228066"/>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228066_4*m_h_z*1_2_1"/>
  <p:tag name="KSO_WM_TEMPLATE_CATEGORY" val="diagram"/>
  <p:tag name="KSO_WM_TEMPLATE_INDEX" val="20228066"/>
  <p:tag name="KSO_WM_UNIT_LAYERLEVEL" val="1_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228066_4*m_h_z*1_4_1"/>
  <p:tag name="KSO_WM_TEMPLATE_CATEGORY" val="diagram"/>
  <p:tag name="KSO_WM_TEMPLATE_INDEX" val="20228066"/>
  <p:tag name="KSO_WM_UNIT_LAYERLEVEL" val="1_1_1"/>
  <p:tag name="KSO_WM_TAG_VERSION" val="1.0"/>
  <p:tag name="KSO_WM_BEAUTIFY_FLAG" val="#wm#"/>
  <p:tag name="KSO_WM_UNIT_LINE_FORE_SCHEMECOLOR_INDEX" val="8"/>
  <p:tag name="KSO_WM_UNIT_LINE_FILL_TYPE" val="2"/>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228066_4*m_h_z*1_3_1"/>
  <p:tag name="KSO_WM_TEMPLATE_CATEGORY" val="diagram"/>
  <p:tag name="KSO_WM_TEMPLATE_INDEX" val="20228066"/>
  <p:tag name="KSO_WM_UNIT_LAYERLEVEL" val="1_1_1"/>
  <p:tag name="KSO_WM_TAG_VERSION" val="1.0"/>
  <p:tag name="KSO_WM_BEAUTIFY_FLAG" val="#wm#"/>
  <p:tag name="KSO_WM_UNIT_LINE_FORE_SCHEMECOLOR_INDEX" val="7"/>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28066_4*m_h_x*1_1_1"/>
  <p:tag name="KSO_WM_TEMPLATE_CATEGORY" val="diagram"/>
  <p:tag name="KSO_WM_TEMPLATE_INDEX" val="20228066"/>
  <p:tag name="KSO_WM_UNIT_LAYERLEVEL" val="1_1_1"/>
  <p:tag name="KSO_WM_TAG_VERSION" val="1.0"/>
  <p:tag name="KSO_WM_BEAUTIFY_FLAG" val="#wm#"/>
  <p:tag name="KSO_WM_UNIT_USESOURCEFORMAT_APPLY" val="1"/>
</p:tagLst>
</file>

<file path=ppt/tags/tag28.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28066_4*m_h_x*1_2_1"/>
  <p:tag name="KSO_WM_TEMPLATE_CATEGORY" val="diagram"/>
  <p:tag name="KSO_WM_TEMPLATE_INDEX" val="20228066"/>
  <p:tag name="KSO_WM_UNIT_LAYERLEVEL" val="1_1_1"/>
  <p:tag name="KSO_WM_TAG_VERSION" val="1.0"/>
  <p:tag name="KSO_WM_BEAUTIFY_FLAG" val="#wm#"/>
  <p:tag name="KSO_WM_UNIT_USESOURCEFORMAT_APPLY" val="1"/>
</p:tagLst>
</file>

<file path=ppt/tags/tag29.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28066_4*m_h_x*1_3_1"/>
  <p:tag name="KSO_WM_TEMPLATE_CATEGORY" val="diagram"/>
  <p:tag name="KSO_WM_TEMPLATE_INDEX" val="20228066"/>
  <p:tag name="KSO_WM_UNIT_LAYERLEVEL" val="1_1_1"/>
  <p:tag name="KSO_WM_TAG_VERSION" val="1.0"/>
  <p:tag name="KSO_WM_BEAUTIFY_FLAG" val="#wm#"/>
  <p:tag name="KSO_WM_UNIT_USESOURCEFORMAT_APPLY" val="1"/>
</p:tagLst>
</file>

<file path=ppt/tags/tag3.xml><?xml version="1.0" encoding="utf-8"?>
<p:tagLst xmlns:p="http://schemas.openxmlformats.org/presentationml/2006/main">
  <p:tag name="KSO_WM_BEAUTIFY_FLAG" val=""/>
  <p:tag name="KSO_WM_UNIT_PLACING_PICTURE_USER_VIEWPORT" val="{&quot;height&quot;:6323,&quot;width&quot;:11250}"/>
</p:tagLst>
</file>

<file path=ppt/tags/tag30.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28066_4*m_h_x*1_4_1"/>
  <p:tag name="KSO_WM_TEMPLATE_CATEGORY" val="diagram"/>
  <p:tag name="KSO_WM_TEMPLATE_INDEX" val="20228066"/>
  <p:tag name="KSO_WM_UNIT_LAYERLEVEL" val="1_1_1"/>
  <p:tag name="KSO_WM_TAG_VERSION" val="1.0"/>
  <p:tag name="KSO_WM_BEAUTIFY_FLAG" val="#wm#"/>
  <p:tag name="KSO_WM_UNIT_USESOURCEFORMAT_APPLY" val="1"/>
</p:tagLst>
</file>

<file path=ppt/tags/tag3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28066_4*m_h_a*1_2_1"/>
  <p:tag name="KSO_WM_TEMPLATE_CATEGORY" val="diagram"/>
  <p:tag name="KSO_WM_TEMPLATE_INDEX" val="20228066"/>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32.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28066_4*m_h_f*1_2_1"/>
  <p:tag name="KSO_WM_TEMPLATE_CATEGORY" val="diagram"/>
  <p:tag name="KSO_WM_TEMPLATE_INDEX" val="2022806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8066_4*m_h_a*1_1_1"/>
  <p:tag name="KSO_WM_TEMPLATE_CATEGORY" val="diagram"/>
  <p:tag name="KSO_WM_TEMPLATE_INDEX" val="20228066"/>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34.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8066_4*m_h_f*1_1_1"/>
  <p:tag name="KSO_WM_TEMPLATE_CATEGORY" val="diagram"/>
  <p:tag name="KSO_WM_TEMPLATE_INDEX" val="2022806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28066_4*m_h_a*1_3_1"/>
  <p:tag name="KSO_WM_TEMPLATE_CATEGORY" val="diagram"/>
  <p:tag name="KSO_WM_TEMPLATE_INDEX" val="20228066"/>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36.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28066_4*m_h_f*1_3_1"/>
  <p:tag name="KSO_WM_TEMPLATE_CATEGORY" val="diagram"/>
  <p:tag name="KSO_WM_TEMPLATE_INDEX" val="2022806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28066_4*m_h_a*1_4_1"/>
  <p:tag name="KSO_WM_TEMPLATE_CATEGORY" val="diagram"/>
  <p:tag name="KSO_WM_TEMPLATE_INDEX" val="20228066"/>
  <p:tag name="KSO_WM_UNIT_LAYERLEVEL" val="1_1_1"/>
  <p:tag name="KSO_WM_TAG_VERSION" val="1.0"/>
  <p:tag name="KSO_WM_BEAUTIFY_FLAG" val="#wm#"/>
  <p:tag name="KSO_WM_UNIT_TEXT_FILL_FORE_SCHEMECOLOR_INDEX" val="8"/>
  <p:tag name="KSO_WM_UNIT_TEXT_FILL_TYPE" val="1"/>
  <p:tag name="KSO_WM_UNIT_USESOURCEFORMAT_APPLY" val="1"/>
</p:tagLst>
</file>

<file path=ppt/tags/tag38.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28066_4*m_h_f*1_4_1"/>
  <p:tag name="KSO_WM_TEMPLATE_CATEGORY" val="diagram"/>
  <p:tag name="KSO_WM_TEMPLATE_INDEX" val="2022806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228066_4*i*1"/>
  <p:tag name="KSO_WM_TEMPLATE_CATEGORY" val="diagram"/>
  <p:tag name="KSO_WM_TEMPLATE_INDEX" val="20228066"/>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8066_4*m_h_i*1_1_1"/>
  <p:tag name="KSO_WM_TEMPLATE_CATEGORY" val="diagram"/>
  <p:tag name="KSO_WM_TEMPLATE_INDEX" val="2022806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0.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5"/>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20228066_4*a*1"/>
  <p:tag name="KSO_WM_TEMPLATE_CATEGORY" val="diagram"/>
  <p:tag name="KSO_WM_TEMPLATE_INDEX" val="20228066"/>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SPECIAL_SOURCE" val="bdnull"/>
  <p:tag name="KSO_WM_SLIDE_ID" val="diagram20228066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diagram"/>
  <p:tag name="KSO_WM_TEMPLATE_INDEX" val="20228066"/>
  <p:tag name="KSO_WM_SLIDE_TYPE" val="text"/>
  <p:tag name="KSO_WM_SLIDE_SUBTYPE" val="diag"/>
  <p:tag name="KSO_WM_SLIDE_SIZE" val="584.2*314.7"/>
  <p:tag name="KSO_WM_SLIDE_POSITION" val="187.9*160.85"/>
  <p:tag name="KSO_WM_DIAGRAM_GROUP_CODE" val="m1-1"/>
  <p:tag name="KSO_WM_SLIDE_DIAGTYPE" val="m"/>
  <p:tag name="KSO_WM_SLIDE_LAYOUT" val="a_m"/>
  <p:tag name="KSO_WM_SLIDE_LAYOUT_CNT" val="1_1"/>
</p:tagLst>
</file>

<file path=ppt/tags/tag42.xml><?xml version="1.0" encoding="utf-8"?>
<p:tagLst xmlns:p="http://schemas.openxmlformats.org/presentationml/2006/main">
  <p:tag name="KSO_WPP_MARK_KEY" val="17bbbf6f-b3f4-444a-ad3c-88e150412d63"/>
  <p:tag name="COMMONDATA" val="eyJjb3VudCI6MSwiaGRpZCI6IjRlZjUzNThkNmQ3MzFkY2NmZmQ2NjZhMzk3M2M2NDZkIiwidXNlckNvdW50Ijox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8066_4*m_h_i*1_1_2"/>
  <p:tag name="KSO_WM_TEMPLATE_CATEGORY" val="diagram"/>
  <p:tag name="KSO_WM_TEMPLATE_INDEX" val="20228066"/>
  <p:tag name="KSO_WM_UNIT_LAYERLEVEL" val="1_1_1"/>
  <p:tag name="KSO_WM_TAG_VERSION" val="1.0"/>
  <p:tag name="KSO_WM_BEAUTIFY_FLAG" val="#wm#"/>
  <p:tag name="KSO_WM_UNIT_LINE_FORE_SCHEMECOLOR_INDEX" val="5"/>
  <p:tag name="KSO_WM_UNIT_LINE_FILL_TYPE" val="2"/>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28066_4*m_h_i*1_1_3"/>
  <p:tag name="KSO_WM_TEMPLATE_CATEGORY" val="diagram"/>
  <p:tag name="KSO_WM_TEMPLATE_INDEX" val="20228066"/>
  <p:tag name="KSO_WM_UNIT_LAYERLEVEL" val="1_1_1"/>
  <p:tag name="KSO_WM_TAG_VERSION" val="1.0"/>
  <p:tag name="KSO_WM_BEAUTIFY_FLAG" val="#wm#"/>
  <p:tag name="KSO_WM_UNIT_LINE_FORE_SCHEMECOLOR_INDEX" val="5"/>
  <p:tag name="KSO_WM_UNIT_LINE_FILL_TYPE" val="2"/>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28066_4*m_h_i*1_1_4"/>
  <p:tag name="KSO_WM_TEMPLATE_CATEGORY" val="diagram"/>
  <p:tag name="KSO_WM_TEMPLATE_INDEX" val="20228066"/>
  <p:tag name="KSO_WM_UNIT_LAYERLEVEL" val="1_1_1"/>
  <p:tag name="KSO_WM_TAG_VERSION" val="1.0"/>
  <p:tag name="KSO_WM_BEAUTIFY_FLAG" val="#wm#"/>
  <p:tag name="KSO_WM_UNIT_LINE_FORE_SCHEMECOLOR_INDEX" val="5"/>
  <p:tag name="KSO_WM_UNIT_LINE_FILL_TYPE" val="2"/>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28066_4*m_h_i*1_1_5"/>
  <p:tag name="KSO_WM_TEMPLATE_CATEGORY" val="diagram"/>
  <p:tag name="KSO_WM_TEMPLATE_INDEX" val="2022806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28066_4*m_h_i*1_2_1"/>
  <p:tag name="KSO_WM_TEMPLATE_CATEGORY" val="diagram"/>
  <p:tag name="KSO_WM_TEMPLATE_INDEX" val="2022806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3yisw3b">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1424</Words>
  <Application>WPS 演示</Application>
  <PresentationFormat>宽屏</PresentationFormat>
  <Paragraphs>124</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苹方 常规</vt:lpstr>
      <vt:lpstr>Century Gothic</vt:lpstr>
      <vt:lpstr>微软雅黑</vt:lpstr>
      <vt:lpstr>Arial Unicode MS</vt:lpstr>
      <vt:lpstr>Calibri</vt:lpstr>
      <vt:lpstr>思源黑体 CN Heavy</vt:lpstr>
      <vt:lpstr>黑体</vt:lpstr>
      <vt:lpstr>思源黑体 CN Medium</vt:lpstr>
      <vt:lpstr>思源黑体 CN Regular</vt:lpstr>
      <vt:lpstr>思源黑体 CN Bold</vt:lpstr>
      <vt:lpstr>思源黑体 CN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xia</dc:creator>
  <cp:lastModifiedBy>One  6  s</cp:lastModifiedBy>
  <cp:revision>17</cp:revision>
  <dcterms:created xsi:type="dcterms:W3CDTF">2021-05-16T08:25:00Z</dcterms:created>
  <dcterms:modified xsi:type="dcterms:W3CDTF">2023-03-22T16:16:58Z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8CFCF5BB166743DEB1D2674D8ED066BE</vt:lpwstr>
  </property>
  <property fmtid="{D5CDD505-2E9C-101B-9397-08002B2CF9AE}" pid="3" name="KSOProductBuildVer">
    <vt:lpwstr>2052-11.1.0.13703</vt:lpwstr>
  </property>
  <property fmtid="{D5CDD505-2E9C-101B-9397-08002B2CF9AE}" pid="4" name="KSOTemplateUUID">
    <vt:lpwstr>v1.0_mb_VqfV0FxpovO6+mgcCMndGQ==</vt:lpwstr>
  </property>
</Properties>
</file>