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handoutMasterIdLst>
    <p:handoutMasterId r:id="rId16"/>
  </p:handoutMasterIdLst>
  <p:sldIdLst>
    <p:sldId id="3825" r:id="rId5"/>
    <p:sldId id="3826" r:id="rId6"/>
    <p:sldId id="3828" r:id="rId7"/>
    <p:sldId id="3835" r:id="rId8"/>
    <p:sldId id="3837" r:id="rId9"/>
    <p:sldId id="3836" r:id="rId10"/>
    <p:sldId id="3831" r:id="rId11"/>
    <p:sldId id="3839" r:id="rId12"/>
    <p:sldId id="3838" r:id="rId13"/>
    <p:sldId id="3834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zh-CN" altLang="en-US" sz="1400" b="1" i="0" u="none" noProof="0" dirty="0">
              <a:latin typeface="华文仿宋" panose="02010600040101010101" pitchFamily="2" charset="-122"/>
              <a:ea typeface="华文仿宋" panose="02010600040101010101" pitchFamily="2" charset="-122"/>
            </a:rPr>
            <a:t>简述技术内容</a:t>
          </a:r>
          <a:endParaRPr lang="zh-CN" altLang="en-US" sz="1400" b="1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n-US" altLang="zh-CN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1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zh-CN" altLang="en-US" sz="1400" b="1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学习模式概括介绍</a:t>
          </a:r>
          <a:endParaRPr lang="zh-CN" altLang="en-US" sz="1400" b="1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US" altLang="zh-CN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2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zh-CN" sz="1400" b="1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介绍技术的具体内容</a:t>
          </a:r>
          <a:endParaRPr lang="en-US" altLang="zh-CN" sz="1400" b="1" dirty="0">
            <a:solidFill>
              <a:prstClr val="black"/>
            </a:solidFill>
            <a:latin typeface="华文仿宋" panose="02010600040101010101" pitchFamily="2" charset="-122"/>
            <a:ea typeface="华文仿宋" panose="02010600040101010101" pitchFamily="2" charset="-122"/>
            <a:cs typeface="+mn-ea"/>
          </a:endParaRPr>
        </a:p>
        <a:p>
          <a:pPr algn="ctr" rtl="0"/>
          <a:r>
            <a:rPr lang="zh-CN" sz="1400" b="1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疾病预测后的生存模型介绍</a:t>
          </a:r>
          <a:r>
            <a:rPr lang="zh-CN" altLang="en-US" sz="1400" b="1" i="0" u="none" noProof="0" dirty="0">
              <a:latin typeface="华文仿宋" panose="02010600040101010101" pitchFamily="2" charset="-122"/>
              <a:ea typeface="华文仿宋" panose="02010600040101010101" pitchFamily="2" charset="-122"/>
            </a:rPr>
            <a:t> </a:t>
          </a:r>
          <a:endParaRPr lang="zh-CN" altLang="en-US" sz="1400" b="1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 rtlCol="0"/>
        <a:lstStyle/>
        <a:p>
          <a:pPr rtl="0"/>
          <a:r>
            <a:rPr lang="en-US" altLang="zh-CN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3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zh-CN" altLang="en-US" sz="1400" b="1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该技术的前景展望</a:t>
          </a:r>
          <a:r>
            <a:rPr lang="zh-CN" altLang="en-US" sz="1400" b="1" i="0" u="none" noProof="0" dirty="0">
              <a:latin typeface="华文仿宋" panose="02010600040101010101" pitchFamily="2" charset="-122"/>
              <a:ea typeface="华文仿宋" panose="02010600040101010101" pitchFamily="2" charset="-122"/>
            </a:rPr>
            <a:t> </a:t>
          </a:r>
          <a:endParaRPr lang="zh-CN" altLang="en-US" sz="1400" b="1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zh-CN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4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7B81412-5EAE-488C-9259-0FA0EB0F090B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algn="ctr" rtl="0"/>
          <a:r>
            <a:rPr lang="zh-CN" altLang="en-US" sz="1400" b="1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总结</a:t>
          </a:r>
          <a:endParaRPr lang="zh-CN" altLang="en-US" sz="1400" b="1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gm:t>
    </dgm:pt>
    <dgm:pt modelId="{C9E63F01-62A4-4331-A67D-7FE563CE9D07}" type="parTrans" cxnId="{AD7281BE-8A99-43C0-9016-4082EB985BF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 rtlCol="0"/>
        <a:lstStyle/>
        <a:p>
          <a:pPr rtl="0"/>
          <a:r>
            <a:rPr lang="en-US" altLang="zh-CN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5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 custLinFactNeighborX="-4636" custLinFactNeighborY="346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0" y="52634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i="0" u="none" kern="1200" noProof="0" dirty="0">
              <a:latin typeface="华文仿宋" panose="02010600040101010101" pitchFamily="2" charset="-122"/>
              <a:ea typeface="华文仿宋" panose="02010600040101010101" pitchFamily="2" charset="-122"/>
            </a:rPr>
            <a:t>简述技术内容</a:t>
          </a:r>
          <a:endParaRPr lang="zh-CN" altLang="en-US" sz="1400" b="1" kern="1200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0" y="153010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1</a:t>
          </a:r>
          <a:endParaRPr lang="zh-CN" altLang="en-US" sz="27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学习模式概括介绍</a:t>
          </a:r>
          <a:endParaRPr lang="zh-CN" altLang="en-US" sz="1400" b="1" kern="1200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2</a:t>
          </a:r>
          <a:endParaRPr lang="zh-CN" altLang="en-US" sz="27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介绍技术的具体内容</a:t>
          </a:r>
          <a:endParaRPr lang="en-US" altLang="zh-CN" sz="1400" b="1" kern="1200" dirty="0">
            <a:solidFill>
              <a:prstClr val="black"/>
            </a:solidFill>
            <a:latin typeface="华文仿宋" panose="02010600040101010101" pitchFamily="2" charset="-122"/>
            <a:ea typeface="华文仿宋" panose="02010600040101010101" pitchFamily="2" charset="-122"/>
            <a:cs typeface="+mn-ea"/>
          </a:endParaRP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疾病预测后的生存模型介绍</a:t>
          </a:r>
          <a:r>
            <a:rPr lang="zh-CN" altLang="en-US" sz="1400" b="1" i="0" u="none" kern="1200" noProof="0" dirty="0">
              <a:latin typeface="华文仿宋" panose="02010600040101010101" pitchFamily="2" charset="-122"/>
              <a:ea typeface="华文仿宋" panose="02010600040101010101" pitchFamily="2" charset="-122"/>
            </a:rPr>
            <a:t> </a:t>
          </a:r>
          <a:endParaRPr lang="zh-CN" altLang="en-US" sz="1400" b="1" kern="1200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3</a:t>
          </a:r>
          <a:endParaRPr lang="zh-CN" altLang="en-US" sz="27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该技术的前景展望</a:t>
          </a:r>
          <a:r>
            <a:rPr lang="zh-CN" altLang="en-US" sz="1400" b="1" i="0" u="none" kern="1200" noProof="0" dirty="0">
              <a:latin typeface="华文仿宋" panose="02010600040101010101" pitchFamily="2" charset="-122"/>
              <a:ea typeface="华文仿宋" panose="02010600040101010101" pitchFamily="2" charset="-122"/>
            </a:rPr>
            <a:t> </a:t>
          </a:r>
          <a:endParaRPr lang="zh-CN" altLang="en-US" sz="1400" b="1" kern="1200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4</a:t>
          </a:r>
          <a:endParaRPr lang="zh-CN" altLang="en-US" sz="27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</a:rPr>
            <a:t>总结</a:t>
          </a:r>
          <a:endParaRPr lang="zh-CN" altLang="en-US" sz="1400" b="1" kern="1200" noProof="0" dirty="0">
            <a:latin typeface="华文仿宋" panose="02010600040101010101" pitchFamily="2" charset="-122"/>
            <a:ea typeface="华文仿宋" panose="02010600040101010101" pitchFamily="2" charset="-122"/>
          </a:endParaRPr>
        </a:p>
      </dsp:txBody>
      <dsp:txXfrm>
        <a:off x="8305299" y="152096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5</a:t>
          </a:r>
          <a:endParaRPr lang="zh-CN" altLang="en-US" sz="2700" kern="120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带编号的基本线性流程"/>
  <dgm:desc val="用于显示进度；日程表；任务、流程或工作流中的顺序步骤；或强调移动或方向。引入了自动编号来显示流程步骤，显示在圆圈中。级别 1 和级别 2 文本显示在矩形中。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EC18BC-8EC5-4BB0-9D97-EFDA9AAE8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DA268-72B3-403F-9112-474F65664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5D43-B27B-466F-B9D6-D943B2BAF90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2023/3/30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E6B4A-C2D7-4EF8-AC43-FFDF12051E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CAF20-3253-4179-BF3F-058B35273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2E2B-B9C6-4764-8408-7AA372C2A1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430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4A619A-2DB5-4594-A8DA-8CD7ACB1C875}" type="datetime1">
              <a:rPr lang="zh-CN" altLang="en-US" noProof="0" smtClean="0"/>
              <a:t>2023/3/30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0C6A29-4676-420C-BBE3-ACC2B80F64D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9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2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91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0C6A29-4676-420C-BBE3-ACC2B80F64D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75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90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43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70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中等大小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 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lnSpc>
                <a:spcPct val="110000"/>
              </a:lnSpc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lnSpc>
                <a:spcPct val="110000"/>
              </a:lnSpc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lnSpc>
                <a:spcPct val="110000"/>
              </a:lnSpc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片的引用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zh-CN" altLang="en-US" noProof="0"/>
              <a:t>演示文稿标题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US" altLang="zh-CN" noProof="0" smtClean="0"/>
              <a:pPr>
                <a:defRPr/>
              </a:pPr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病理图像分析论文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车昊东 </a:t>
            </a:r>
            <a:r>
              <a:rPr lang="en-US" altLang="zh-CN" dirty="0">
                <a:solidFill>
                  <a:srgbClr val="FFFFFF"/>
                </a:solidFill>
              </a:rPr>
              <a:t>2021010913003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US" altLang="zh-CN"/>
              <a:t>20XX/9/3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zh-CN" smtClean="0"/>
              <a:pPr lvl="0" rtl="0"/>
              <a:t>10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论文结构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zh-CN" altLang="en-US" dirty="0"/>
              <a:t>一：病理图像相关概念</a:t>
            </a:r>
          </a:p>
          <a:p>
            <a:pPr marL="0" indent="0" rtl="0">
              <a:buNone/>
            </a:pPr>
            <a:r>
              <a:rPr lang="zh-CN" altLang="en-US" dirty="0"/>
              <a:t>二：论文文章结构</a:t>
            </a:r>
          </a:p>
          <a:p>
            <a:pPr marL="0" indent="0" rtl="0">
              <a:buNone/>
            </a:pPr>
            <a:r>
              <a:rPr lang="zh-CN" altLang="en-US" dirty="0"/>
              <a:t>三：解决问题方法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20XX/9/3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主题一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病理图像相关概念</a:t>
            </a:r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病理学？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76873"/>
            <a:ext cx="10584057" cy="4654583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病理学家经常会去评估组织病理学图像，以确定患者是否得了这个病和疾病的阶段。但是依赖于人类评估的常规方法存在局限性。</a:t>
            </a:r>
            <a:endParaRPr lang="en-US" altLang="zh-CN" sz="2800" dirty="0">
              <a:sym typeface="+mn-ea"/>
            </a:endParaRPr>
          </a:p>
          <a:p>
            <a:pPr rtl="0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在复杂的组织病理学图像中捕捉和检查细微的视觉特征时，人类病理学家的观察结果可能因每次检查而有所不同。这会导致不同病理学家在评估同一幅图像时产生分歧。</a:t>
            </a:r>
            <a:endParaRPr lang="en-US" altLang="zh-CN" sz="2800" dirty="0">
              <a:sym typeface="+mn-ea"/>
            </a:endParaRPr>
          </a:p>
          <a:p>
            <a:pPr rtl="0">
              <a:lnSpc>
                <a:spcPct val="100000"/>
              </a:lnSpc>
            </a:pPr>
            <a:r>
              <a:rPr lang="zh-CN" altLang="en-US" sz="2800" dirty="0">
                <a:sym typeface="+mn-ea"/>
              </a:rPr>
              <a:t>随着医学发展，影像数量的增多，病理学家的工作量一直在增长，这些问题可以通过机器病理图像分析技术来缓解，它们可以用于提高准确性，预测相同的结果，并减少评估时间。</a:t>
            </a:r>
            <a:endParaRPr lang="zh-CN" altLang="en-US" sz="2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H="1">
            <a:off x="11056776" y="1008640"/>
            <a:ext cx="93306" cy="45719"/>
          </a:xfrm>
        </p:spPr>
        <p:txBody>
          <a:bodyPr rtlCol="0">
            <a:normAutofit fontScale="25000" lnSpcReduction="20000"/>
          </a:bodyPr>
          <a:lstStyle/>
          <a:p>
            <a:pPr rtl="0"/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V="1">
            <a:off x="11981473" y="6812281"/>
            <a:ext cx="45719" cy="45719"/>
          </a:xfrm>
        </p:spPr>
        <p:txBody>
          <a:bodyPr rtlCol="0">
            <a:normAutofit fontScale="25000" lnSpcReduction="20000"/>
          </a:bodyPr>
          <a:lstStyle/>
          <a:p>
            <a:pPr marL="0" indent="0" rtl="0">
              <a:lnSpc>
                <a:spcPct val="100000"/>
              </a:lnSpc>
              <a:buNone/>
            </a:pPr>
            <a:endParaRPr lang="zh-CN" altLang="en-US" sz="2400" dirty="0"/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20XX/9/3</a:t>
            </a: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演示文稿标题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37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0771-999D-436F-9463-B4A7D685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组织病理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DB3FF-4D53-4085-8DBE-4FA0285C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76212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38220-5178-4C6B-9FE8-B619913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9078653" cy="3684588"/>
          </a:xfrm>
        </p:spPr>
        <p:txBody>
          <a:bodyPr/>
          <a:lstStyle/>
          <a:p>
            <a:r>
              <a:rPr lang="zh-CN" altLang="en-US" dirty="0"/>
              <a:t>组织病理学图像包含丰富的表型信息，可用于监测促进疾病进展和患者生存结果的潜在机制。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9A5A7-A3BC-4C98-9BF2-4A7980F6B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V="1">
            <a:off x="6172200" y="1418253"/>
            <a:ext cx="5183188" cy="26291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F7A0B3-AA8A-44EC-8AE7-8A3F0EE5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9698" y="2505075"/>
            <a:ext cx="1175690" cy="36845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E07586-34E0-4AD6-8C2E-A7E8F65E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089A85-C7CF-425A-837E-1F19C5BD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75AEE7-EE33-4C9D-9F37-B265D425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3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主题二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论文文章结构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0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内容结构</a:t>
            </a:r>
          </a:p>
        </p:txBody>
      </p:sp>
      <p:graphicFrame>
        <p:nvGraphicFramePr>
          <p:cNvPr id="4" name="内容占位符 4" descr="日程表 SmartArt 图形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247423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20XX/9/3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主题三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解决问题方法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12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30A41-C1D9-4392-A294-E25CD96B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073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7EB75-24F5-4720-8782-ACAD4C47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792481" y="171047"/>
            <a:ext cx="45719" cy="110736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5AB63-E368-4FE6-A205-4B1A7A627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13371"/>
            <a:ext cx="10272972" cy="1203487"/>
          </a:xfrm>
        </p:spPr>
        <p:txBody>
          <a:bodyPr/>
          <a:lstStyle/>
          <a:p>
            <a:r>
              <a:rPr lang="zh-CN" altLang="en-US" dirty="0"/>
              <a:t>介绍病理图像分析的大体原理。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FCAAFD-1FBE-44FF-8023-C5B591C62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112760" y="365126"/>
            <a:ext cx="138404" cy="110736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1725A-D76F-4A0F-AD80-DDB2BE136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200" y="3421275"/>
            <a:ext cx="10517188" cy="1333092"/>
          </a:xfrm>
        </p:spPr>
        <p:txBody>
          <a:bodyPr/>
          <a:lstStyle/>
          <a:p>
            <a:r>
              <a:rPr lang="zh-CN" altLang="en-US" dirty="0"/>
              <a:t>用理论分析以及数据佐证其可行性及重要性，层层递进，由浅入深，为递进式论证模型。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452BB8-5D1D-40CA-8AC3-BD7B0B8B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2E42D7-7934-49F9-9FE2-2CCF8869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112FB-258E-417E-B548-079F3757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032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0_TF78504181_Win32" id="{1598ABF4-0FD6-445B-860C-89ACF0EABCA8}" vid="{E19FA4AC-A14B-41C0-979F-CDA3736055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形状​​演示文稿</Template>
  <TotalTime>53</TotalTime>
  <Words>293</Words>
  <Application>Microsoft Office PowerPoint</Application>
  <PresentationFormat>宽屏</PresentationFormat>
  <Paragraphs>59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华文仿宋</vt:lpstr>
      <vt:lpstr>Arial</vt:lpstr>
      <vt:lpstr>Avenir Next LT Pro</vt:lpstr>
      <vt:lpstr>ShapesVTI</vt:lpstr>
      <vt:lpstr>病理图像分析论文</vt:lpstr>
      <vt:lpstr>论文结构</vt:lpstr>
      <vt:lpstr>主题一</vt:lpstr>
      <vt:lpstr>病理学？</vt:lpstr>
      <vt:lpstr>组织病理</vt:lpstr>
      <vt:lpstr>主题二</vt:lpstr>
      <vt:lpstr>内容结构</vt:lpstr>
      <vt:lpstr>主题三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病理图像分析论文</dc:title>
  <dc:creator>车 昊东</dc:creator>
  <cp:lastModifiedBy>车 昊东</cp:lastModifiedBy>
  <cp:revision>6</cp:revision>
  <dcterms:created xsi:type="dcterms:W3CDTF">2023-03-30T12:25:50Z</dcterms:created>
  <dcterms:modified xsi:type="dcterms:W3CDTF">2023-03-30T13:19:37Z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