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906" r:id="rId3"/>
    <p:sldId id="907" r:id="rId4"/>
    <p:sldId id="909" r:id="rId5"/>
    <p:sldId id="842" r:id="rId6"/>
    <p:sldId id="896" r:id="rId7"/>
    <p:sldId id="924" r:id="rId8"/>
    <p:sldId id="927" r:id="rId9"/>
    <p:sldId id="926" r:id="rId10"/>
  </p:sldIdLst>
  <p:sldSz cx="9144000" cy="6858000" type="screen4x3"/>
  <p:notesSz cx="6797675" cy="9926638"/>
  <p:custDataLst>
    <p:tags r:id="rId1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8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00FF00"/>
    <a:srgbClr val="000000"/>
    <a:srgbClr val="EBDEC9"/>
    <a:srgbClr val="BE3A3A"/>
    <a:srgbClr val="806858"/>
    <a:srgbClr val="735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8361" autoAdjust="0"/>
  </p:normalViewPr>
  <p:slideViewPr>
    <p:cSldViewPr>
      <p:cViewPr varScale="1">
        <p:scale>
          <a:sx n="82" d="100"/>
          <a:sy n="82" d="100"/>
        </p:scale>
        <p:origin x="1402" y="82"/>
      </p:cViewPr>
      <p:guideLst>
        <p:guide orient="horz" pos="4308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388"/>
    </p:cViewPr>
  </p:sorterViewPr>
  <p:notesViewPr>
    <p:cSldViewPr>
      <p:cViewPr varScale="1">
        <p:scale>
          <a:sx n="57" d="100"/>
          <a:sy n="57" d="100"/>
        </p:scale>
        <p:origin x="-1836" y="-84"/>
      </p:cViewPr>
      <p:guideLst>
        <p:guide orient="horz" pos="3127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8260D01-227B-43E1-94BF-0B6B7C86EE31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9A2B6A-FBA7-4BC0-9B3E-A5B9F96A0C14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Canvas"/>
          <p:cNvSpPr>
            <a:spLocks noChangeArrowheads="1"/>
          </p:cNvSpPr>
          <p:nvPr userDrawn="1"/>
        </p:nvSpPr>
        <p:spPr bwMode="white">
          <a:xfrm>
            <a:off x="550863" y="4763"/>
            <a:ext cx="8640762" cy="68929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pic>
        <p:nvPicPr>
          <p:cNvPr id="5" name="Picture 3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-36513" y="0"/>
            <a:ext cx="1181101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-23813" y="4017963"/>
            <a:ext cx="1211263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 descr="Canvas"/>
          <p:cNvSpPr>
            <a:spLocks noChangeArrowheads="1"/>
          </p:cNvSpPr>
          <p:nvPr userDrawn="1"/>
        </p:nvSpPr>
        <p:spPr bwMode="white">
          <a:xfrm>
            <a:off x="539750" y="0"/>
            <a:ext cx="1041400" cy="1889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8" name="Rectangle 4" descr="Canvas"/>
          <p:cNvSpPr>
            <a:spLocks noChangeArrowheads="1"/>
          </p:cNvSpPr>
          <p:nvPr userDrawn="1"/>
        </p:nvSpPr>
        <p:spPr bwMode="white">
          <a:xfrm>
            <a:off x="582613" y="6707188"/>
            <a:ext cx="1041400" cy="1889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9" name="Rectangle 4" descr="Canvas"/>
          <p:cNvSpPr>
            <a:spLocks noChangeArrowheads="1"/>
          </p:cNvSpPr>
          <p:nvPr userDrawn="1"/>
        </p:nvSpPr>
        <p:spPr bwMode="white">
          <a:xfrm>
            <a:off x="1042988" y="4221163"/>
            <a:ext cx="576262" cy="2159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" name="Rectangle 4" descr="Canvas"/>
          <p:cNvSpPr>
            <a:spLocks noChangeArrowheads="1"/>
          </p:cNvSpPr>
          <p:nvPr userDrawn="1"/>
        </p:nvSpPr>
        <p:spPr bwMode="white">
          <a:xfrm>
            <a:off x="611188" y="4221163"/>
            <a:ext cx="576262" cy="635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1" name="Rectangle 4" descr="Canvas"/>
          <p:cNvSpPr>
            <a:spLocks noChangeArrowheads="1"/>
          </p:cNvSpPr>
          <p:nvPr userDrawn="1"/>
        </p:nvSpPr>
        <p:spPr bwMode="white">
          <a:xfrm>
            <a:off x="582613" y="4221163"/>
            <a:ext cx="142875" cy="36036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2" name="Rectangle 4" descr="Canvas"/>
          <p:cNvSpPr>
            <a:spLocks noChangeArrowheads="1"/>
          </p:cNvSpPr>
          <p:nvPr userDrawn="1"/>
        </p:nvSpPr>
        <p:spPr bwMode="white">
          <a:xfrm>
            <a:off x="971550" y="4283075"/>
            <a:ext cx="215900" cy="153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AD18D-EE60-45AB-9B92-49E2B08496C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7E7A8-F14B-42FA-A558-3F30ECFB860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38A59-C190-4615-A4F8-7883026CC68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066800" y="381000"/>
            <a:ext cx="76200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80AED-7EE1-4767-8416-B0BA005C72E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815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268413"/>
            <a:ext cx="3733800" cy="4598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53000" y="1268413"/>
            <a:ext cx="3733800" cy="2222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53000" y="3643313"/>
            <a:ext cx="3733800" cy="2224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DCDC-E881-474B-A331-7BE3416267F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3F876-A004-4157-8DFA-8947287857F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71B8E-4303-4212-8612-CB623E26E3E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268413"/>
            <a:ext cx="3733800" cy="459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268413"/>
            <a:ext cx="3733800" cy="459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17FC4-93D2-4A92-A1E1-F033239B64C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92706-1655-4DF6-A6C8-AD41CFF3717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8EA99-4C44-45B3-9C7D-4DD52C7DC4E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4FD8C-102E-4513-8292-E315F57F4DC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6F023-568E-4386-9D91-820BD20CCCF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DB38A-08E1-4201-9227-A72FAE209E4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Line 3"/>
          <p:cNvSpPr>
            <a:spLocks noChangeShapeType="1"/>
          </p:cNvSpPr>
          <p:nvPr/>
        </p:nvSpPr>
        <p:spPr bwMode="ltGray">
          <a:xfrm>
            <a:off x="1042988" y="849313"/>
            <a:ext cx="81010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pic>
        <p:nvPicPr>
          <p:cNvPr id="1027" name="Picture 4" descr="minispi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836613"/>
            <a:ext cx="1042988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5" descr="minispi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105275"/>
            <a:ext cx="1055688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00150" y="20638"/>
            <a:ext cx="794385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981075"/>
            <a:ext cx="8101012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3817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48063" y="638175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0"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1050" y="63817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04A934A1-3A04-43B1-A4E6-8746F596F15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3086" name="Text Box 14"/>
          <p:cNvSpPr txBox="1">
            <a:spLocks noChangeArrowheads="1"/>
          </p:cNvSpPr>
          <p:nvPr userDrawn="1"/>
        </p:nvSpPr>
        <p:spPr bwMode="auto">
          <a:xfrm>
            <a:off x="-36513" y="608013"/>
            <a:ext cx="1187451" cy="1571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Arial Black" panose="020B0A04020102020204" pitchFamily="34" charset="0"/>
                <a:ea typeface="华文行楷" panose="02010800040101010101" pitchFamily="2" charset="-122"/>
              </a:rPr>
              <a:t>电子科技大学</a:t>
            </a:r>
          </a:p>
        </p:txBody>
      </p:sp>
      <p:pic>
        <p:nvPicPr>
          <p:cNvPr id="1035" name="图片 12"/>
          <p:cNvPicPr>
            <a:picLocks noChangeAspect="1" noChangeArrowheads="1"/>
          </p:cNvPicPr>
          <p:nvPr userDrawn="1"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763"/>
            <a:ext cx="617538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mirds.github.io/MHI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fif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github.com/basveeling/pca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hyperlink" Target="https://jinqijinqi.github.io/CompositionAndCommunication/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hyperlink" Target="mailto:&#30001;&#31185;&#20195;&#34920;&#25171;&#21253;&#21457;&#21040;&#25105;&#30340;&#37038;&#31665;jqi@uestc.edu.cn" TargetMode="External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7213" y="188913"/>
            <a:ext cx="8713788" cy="11525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6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j-cs"/>
              </a:rPr>
              <a:t>《</a:t>
            </a:r>
            <a:r>
              <a:rPr kumimoji="1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j-cs"/>
              </a:rPr>
              <a:t>专业写作与口头表达</a:t>
            </a:r>
            <a:r>
              <a:rPr kumimoji="1" lang="en-US" altLang="zh-CN" sz="6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j-cs"/>
              </a:rPr>
              <a:t>》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4130" y="1773555"/>
            <a:ext cx="7016115" cy="272859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漆   进</a:t>
            </a:r>
            <a:endParaRPr kumimoji="1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电子科技大学 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信息与通信工程学院</a:t>
            </a:r>
            <a:endParaRPr kumimoji="1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08455" y="4650740"/>
            <a:ext cx="6852285" cy="7867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lvl="0" algn="ctr" eaLnBrk="1" hangingPunct="1">
              <a:spcBef>
                <a:spcPct val="20000"/>
              </a:spcBef>
              <a:buClrTx/>
              <a:buSzTx/>
              <a:buFontTx/>
              <a:defRPr/>
            </a:pPr>
            <a:r>
              <a:rPr lang="zh-CN" altLang="en-US" sz="4000" b="1" kern="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专利</a:t>
            </a:r>
            <a:r>
              <a:rPr kumimoji="1" lang="zh-CN" altLang="en-US" sz="4000" b="1" kern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的写作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8F0F5-99A5-41C3-9525-147A7A05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251147"/>
            <a:ext cx="7943850" cy="815975"/>
          </a:xfrm>
        </p:spPr>
        <p:txBody>
          <a:bodyPr>
            <a:normAutofit fontScale="90000"/>
          </a:bodyPr>
          <a:lstStyle/>
          <a:p>
            <a:r>
              <a:rPr lang="en-US" sz="3100" b="1" i="0" dirty="0">
                <a:solidFill>
                  <a:srgbClr val="00693E"/>
                </a:solidFill>
                <a:effectLst/>
                <a:latin typeface="Helvetica Neue"/>
              </a:rPr>
              <a:t>D</a:t>
            </a:r>
            <a:r>
              <a:rPr lang="en-US" sz="3100" b="1" dirty="0">
                <a:solidFill>
                  <a:srgbClr val="00693E"/>
                </a:solidFill>
                <a:latin typeface="Helvetica Neue"/>
              </a:rPr>
              <a:t>ataset</a:t>
            </a:r>
            <a:r>
              <a:rPr lang="zh-CN" altLang="en-US" sz="3100" b="1" dirty="0">
                <a:solidFill>
                  <a:srgbClr val="00693E"/>
                </a:solidFill>
                <a:latin typeface="Helvetica Neue"/>
              </a:rPr>
              <a:t> </a:t>
            </a:r>
            <a:r>
              <a:rPr lang="en-US" altLang="zh-CN" sz="3100" b="1" dirty="0">
                <a:solidFill>
                  <a:srgbClr val="00693E"/>
                </a:solidFill>
                <a:latin typeface="Helvetica Neue"/>
              </a:rPr>
              <a:t>and</a:t>
            </a:r>
            <a:r>
              <a:rPr lang="zh-CN" altLang="en-US" sz="3100" b="1" dirty="0">
                <a:solidFill>
                  <a:srgbClr val="00693E"/>
                </a:solidFill>
                <a:latin typeface="Helvetica Neue"/>
              </a:rPr>
              <a:t> </a:t>
            </a:r>
            <a:r>
              <a:rPr lang="en-US" altLang="zh-CN" sz="3100" b="1" dirty="0">
                <a:solidFill>
                  <a:srgbClr val="00693E"/>
                </a:solidFill>
                <a:latin typeface="Helvetica Neue"/>
              </a:rPr>
              <a:t>Code (</a:t>
            </a:r>
            <a:r>
              <a:rPr lang="en-US" altLang="zh-CN" sz="3100" b="1" dirty="0" err="1">
                <a:solidFill>
                  <a:srgbClr val="00693E"/>
                </a:solidFill>
                <a:latin typeface="Helvetica Neue"/>
              </a:rPr>
              <a:t>Pytorch</a:t>
            </a:r>
            <a:r>
              <a:rPr lang="en-US" altLang="zh-CN" sz="3100" b="1" dirty="0">
                <a:solidFill>
                  <a:srgbClr val="00693E"/>
                </a:solidFill>
                <a:latin typeface="Helvetica Neue"/>
              </a:rPr>
              <a:t>)</a:t>
            </a:r>
            <a:r>
              <a:rPr lang="zh-CN" altLang="en-US" sz="3100" b="1" dirty="0">
                <a:solidFill>
                  <a:srgbClr val="00693E"/>
                </a:solidFill>
                <a:latin typeface="Helvetica Neue"/>
              </a:rPr>
              <a:t> </a:t>
            </a:r>
            <a:r>
              <a:rPr lang="en-US" altLang="zh-CN" sz="3100" b="1" dirty="0">
                <a:solidFill>
                  <a:srgbClr val="00693E"/>
                </a:solidFill>
                <a:latin typeface="Helvetica Neue"/>
              </a:rPr>
              <a:t>for</a:t>
            </a:r>
            <a:r>
              <a:rPr lang="zh-CN" altLang="en-US" sz="3100" b="1" dirty="0">
                <a:solidFill>
                  <a:srgbClr val="00693E"/>
                </a:solidFill>
                <a:latin typeface="Helvetica Neue"/>
              </a:rPr>
              <a:t> </a:t>
            </a:r>
            <a:r>
              <a:rPr lang="en-US" altLang="zh-CN" sz="3100" b="1" dirty="0">
                <a:solidFill>
                  <a:srgbClr val="00693E"/>
                </a:solidFill>
                <a:latin typeface="Helvetica Neue"/>
              </a:rPr>
              <a:t>Histopathological</a:t>
            </a:r>
            <a:r>
              <a:rPr lang="zh-CN" altLang="en-US" sz="3100" b="1" dirty="0">
                <a:solidFill>
                  <a:srgbClr val="00693E"/>
                </a:solidFill>
                <a:latin typeface="Helvetica Neue"/>
              </a:rPr>
              <a:t> </a:t>
            </a:r>
            <a:r>
              <a:rPr lang="en-US" altLang="zh-CN" sz="3100" b="1" dirty="0">
                <a:solidFill>
                  <a:srgbClr val="00693E"/>
                </a:solidFill>
                <a:latin typeface="Helvetica Neue"/>
              </a:rPr>
              <a:t>Image</a:t>
            </a:r>
            <a:r>
              <a:rPr lang="zh-CN" altLang="en-US" sz="3100" b="1" dirty="0">
                <a:solidFill>
                  <a:srgbClr val="00693E"/>
                </a:solidFill>
                <a:latin typeface="Helvetica Neue"/>
              </a:rPr>
              <a:t> </a:t>
            </a:r>
            <a:r>
              <a:rPr lang="en-US" altLang="zh-CN" sz="3100" b="1" dirty="0">
                <a:solidFill>
                  <a:srgbClr val="00693E"/>
                </a:solidFill>
                <a:latin typeface="Helvetica Neue"/>
              </a:rPr>
              <a:t>Analysis</a:t>
            </a:r>
            <a:br>
              <a:rPr lang="en-US" b="1" i="0" dirty="0">
                <a:solidFill>
                  <a:srgbClr val="00693E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EAE6F-CF7B-4E90-B1A9-8298929AD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524993"/>
            <a:ext cx="7886700" cy="679872"/>
          </a:xfrm>
        </p:spPr>
        <p:txBody>
          <a:bodyPr/>
          <a:lstStyle/>
          <a:p>
            <a:r>
              <a:rPr lang="en-US" sz="2000" b="1" i="0" dirty="0">
                <a:solidFill>
                  <a:srgbClr val="00693E"/>
                </a:solidFill>
                <a:effectLst/>
                <a:latin typeface="Helvetica Neue"/>
                <a:hlinkClick r:id="rId2"/>
              </a:rPr>
              <a:t>MHIST: A Minimalist Histopathology Image Analysis Dataset</a:t>
            </a:r>
            <a:endParaRPr lang="en-US" sz="2000" b="1" i="0" dirty="0">
              <a:solidFill>
                <a:srgbClr val="00693E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26A046-507B-4E66-949C-3B7E98B16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2099032"/>
            <a:ext cx="4032448" cy="23226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F6C440-EB4D-417C-B92D-19A1CFDFA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51" y="2099032"/>
            <a:ext cx="2594917" cy="24006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E173085-6FAA-4BE6-8DC3-82A81E2B7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654759"/>
            <a:ext cx="4202167" cy="18705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57B38DB-ED5D-4062-AD27-F3FFCF9E5E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04" y="4599487"/>
            <a:ext cx="4257161" cy="190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4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F23EA-6333-4C4A-ADEF-EC0202FE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whole slide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E565CAC-42BA-4883-9A7E-E271AEFD4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10" y="1196752"/>
            <a:ext cx="9182210" cy="4655668"/>
          </a:xfrm>
        </p:spPr>
      </p:pic>
    </p:spTree>
    <p:extLst>
      <p:ext uri="{BB962C8B-B14F-4D97-AF65-F5344CB8AC3E}">
        <p14:creationId xmlns:p14="http://schemas.microsoft.com/office/powerpoint/2010/main" val="325604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8F0F5-99A5-41C3-9525-147A7A05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2732"/>
            <a:ext cx="7943850" cy="815975"/>
          </a:xfrm>
        </p:spPr>
        <p:txBody>
          <a:bodyPr>
            <a:normAutofit fontScale="90000"/>
          </a:bodyPr>
          <a:lstStyle/>
          <a:p>
            <a:r>
              <a:rPr lang="en-US" b="1" i="0" dirty="0" err="1">
                <a:solidFill>
                  <a:srgbClr val="00B050"/>
                </a:solidFill>
                <a:effectLst/>
                <a:latin typeface="-apple-system"/>
              </a:rPr>
              <a:t>PatchCamelyon</a:t>
            </a:r>
            <a:r>
              <a:rPr lang="en-US" b="1" i="0" dirty="0">
                <a:solidFill>
                  <a:srgbClr val="00B050"/>
                </a:solidFill>
                <a:effectLst/>
                <a:latin typeface="-apple-system"/>
              </a:rPr>
              <a:t> (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-apple-system"/>
              </a:rPr>
              <a:t>PCam</a:t>
            </a:r>
            <a:r>
              <a:rPr lang="en-US" b="1" i="0" dirty="0">
                <a:solidFill>
                  <a:srgbClr val="00B050"/>
                </a:solidFill>
                <a:effectLst/>
                <a:latin typeface="-apple-system"/>
              </a:rPr>
              <a:t>)</a:t>
            </a:r>
            <a:r>
              <a:rPr lang="en-US" b="1" dirty="0">
                <a:solidFill>
                  <a:srgbClr val="00B050"/>
                </a:solidFill>
                <a:latin typeface="-apple-system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-apple-system"/>
              </a:rPr>
              <a:t>code+data</a:t>
            </a:r>
            <a:r>
              <a:rPr lang="en-US" b="1" dirty="0">
                <a:solidFill>
                  <a:srgbClr val="00B050"/>
                </a:solidFill>
                <a:latin typeface="-apple-system"/>
              </a:rPr>
              <a:t>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EAE6F-CF7B-4E90-B1A9-8298929AD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20819"/>
            <a:ext cx="7886700" cy="679872"/>
          </a:xfrm>
        </p:spPr>
        <p:txBody>
          <a:bodyPr/>
          <a:lstStyle/>
          <a:p>
            <a:r>
              <a:rPr lang="en-US" sz="2000" b="1" i="0" dirty="0">
                <a:solidFill>
                  <a:srgbClr val="00693E"/>
                </a:solidFill>
                <a:effectLst/>
                <a:latin typeface="Helvetica Neue"/>
                <a:hlinkClick r:id="rId2"/>
              </a:rPr>
              <a:t>https://github.com/basveeling/pcam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E158FE8-176F-4A4B-927E-36503AE31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85AB625-3C5A-455C-B116-5963F1B0EDD5}"/>
              </a:ext>
            </a:extLst>
          </p:cNvPr>
          <p:cNvSpPr txBox="1"/>
          <p:nvPr/>
        </p:nvSpPr>
        <p:spPr>
          <a:xfrm>
            <a:off x="899592" y="4572000"/>
            <a:ext cx="82444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1" dirty="0">
                <a:solidFill>
                  <a:srgbClr val="1F2328"/>
                </a:solidFill>
                <a:effectLst/>
                <a:latin typeface="-apple-system"/>
              </a:rPr>
              <a:t>Example images from </a:t>
            </a:r>
            <a:r>
              <a:rPr lang="en-US" sz="2400" b="0" i="1" dirty="0" err="1">
                <a:solidFill>
                  <a:srgbClr val="1F2328"/>
                </a:solidFill>
                <a:effectLst/>
                <a:latin typeface="-apple-system"/>
              </a:rPr>
              <a:t>PCam</a:t>
            </a:r>
            <a:r>
              <a:rPr lang="en-US" sz="2400" b="0" i="1" dirty="0">
                <a:solidFill>
                  <a:srgbClr val="1F2328"/>
                </a:solidFill>
                <a:effectLst/>
                <a:latin typeface="-apple-system"/>
              </a:rPr>
              <a:t>. Green boxes indicate tumor tissue in center region, which dictates a positive label.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277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8577" y="249238"/>
            <a:ext cx="1127284" cy="1068705"/>
          </a:xfrm>
          <a:prstGeom prst="rect">
            <a:avLst/>
          </a:prstGeom>
        </p:spPr>
      </p:pic>
      <p:sp>
        <p:nvSpPr>
          <p:cNvPr id="162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116632"/>
            <a:ext cx="9144000" cy="81597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defTabSz="914400" eaLnBrk="1" hangingPunct="1">
              <a:buClrTx/>
              <a:buSzTx/>
              <a:buFontTx/>
              <a:defRPr/>
            </a:pPr>
            <a:r>
              <a:rPr lang="zh-CN" altLang="en-US" sz="4800" b="0" spc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latin typeface="黑体" panose="02010609060101010101" charset="-122"/>
                <a:ea typeface="黑体" panose="02010609060101010101" charset="-122"/>
                <a:sym typeface="+mn-ea"/>
              </a:rPr>
              <a:t>课时安排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251460" y="1045211"/>
          <a:ext cx="8897620" cy="57272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6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3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/>
                        <a:t>日期  </a:t>
                      </a:r>
                      <a:r>
                        <a:rPr lang="zh-CN" altLang="en-US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星期五 </a:t>
                      </a:r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5-6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地点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0000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</a:rPr>
                        <a:t>2023-03-03</a:t>
                      </a:r>
                      <a:endParaRPr lang="en-US" altLang="zh-CN" sz="20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概述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&amp;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文献检索（课后准备及阅读综述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, ppt 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说明病理分析概念、方法、综述结构等）（组织病理图分析）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0000FF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0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0000FF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2023-03-10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文献综述：分析方法整理、内容、格式讨论（阅读更多文献，模仿写作综述，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word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文档）（组织病理图分析）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0000FF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3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0000FF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2023-03-17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文献综述写作分享 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文档，课后完善提交第一版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课代表收齐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email:jqi@uestc.edu.cn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0000FF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3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2023-03-24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文献综述写作分享 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文档，课后完善提交第二版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课代表收齐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email:jqi@uestc.edu.cn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7030A0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专利写作讨论：格式、内容讨论（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课后准备及阅读专利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, ppt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说明专利写作方法、结构等）</a:t>
                      </a:r>
                      <a:endParaRPr lang="zh-CN" altLang="en-US" sz="16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7030A0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0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0033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专利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写作分享 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文档，课后完善提交第一版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课代表收齐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email:jqi@uestc.edu.cn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0033CC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97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专利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写作分享 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文档，课后完善提交第二版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课代表收齐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email:jqi@uestc.edu.cn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，写学期总结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ppt: 1.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 时间，地点，人物，用什么东西做了什么事，包括综述和专利附件；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 学到了什么，失去了什么，个人感想和意见，附上集体合照）</a:t>
                      </a:r>
                      <a:endParaRPr lang="zh-CN" altLang="en-US" sz="16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7030A0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1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7030A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学期总结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展示讨论</a:t>
                      </a:r>
                      <a:endParaRPr lang="zh-CN" altLang="en-US" sz="16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7030A0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577" y="249238"/>
            <a:ext cx="1127284" cy="1068705"/>
          </a:xfrm>
          <a:prstGeom prst="rect">
            <a:avLst/>
          </a:prstGeom>
        </p:spPr>
      </p:pic>
      <p:sp>
        <p:nvSpPr>
          <p:cNvPr id="162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20638"/>
            <a:ext cx="9095422" cy="81597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defTabSz="914400" eaLnBrk="1" hangingPunct="1">
              <a:buClrTx/>
              <a:buSzTx/>
              <a:buFontTx/>
              <a:defRPr/>
            </a:pPr>
            <a:r>
              <a:rPr lang="zh-CN" altLang="en-US" sz="4800" b="0" spc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latin typeface="黑体" panose="02010609060101010101" charset="-122"/>
                <a:ea typeface="黑体" panose="02010609060101010101" charset="-122"/>
                <a:sym typeface="+mn-ea"/>
              </a:rPr>
              <a:t>课程网站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E66DDD-CFE1-4D56-A412-93A2728D4189}"/>
              </a:ext>
            </a:extLst>
          </p:cNvPr>
          <p:cNvSpPr txBox="1"/>
          <p:nvPr/>
        </p:nvSpPr>
        <p:spPr>
          <a:xfrm>
            <a:off x="899592" y="1916832"/>
            <a:ext cx="75608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b="1" i="0" u="none" strike="noStrike" dirty="0">
                <a:effectLst/>
                <a:latin typeface="-apple-system"/>
                <a:hlinkClick r:id="rId5"/>
              </a:rPr>
              <a:t>https://jinqijinqi.github.io/CompositionAndCommunication/</a:t>
            </a:r>
            <a:endParaRPr lang="en-US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3100B8F1-2BE0-4BA4-8A2C-53EE8D2FE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3429000"/>
            <a:ext cx="7993063" cy="9845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所有课程相关的资料及活动将在上述网站中展示，可以在任何时间和地点阅读和下载</a:t>
            </a:r>
            <a:endParaRPr kumimoji="1" lang="zh-CN" altLang="en-US" sz="24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738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459788" y="6381750"/>
            <a:ext cx="576262" cy="457200"/>
          </a:xfrm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2000" dirty="0"/>
              <a:t>7</a:t>
            </a:fld>
            <a:endParaRPr lang="en-US" altLang="zh-CN" sz="20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44450"/>
            <a:ext cx="6624638" cy="7921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第七章 专利</a:t>
            </a:r>
            <a:r>
              <a:rPr lang="zh-CN" alt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讲解</a:t>
            </a:r>
            <a:endParaRPr kumimoji="1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46084" name="矩形 3"/>
          <p:cNvSpPr/>
          <p:nvPr/>
        </p:nvSpPr>
        <p:spPr>
          <a:xfrm>
            <a:off x="954088" y="1042988"/>
            <a:ext cx="7722368" cy="298543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14350" lvl="0" indent="-514350" algn="just" defTabSz="457200" eaLnBrk="1" hangingPunct="1">
              <a:spcBef>
                <a:spcPct val="0"/>
              </a:spcBef>
              <a:spcAft>
                <a:spcPts val="600"/>
              </a:spcAft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每组介绍自己的专利写作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分钟（介绍专利的主体架构）</a:t>
            </a: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514350" lvl="0" indent="-514350" algn="just" defTabSz="457200" eaLnBrk="1" hangingPunct="1">
              <a:spcBef>
                <a:spcPct val="0"/>
              </a:spcBef>
              <a:spcAft>
                <a:spcPts val="600"/>
              </a:spcAft>
              <a:buAutoNum type="arabicPeriod"/>
            </a:pP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514350" lvl="0" indent="-514350" algn="just" defTabSz="457200" eaLnBrk="1" hangingPunct="1">
              <a:spcBef>
                <a:spcPct val="0"/>
              </a:spcBef>
              <a:spcAft>
                <a:spcPts val="600"/>
              </a:spcAft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发现问题，并补充（组内学生记录）</a:t>
            </a: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514350" lvl="0" indent="-514350" algn="just" defTabSz="457200" eaLnBrk="1" hangingPunct="1">
              <a:spcBef>
                <a:spcPct val="0"/>
              </a:spcBef>
              <a:spcAft>
                <a:spcPts val="600"/>
              </a:spcAft>
              <a:buAutoNum type="arabicPeriod"/>
            </a:pP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514350" lvl="0" indent="-514350" algn="just" defTabSz="457200" eaLnBrk="1" hangingPunct="1">
              <a:spcBef>
                <a:spcPct val="0"/>
              </a:spcBef>
              <a:spcAft>
                <a:spcPts val="600"/>
              </a:spcAft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交叉阅读，并完善（组内学生修改）</a:t>
            </a: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pic>
        <p:nvPicPr>
          <p:cNvPr id="4608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338" y="4733925"/>
            <a:ext cx="1490662" cy="132873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70268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459788" y="6381750"/>
            <a:ext cx="576262" cy="457200"/>
          </a:xfrm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2000" dirty="0"/>
              <a:t>8</a:t>
            </a:fld>
            <a:endParaRPr lang="en-US" altLang="zh-CN" sz="2000" dirty="0"/>
          </a:p>
        </p:txBody>
      </p:sp>
      <p:sp>
        <p:nvSpPr>
          <p:cNvPr id="46084" name="矩形 3"/>
          <p:cNvSpPr/>
          <p:nvPr/>
        </p:nvSpPr>
        <p:spPr>
          <a:xfrm>
            <a:off x="611560" y="2132856"/>
            <a:ext cx="7722368" cy="201593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45720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6000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专业写作与口头表达</a:t>
            </a:r>
            <a:endParaRPr lang="en-US" altLang="zh-CN" sz="6000" b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0" lvl="0" indent="0" algn="ctr" defTabSz="45720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6000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29244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8577" y="249238"/>
            <a:ext cx="1127284" cy="10687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27405" y="44133"/>
            <a:ext cx="7943850" cy="815975"/>
          </a:xfrm>
          <a:noFill/>
          <a:ln w="9525">
            <a:noFill/>
          </a:ln>
        </p:spPr>
        <p:txBody>
          <a:bodyPr vert="horz" wrap="square" lIns="90170" tIns="46990" rIns="90170" bIns="46990" rtlCol="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</a:pPr>
            <a:r>
              <a:rPr lang="zh-CN" altLang="en-US" b="0" spc="0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第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七</a:t>
            </a:r>
            <a:r>
              <a:rPr lang="zh-CN" altLang="en-US" b="0" spc="0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讲 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764540" y="1268730"/>
            <a:ext cx="7623884" cy="4598670"/>
          </a:xfrm>
          <a:noFill/>
          <a:ln w="9525">
            <a:noFill/>
          </a:ln>
        </p:spPr>
        <p:txBody>
          <a:bodyPr vert="horz" wrap="square" lIns="90170" tIns="46990" rIns="90170" bIns="46990" rtlCol="0" anchor="t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50000"/>
              </a:lnSpc>
              <a:buAutoNum type="arabicPeriod"/>
            </a:pPr>
            <a:r>
              <a:rPr lang="zh-CN" altLang="en-US" sz="1800" dirty="0"/>
              <a:t>改写专利第一版：</a:t>
            </a:r>
            <a:endParaRPr lang="en-US" altLang="zh-CN" sz="18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800" dirty="0"/>
              <a:t>        1</a:t>
            </a:r>
            <a:r>
              <a:rPr lang="zh-CN" altLang="en-US" sz="1800" dirty="0"/>
              <a:t>）对专利第一版进行完善，如补充画图等，特别是格式要和模板一致</a:t>
            </a:r>
            <a:endParaRPr lang="en-US" altLang="zh-CN" sz="1800" dirty="0"/>
          </a:p>
          <a:p>
            <a:pPr marL="0" marR="0" lvl="0" indent="0" algn="l" defTabSz="51435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/>
              <a:t>        2</a:t>
            </a:r>
            <a:r>
              <a:rPr lang="zh-CN" altLang="en-US" sz="1800" dirty="0"/>
              <a:t>）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学期总结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PPT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</a:rPr>
              <a:t>ppt: 1.</a:t>
            </a:r>
            <a:r>
              <a:rPr lang="zh-CN" altLang="en-US" sz="1800" dirty="0">
                <a:solidFill>
                  <a:schemeClr val="tx1"/>
                </a:solidFill>
              </a:rPr>
              <a:t> 时间，地点，人物，用什么东西做了什么事，包括完善的最终综述论文和专利附件；</a:t>
            </a:r>
            <a:r>
              <a:rPr lang="en-US" altLang="zh-CN" sz="1800" dirty="0">
                <a:solidFill>
                  <a:schemeClr val="tx1"/>
                </a:solidFill>
              </a:rPr>
              <a:t>2.</a:t>
            </a:r>
            <a:r>
              <a:rPr lang="zh-CN" altLang="en-US" sz="1800" dirty="0">
                <a:solidFill>
                  <a:schemeClr val="tx1"/>
                </a:solidFill>
              </a:rPr>
              <a:t> 学到了什么，失去了什么，个人感想和意见，附上集体合照）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/>
              <a:t>        3</a:t>
            </a:r>
            <a:r>
              <a:rPr lang="zh-CN" altLang="en-US" sz="1800" dirty="0"/>
              <a:t>）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提交：将最终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综述论文、专利和学期总结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PPT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打包发送到科代表杨立兆的邮箱，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  <a:hlinkClick r:id="rId6"/>
              </a:rPr>
              <a:t>由科代表打包发到我的邮箱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  <a:hlinkClick r:id="rId6"/>
              </a:rPr>
              <a:t>jqi@uestc.edu.cn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如无必要，请勿发此邮箱）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4) 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下节课学期总统，每个同学用自己的上述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ppt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演讲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1-2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分钟，组内学生现场录像，随后发给科代表杨立兆并放到课程</a:t>
            </a:r>
            <a:r>
              <a:rPr lang="en-US" altLang="zh-CN" sz="2000" dirty="0" err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github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网站上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1508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Y0MzQwNDM3NzMyOTAwZGViMTFjZmY0M2U4NTllMz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f1772362-d663-4dc8-bf7a-d9b263158952}"/>
  <p:tag name="KSO_WM_UNIT_TYPE" val="i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66ed4ce-b854-469d-b9ce-25063409b23b}"/>
  <p:tag name="TABLE_ENDDRAG_ORIGIN_RECT" val="700*386"/>
  <p:tag name="TABLE_ENDDRAG_RECT" val="12*156*700*38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f1772362-d663-4dc8-bf7a-d9b263158952}"/>
  <p:tag name="KSO_WM_UNIT_TYPE" val="i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f1772362-d663-4dc8-bf7a-d9b263158952}"/>
  <p:tag name="KSO_WM_UNIT_TYPE" val="i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Designs\Notebook.pot</Template>
  <TotalTime>1872</TotalTime>
  <Words>633</Words>
  <Application>Microsoft Office PowerPoint</Application>
  <PresentationFormat>全屏显示(4:3)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-apple-system</vt:lpstr>
      <vt:lpstr>Helvetica Neue</vt:lpstr>
      <vt:lpstr>仿宋</vt:lpstr>
      <vt:lpstr>黑体</vt:lpstr>
      <vt:lpstr>华文楷体</vt:lpstr>
      <vt:lpstr>华文新魏</vt:lpstr>
      <vt:lpstr>楷体_GB2312</vt:lpstr>
      <vt:lpstr>宋体</vt:lpstr>
      <vt:lpstr>Arial Black</vt:lpstr>
      <vt:lpstr>Calibri</vt:lpstr>
      <vt:lpstr>Times New Roman</vt:lpstr>
      <vt:lpstr>Notebook</vt:lpstr>
      <vt:lpstr>《专业写作与口头表达》</vt:lpstr>
      <vt:lpstr>Dataset and Code (Pytorch) for Histopathological Image Analysis </vt:lpstr>
      <vt:lpstr>A whole slide</vt:lpstr>
      <vt:lpstr>PatchCamelyon (PCam)(code+data)</vt:lpstr>
      <vt:lpstr>课时安排</vt:lpstr>
      <vt:lpstr>课程网站</vt:lpstr>
      <vt:lpstr>第七章 专利讲解</vt:lpstr>
      <vt:lpstr>PowerPoint 演示文稿</vt:lpstr>
      <vt:lpstr>第七讲 作业</vt:lpstr>
    </vt:vector>
  </TitlesOfParts>
  <Company>dna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电子系统RF与天线</dc:title>
  <dc:creator>yyw</dc:creator>
  <cp:lastModifiedBy>qi jin</cp:lastModifiedBy>
  <cp:revision>880</cp:revision>
  <dcterms:created xsi:type="dcterms:W3CDTF">2005-02-24T04:03:00Z</dcterms:created>
  <dcterms:modified xsi:type="dcterms:W3CDTF">2023-04-14T02:49:44Z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AA8AA0B6B5DD44498CAA86539901644B</vt:lpwstr>
  </property>
  <property fmtid="{D5CDD505-2E9C-101B-9397-08002B2CF9AE}" pid="3" name="KSOProductBuildVer">
    <vt:lpwstr>2052-11.1.0.11744</vt:lpwstr>
  </property>
  <property fmtid="{D5CDD505-2E9C-101B-9397-08002B2CF9AE}" pid="4" name="KSOSaveFontToCloudKey">
    <vt:lpwstr>13076337_cloud</vt:lpwstr>
  </property>
</Properties>
</file>