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7"/>
  </p:handoutMasterIdLst>
  <p:sldIdLst>
    <p:sldId id="362" r:id="rId3"/>
    <p:sldId id="364" r:id="rId5"/>
    <p:sldId id="365" r:id="rId6"/>
    <p:sldId id="371" r:id="rId7"/>
    <p:sldId id="368" r:id="rId8"/>
    <p:sldId id="374" r:id="rId9"/>
    <p:sldId id="388" r:id="rId10"/>
    <p:sldId id="389" r:id="rId11"/>
    <p:sldId id="369" r:id="rId12"/>
    <p:sldId id="377" r:id="rId13"/>
    <p:sldId id="370" r:id="rId14"/>
    <p:sldId id="382" r:id="rId15"/>
    <p:sldId id="367"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123"/>
    <a:srgbClr val="F49E00"/>
    <a:srgbClr val="425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39"/>
    <p:restoredTop sz="96271"/>
  </p:normalViewPr>
  <p:slideViewPr>
    <p:cSldViewPr snapToGrid="0" snapToObjects="1">
      <p:cViewPr>
        <p:scale>
          <a:sx n="75" d="100"/>
          <a:sy n="75" d="100"/>
        </p:scale>
        <p:origin x="2620" y="20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90" d="100"/>
        <a:sy n="19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그림 8"/>
          <p:cNvPicPr>
            <a:picLocks noChangeAspect="1"/>
          </p:cNvPicPr>
          <p:nvPr userDrawn="1"/>
        </p:nvPicPr>
        <p:blipFill rotWithShape="1">
          <a:blip r:embed="rId2" cstate="screen"/>
          <a:srcRect/>
          <a:stretch>
            <a:fillRect/>
          </a:stretch>
        </p:blipFill>
        <p:spPr>
          <a:xfrm>
            <a:off x="7938052" y="0"/>
            <a:ext cx="4253947" cy="1029153"/>
          </a:xfrm>
          <a:prstGeom prst="rect">
            <a:avLst/>
          </a:prstGeom>
        </p:spPr>
      </p:pic>
      <p:pic>
        <p:nvPicPr>
          <p:cNvPr id="3" name="그림 10"/>
          <p:cNvPicPr>
            <a:picLocks noChangeAspect="1"/>
          </p:cNvPicPr>
          <p:nvPr userDrawn="1"/>
        </p:nvPicPr>
        <p:blipFill rotWithShape="1">
          <a:blip r:embed="rId3" cstate="screen"/>
          <a:srcRect/>
          <a:stretch>
            <a:fillRect/>
          </a:stretch>
        </p:blipFill>
        <p:spPr>
          <a:xfrm flipH="1" flipV="1">
            <a:off x="0" y="6314083"/>
            <a:ext cx="3034748" cy="5571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2"/>
          <p:cNvPicPr>
            <a:picLocks noChangeAspect="1"/>
          </p:cNvPicPr>
          <p:nvPr>
            <p:custDataLst>
              <p:tags r:id="rId1"/>
            </p:custDataLst>
          </p:nvPr>
        </p:nvPicPr>
        <p:blipFill>
          <a:blip r:embed="rId2"/>
          <a:stretch>
            <a:fillRect/>
          </a:stretch>
        </p:blipFill>
        <p:spPr>
          <a:xfrm flipH="1">
            <a:off x="0" y="0"/>
            <a:ext cx="12192000" cy="4130040"/>
          </a:xfrm>
          <a:prstGeom prst="rect">
            <a:avLst/>
          </a:prstGeom>
        </p:spPr>
      </p:pic>
      <p:sp>
        <p:nvSpPr>
          <p:cNvPr id="6" name="文本框 5"/>
          <p:cNvSpPr txBox="1"/>
          <p:nvPr/>
        </p:nvSpPr>
        <p:spPr>
          <a:xfrm>
            <a:off x="5102087" y="3845890"/>
            <a:ext cx="6493565" cy="1014730"/>
          </a:xfrm>
          <a:prstGeom prst="rect">
            <a:avLst/>
          </a:prstGeom>
          <a:noFill/>
        </p:spPr>
        <p:txBody>
          <a:bodyPr wrap="square" rtlCol="0">
            <a:spAutoFit/>
          </a:bodyPr>
          <a:lstStyle/>
          <a:p>
            <a:pPr algn="dist"/>
            <a:r>
              <a:rPr kumimoji="1" lang="zh-CN" sz="6000" dirty="0" smtClean="0">
                <a:solidFill>
                  <a:schemeClr val="tx1">
                    <a:lumMod val="75000"/>
                    <a:lumOff val="25000"/>
                  </a:schemeClr>
                </a:solidFill>
                <a:latin typeface="+mj-ea"/>
                <a:ea typeface="+mj-ea"/>
                <a:sym typeface="+mn-ea"/>
              </a:rPr>
              <a:t>病理图像分析</a:t>
            </a:r>
            <a:endParaRPr kumimoji="1" lang="zh-CN" altLang="en-US" sz="6000" dirty="0">
              <a:solidFill>
                <a:schemeClr val="tx1">
                  <a:lumMod val="75000"/>
                  <a:lumOff val="25000"/>
                </a:schemeClr>
              </a:solidFill>
              <a:latin typeface="+mj-ea"/>
              <a:ea typeface="+mj-ea"/>
            </a:endParaRPr>
          </a:p>
        </p:txBody>
      </p:sp>
      <p:sp>
        <p:nvSpPr>
          <p:cNvPr id="7" name="文本框 6"/>
          <p:cNvSpPr txBox="1"/>
          <p:nvPr/>
        </p:nvSpPr>
        <p:spPr>
          <a:xfrm>
            <a:off x="6697345" y="4948555"/>
            <a:ext cx="4699000" cy="368300"/>
          </a:xfrm>
          <a:prstGeom prst="rect">
            <a:avLst/>
          </a:prstGeom>
          <a:noFill/>
        </p:spPr>
        <p:txBody>
          <a:bodyPr wrap="square" rtlCol="0">
            <a:spAutoFit/>
          </a:bodyPr>
          <a:lstStyle/>
          <a:p>
            <a:pPr algn="dist"/>
            <a:r>
              <a:rPr lang="en-US" altLang="zh-CN" b="1" dirty="0" smtClean="0">
                <a:solidFill>
                  <a:schemeClr val="bg1">
                    <a:lumMod val="85000"/>
                  </a:schemeClr>
                </a:solidFill>
              </a:rPr>
              <a:t>analysis of the pathological image</a:t>
            </a:r>
            <a:endParaRPr lang="en-US" altLang="zh-CN" b="1" dirty="0" smtClean="0">
              <a:solidFill>
                <a:schemeClr val="bg1">
                  <a:lumMod val="85000"/>
                </a:schemeClr>
              </a:solidFill>
            </a:endParaRPr>
          </a:p>
        </p:txBody>
      </p:sp>
      <p:sp>
        <p:nvSpPr>
          <p:cNvPr id="9" name="文本框 8"/>
          <p:cNvSpPr txBox="1"/>
          <p:nvPr/>
        </p:nvSpPr>
        <p:spPr>
          <a:xfrm>
            <a:off x="5219821" y="5849409"/>
            <a:ext cx="5326380" cy="368300"/>
          </a:xfrm>
          <a:prstGeom prst="rect">
            <a:avLst/>
          </a:prstGeom>
          <a:noFill/>
        </p:spPr>
        <p:txBody>
          <a:bodyPr wrap="none" rtlCol="0">
            <a:spAutoFit/>
          </a:bodyPr>
          <a:lstStyle/>
          <a:p>
            <a:r>
              <a:rPr kumimoji="1" lang="zh-CN" altLang="en-US" dirty="0">
                <a:solidFill>
                  <a:schemeClr val="tx1">
                    <a:lumMod val="75000"/>
                    <a:lumOff val="25000"/>
                  </a:schemeClr>
                </a:solidFill>
                <a:latin typeface="+mn-ea"/>
              </a:rPr>
              <a:t>学生：卢放</a:t>
            </a:r>
            <a:r>
              <a:rPr kumimoji="1" lang="en-US" altLang="zh-CN" dirty="0">
                <a:solidFill>
                  <a:schemeClr val="tx1">
                    <a:lumMod val="75000"/>
                    <a:lumOff val="25000"/>
                  </a:schemeClr>
                </a:solidFill>
                <a:latin typeface="+mn-ea"/>
              </a:rPr>
              <a:t>2021010905001</a:t>
            </a:r>
            <a:r>
              <a:rPr kumimoji="1" lang="zh-CN" altLang="en-US" dirty="0" smtClean="0">
                <a:solidFill>
                  <a:schemeClr val="tx1">
                    <a:lumMod val="75000"/>
                    <a:lumOff val="25000"/>
                  </a:schemeClr>
                </a:solidFill>
                <a:latin typeface="+mn-ea"/>
              </a:rPr>
              <a:t>       </a:t>
            </a:r>
            <a:r>
              <a:rPr kumimoji="1" lang="zh-CN" altLang="en-US" dirty="0">
                <a:solidFill>
                  <a:schemeClr val="tx1">
                    <a:lumMod val="75000"/>
                    <a:lumOff val="25000"/>
                  </a:schemeClr>
                </a:solidFill>
                <a:latin typeface="+mn-ea"/>
              </a:rPr>
              <a:t>日期</a:t>
            </a:r>
            <a:r>
              <a:rPr kumimoji="1" lang="zh-CN" altLang="en-US" dirty="0" smtClean="0">
                <a:solidFill>
                  <a:schemeClr val="tx1">
                    <a:lumMod val="75000"/>
                    <a:lumOff val="25000"/>
                  </a:schemeClr>
                </a:solidFill>
                <a:latin typeface="+mn-ea"/>
              </a:rPr>
              <a:t>：</a:t>
            </a:r>
            <a:r>
              <a:rPr kumimoji="1" lang="en-US" altLang="zh-CN" dirty="0" err="1" smtClean="0">
                <a:solidFill>
                  <a:schemeClr val="tx1">
                    <a:lumMod val="75000"/>
                    <a:lumOff val="25000"/>
                  </a:schemeClr>
                </a:solidFill>
                <a:latin typeface="+mn-ea"/>
              </a:rPr>
              <a:t>2023.3.15</a:t>
            </a:r>
            <a:endParaRPr kumimoji="1" lang="zh-CN" altLang="en-US" dirty="0">
              <a:solidFill>
                <a:schemeClr val="tx1">
                  <a:lumMod val="75000"/>
                  <a:lumOff val="25000"/>
                </a:schemeClr>
              </a:solidFill>
              <a:latin typeface="+mn-ea"/>
            </a:endParaRPr>
          </a:p>
        </p:txBody>
      </p:sp>
      <p:sp>
        <p:nvSpPr>
          <p:cNvPr id="10" name="椭圆 9"/>
          <p:cNvSpPr/>
          <p:nvPr/>
        </p:nvSpPr>
        <p:spPr>
          <a:xfrm>
            <a:off x="-5473149" y="-3940531"/>
            <a:ext cx="12881113" cy="7699512"/>
          </a:xfrm>
          <a:prstGeom prst="ellipse">
            <a:avLst/>
          </a:prstGeom>
          <a:blipFill dpi="0" rotWithShape="1">
            <a:blip r:embed="rId3"/>
            <a:srcRect/>
            <a:stretch>
              <a:fillRect l="42000" t="5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779" y="4633521"/>
            <a:ext cx="3925774" cy="12762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40" y="624205"/>
            <a:ext cx="236855" cy="568960"/>
          </a:xfrm>
          <a:prstGeom prst="rect">
            <a:avLst/>
          </a:prstGeom>
          <a:noFill/>
        </p:spPr>
        <p:txBody>
          <a:bodyPr wrap="none" rtlCol="0">
            <a:noAutofit/>
          </a:bodyPr>
          <a:lstStyle/>
          <a:p>
            <a:r>
              <a:rPr lang="en-GB" altLang="zh-CN" sz="800" dirty="0" smtClean="0"/>
              <a:t> </a:t>
            </a:r>
            <a:endParaRPr lang="en-GB" altLang="zh-CN" sz="800" dirty="0"/>
          </a:p>
        </p:txBody>
      </p:sp>
      <p:cxnSp>
        <p:nvCxnSpPr>
          <p:cNvPr id="6" name="直线连接符 5"/>
          <p:cNvCxnSpPr/>
          <p:nvPr/>
        </p:nvCxnSpPr>
        <p:spPr>
          <a:xfrm>
            <a:off x="318052" y="607442"/>
            <a:ext cx="2976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9731" y="6176434"/>
            <a:ext cx="519010" cy="516466"/>
          </a:xfrm>
          <a:prstGeom prst="rect">
            <a:avLst/>
          </a:prstGeom>
        </p:spPr>
      </p:pic>
      <p:sp>
        <p:nvSpPr>
          <p:cNvPr id="23" name="文本框 22"/>
          <p:cNvSpPr txBox="1"/>
          <p:nvPr/>
        </p:nvSpPr>
        <p:spPr>
          <a:xfrm>
            <a:off x="318135" y="796290"/>
            <a:ext cx="4566920" cy="980440"/>
          </a:xfrm>
          <a:prstGeom prst="rect">
            <a:avLst/>
          </a:prstGeom>
          <a:noFill/>
        </p:spPr>
        <p:txBody>
          <a:bodyPr wrap="square" rtlCol="0">
            <a:noAutofit/>
          </a:bodyPr>
          <a:p>
            <a:r>
              <a:rPr lang="zh-CN" sz="2400"/>
              <a:t>病理图像分析主要方法</a:t>
            </a:r>
            <a:endParaRPr lang="zh-CN" sz="2400"/>
          </a:p>
        </p:txBody>
      </p:sp>
      <p:pic>
        <p:nvPicPr>
          <p:cNvPr id="2" name="图片 1" descr="QQ图片20230316214545"/>
          <p:cNvPicPr>
            <a:picLocks noChangeAspect="1"/>
          </p:cNvPicPr>
          <p:nvPr/>
        </p:nvPicPr>
        <p:blipFill>
          <a:blip r:embed="rId2"/>
          <a:stretch>
            <a:fillRect/>
          </a:stretch>
        </p:blipFill>
        <p:spPr>
          <a:xfrm>
            <a:off x="385445" y="1530985"/>
            <a:ext cx="11125200" cy="4307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5"/>
          <p:cNvPicPr>
            <a:picLocks noChangeAspect="1"/>
          </p:cNvPicPr>
          <p:nvPr/>
        </p:nvPicPr>
        <p:blipFill>
          <a:blip r:embed="rId1"/>
          <a:stretch>
            <a:fillRect/>
          </a:stretch>
        </p:blipFill>
        <p:spPr>
          <a:xfrm>
            <a:off x="0" y="4698365"/>
            <a:ext cx="12192000" cy="2095500"/>
          </a:xfrm>
          <a:prstGeom prst="rect">
            <a:avLst/>
          </a:prstGeom>
        </p:spPr>
      </p:pic>
      <p:sp>
        <p:nvSpPr>
          <p:cNvPr id="3" name="文本框 2"/>
          <p:cNvSpPr txBox="1"/>
          <p:nvPr/>
        </p:nvSpPr>
        <p:spPr>
          <a:xfrm>
            <a:off x="3399181" y="2663686"/>
            <a:ext cx="5526157" cy="1014730"/>
          </a:xfrm>
          <a:prstGeom prst="rect">
            <a:avLst/>
          </a:prstGeom>
          <a:noFill/>
        </p:spPr>
        <p:txBody>
          <a:bodyPr wrap="square" rtlCol="0">
            <a:spAutoFit/>
          </a:bodyPr>
          <a:lstStyle/>
          <a:p>
            <a:pPr algn="dist"/>
            <a:r>
              <a:rPr kumimoji="1" lang="zh-CN" altLang="en-US" sz="6000" dirty="0" smtClean="0">
                <a:solidFill>
                  <a:schemeClr val="tx1">
                    <a:lumMod val="75000"/>
                    <a:lumOff val="25000"/>
                  </a:schemeClr>
                </a:solidFill>
                <a:latin typeface="+mj-ea"/>
              </a:rPr>
              <a:t>附数据库、网址</a:t>
            </a:r>
            <a:endParaRPr kumimoji="1" lang="en-US" altLang="zh-CN" sz="6000" dirty="0">
              <a:solidFill>
                <a:schemeClr val="tx1">
                  <a:lumMod val="75000"/>
                  <a:lumOff val="25000"/>
                </a:schemeClr>
              </a:solidFill>
              <a:latin typeface="+mj-ea"/>
            </a:endParaRPr>
          </a:p>
        </p:txBody>
      </p:sp>
      <p:sp>
        <p:nvSpPr>
          <p:cNvPr id="4" name="文本框 3"/>
          <p:cNvSpPr txBox="1"/>
          <p:nvPr/>
        </p:nvSpPr>
        <p:spPr>
          <a:xfrm>
            <a:off x="5299819" y="1827370"/>
            <a:ext cx="1724880" cy="523220"/>
          </a:xfrm>
          <a:prstGeom prst="rect">
            <a:avLst/>
          </a:prstGeom>
          <a:noFill/>
        </p:spPr>
        <p:txBody>
          <a:bodyPr wrap="square" rtlCol="0">
            <a:spAutoFit/>
          </a:bodyPr>
          <a:lstStyle/>
          <a:p>
            <a:pPr algn="dist"/>
            <a:r>
              <a:rPr kumimoji="1" lang="zh-CN" altLang="en-US" sz="2800">
                <a:solidFill>
                  <a:schemeClr val="tx1">
                    <a:lumMod val="75000"/>
                    <a:lumOff val="25000"/>
                  </a:schemeClr>
                </a:solidFill>
              </a:rPr>
              <a:t>第四部分</a:t>
            </a:r>
            <a:endParaRPr kumimoji="1" lang="zh-CN" altLang="en-US" sz="2800">
              <a:solidFill>
                <a:schemeClr val="tx1">
                  <a:lumMod val="75000"/>
                  <a:lumOff val="25000"/>
                </a:schemeClr>
              </a:solidFill>
            </a:endParaRPr>
          </a:p>
        </p:txBody>
      </p:sp>
      <p:cxnSp>
        <p:nvCxnSpPr>
          <p:cNvPr id="6" name="直线连接符 5"/>
          <p:cNvCxnSpPr/>
          <p:nvPr/>
        </p:nvCxnSpPr>
        <p:spPr>
          <a:xfrm>
            <a:off x="5406885" y="2324086"/>
            <a:ext cx="15107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5406885" y="2635511"/>
            <a:ext cx="15107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53876" y="2342657"/>
            <a:ext cx="1616766" cy="307777"/>
          </a:xfrm>
          <a:prstGeom prst="rect">
            <a:avLst/>
          </a:prstGeom>
          <a:noFill/>
        </p:spPr>
        <p:txBody>
          <a:bodyPr wrap="square" rtlCol="0">
            <a:spAutoFit/>
          </a:bodyPr>
          <a:lstStyle/>
          <a:p>
            <a:pPr algn="dist"/>
            <a:r>
              <a:rPr kumimoji="1" lang="en-US" altLang="zh-CN" sz="1400">
                <a:solidFill>
                  <a:schemeClr val="tx1">
                    <a:lumMod val="75000"/>
                    <a:lumOff val="25000"/>
                  </a:schemeClr>
                </a:solidFill>
                <a:latin typeface="+mj-lt"/>
              </a:rPr>
              <a:t>PART</a:t>
            </a:r>
            <a:r>
              <a:rPr kumimoji="1" lang="zh-CN" altLang="en-US" sz="1400">
                <a:solidFill>
                  <a:schemeClr val="tx1">
                    <a:lumMod val="75000"/>
                    <a:lumOff val="25000"/>
                  </a:schemeClr>
                </a:solidFill>
                <a:latin typeface="+mj-lt"/>
              </a:rPr>
              <a:t> </a:t>
            </a:r>
            <a:r>
              <a:rPr kumimoji="1" lang="en-US" altLang="zh-CN" sz="1400">
                <a:solidFill>
                  <a:schemeClr val="tx1">
                    <a:lumMod val="75000"/>
                    <a:lumOff val="25000"/>
                  </a:schemeClr>
                </a:solidFill>
                <a:latin typeface="+mj-lt"/>
              </a:rPr>
              <a:t>04</a:t>
            </a:r>
            <a:endParaRPr kumimoji="1" lang="zh-CN" altLang="en-US" sz="1400">
              <a:solidFill>
                <a:schemeClr val="tx1">
                  <a:lumMod val="75000"/>
                  <a:lumOff val="25000"/>
                </a:schemeClr>
              </a:solidFill>
              <a:latin typeface="+mj-lt"/>
            </a:endParaRPr>
          </a:p>
        </p:txBody>
      </p:sp>
      <p:sp>
        <p:nvSpPr>
          <p:cNvPr id="9" name="文本框 8"/>
          <p:cNvSpPr txBox="1"/>
          <p:nvPr/>
        </p:nvSpPr>
        <p:spPr>
          <a:xfrm>
            <a:off x="3120886" y="3679349"/>
            <a:ext cx="6082746" cy="344805"/>
          </a:xfrm>
          <a:prstGeom prst="rect">
            <a:avLst/>
          </a:prstGeom>
          <a:noFill/>
        </p:spPr>
        <p:txBody>
          <a:bodyPr wrap="square" rtlCol="0">
            <a:spAutoFit/>
          </a:bodyPr>
          <a:lstStyle/>
          <a:p>
            <a:pPr algn="ctr">
              <a:lnSpc>
                <a:spcPct val="150000"/>
              </a:lnSpc>
            </a:pPr>
            <a:endParaRPr lang="en-GB" altLang="zh-CN" sz="11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08" y="624104"/>
            <a:ext cx="312420" cy="213995"/>
          </a:xfrm>
          <a:prstGeom prst="rect">
            <a:avLst/>
          </a:prstGeom>
          <a:noFill/>
        </p:spPr>
        <p:txBody>
          <a:bodyPr wrap="none" rtlCol="0">
            <a:spAutoFit/>
          </a:bodyPr>
          <a:lstStyle/>
          <a:p>
            <a:r>
              <a:rPr lang="zh-CN" altLang="en-US" sz="800" dirty="0" smtClean="0"/>
              <a:t>。</a:t>
            </a:r>
            <a:r>
              <a:rPr lang="en-GB" altLang="zh-CN" sz="800" dirty="0" smtClean="0"/>
              <a:t> </a:t>
            </a:r>
            <a:endParaRPr lang="en-GB" altLang="zh-CN" sz="800" dirty="0"/>
          </a:p>
        </p:txBody>
      </p:sp>
      <p:cxnSp>
        <p:nvCxnSpPr>
          <p:cNvPr id="6" name="直线连接符 5"/>
          <p:cNvCxnSpPr/>
          <p:nvPr/>
        </p:nvCxnSpPr>
        <p:spPr>
          <a:xfrm>
            <a:off x="318052" y="607442"/>
            <a:ext cx="265043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圆顶角 1"/>
          <p:cNvSpPr/>
          <p:nvPr/>
        </p:nvSpPr>
        <p:spPr>
          <a:xfrm>
            <a:off x="1646238" y="1914525"/>
            <a:ext cx="3154362" cy="3867450"/>
          </a:xfrm>
          <a:prstGeom prst="round2SameRect">
            <a:avLst>
              <a:gd name="adj1" fmla="val 1646"/>
              <a:gd name="adj2" fmla="val 0"/>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8" name="矩形 7"/>
          <p:cNvSpPr/>
          <p:nvPr/>
        </p:nvSpPr>
        <p:spPr>
          <a:xfrm>
            <a:off x="1646238" y="5133975"/>
            <a:ext cx="3154362" cy="648000"/>
          </a:xfrm>
          <a:prstGeom prst="rect">
            <a:avLst/>
          </a:prstGeom>
          <a:gradFill>
            <a:gsLst>
              <a:gs pos="0">
                <a:srgbClr val="00B0F0"/>
              </a:gs>
              <a:gs pos="100000">
                <a:srgbClr val="002060"/>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9731" y="6176434"/>
            <a:ext cx="519010" cy="516466"/>
          </a:xfrm>
          <a:prstGeom prst="rect">
            <a:avLst/>
          </a:prstGeom>
        </p:spPr>
      </p:pic>
      <p:sp>
        <p:nvSpPr>
          <p:cNvPr id="30" name="文本框 29"/>
          <p:cNvSpPr txBox="1"/>
          <p:nvPr/>
        </p:nvSpPr>
        <p:spPr>
          <a:xfrm>
            <a:off x="5105400" y="2204085"/>
            <a:ext cx="5908675" cy="2402205"/>
          </a:xfrm>
          <a:prstGeom prst="rect">
            <a:avLst/>
          </a:prstGeom>
          <a:noFill/>
        </p:spPr>
        <p:txBody>
          <a:bodyPr wrap="square" rtlCol="0">
            <a:noAutofit/>
          </a:bodyPr>
          <a:p>
            <a:r>
              <a:rPr lang="zh-CN" altLang="en-US" sz="3600"/>
              <a:t>http://www.cnki.net/</a:t>
            </a:r>
            <a:endParaRPr lang="zh-CN" altLang="en-US" sz="3600"/>
          </a:p>
          <a:p>
            <a:r>
              <a:rPr lang="zh-CN" altLang="en-US" sz="3600"/>
              <a:t>（</a:t>
            </a:r>
            <a:r>
              <a:rPr lang="en-US" altLang="zh-CN" sz="3600"/>
              <a:t>CNKI</a:t>
            </a:r>
            <a:r>
              <a:rPr lang="zh-CN" altLang="en-US" sz="3600"/>
              <a:t>）</a:t>
            </a:r>
            <a:endParaRPr lang="zh-CN" altLang="en-US" sz="3600"/>
          </a:p>
          <a:p>
            <a:r>
              <a:rPr lang="zh-CN" altLang="en-US" sz="3600"/>
              <a:t>http://ieeexplore.ieee.org（</a:t>
            </a:r>
            <a:r>
              <a:rPr lang="en-US" altLang="zh-CN" sz="3600"/>
              <a:t>IEL</a:t>
            </a:r>
            <a:r>
              <a:rPr lang="zh-CN" altLang="en-US" sz="3600"/>
              <a:t>）</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2"/>
          <p:cNvPicPr>
            <a:picLocks noChangeAspect="1"/>
          </p:cNvPicPr>
          <p:nvPr/>
        </p:nvPicPr>
        <p:blipFill>
          <a:blip r:embed="rId1"/>
          <a:stretch>
            <a:fillRect/>
          </a:stretch>
        </p:blipFill>
        <p:spPr>
          <a:xfrm flipH="1">
            <a:off x="0" y="0"/>
            <a:ext cx="12192000" cy="4130040"/>
          </a:xfrm>
          <a:prstGeom prst="rect">
            <a:avLst/>
          </a:prstGeom>
        </p:spPr>
      </p:pic>
      <p:sp>
        <p:nvSpPr>
          <p:cNvPr id="5" name="文本框 4"/>
          <p:cNvSpPr txBox="1"/>
          <p:nvPr/>
        </p:nvSpPr>
        <p:spPr>
          <a:xfrm>
            <a:off x="5186754" y="4546163"/>
            <a:ext cx="6493565" cy="1015663"/>
          </a:xfrm>
          <a:prstGeom prst="rect">
            <a:avLst/>
          </a:prstGeom>
          <a:noFill/>
        </p:spPr>
        <p:txBody>
          <a:bodyPr wrap="square" rtlCol="0">
            <a:spAutoFit/>
          </a:bodyPr>
          <a:lstStyle/>
          <a:p>
            <a:pPr algn="dist"/>
            <a:r>
              <a:rPr kumimoji="1" lang="zh-CN" altLang="en-US" sz="6000" dirty="0">
                <a:solidFill>
                  <a:schemeClr val="tx1">
                    <a:lumMod val="75000"/>
                    <a:lumOff val="25000"/>
                  </a:schemeClr>
                </a:solidFill>
                <a:latin typeface="+mj-ea"/>
                <a:ea typeface="+mj-ea"/>
              </a:rPr>
              <a:t>感谢您的</a:t>
            </a:r>
            <a:r>
              <a:rPr kumimoji="1" lang="zh-CN" altLang="en-US" sz="6000" dirty="0" smtClean="0">
                <a:solidFill>
                  <a:schemeClr val="tx1">
                    <a:lumMod val="75000"/>
                    <a:lumOff val="25000"/>
                  </a:schemeClr>
                </a:solidFill>
                <a:latin typeface="+mj-ea"/>
                <a:ea typeface="+mj-ea"/>
              </a:rPr>
              <a:t>观看</a:t>
            </a:r>
            <a:r>
              <a:rPr kumimoji="1" lang="en-US" altLang="zh-CN" sz="6000" dirty="0" smtClean="0">
                <a:solidFill>
                  <a:schemeClr val="tx1">
                    <a:lumMod val="75000"/>
                    <a:lumOff val="25000"/>
                  </a:schemeClr>
                </a:solidFill>
                <a:latin typeface="+mj-ea"/>
                <a:ea typeface="+mj-ea"/>
              </a:rPr>
              <a:t>!</a:t>
            </a:r>
            <a:endParaRPr kumimoji="1" lang="zh-CN" altLang="en-US" sz="6000" dirty="0">
              <a:solidFill>
                <a:schemeClr val="tx1">
                  <a:lumMod val="75000"/>
                  <a:lumOff val="25000"/>
                </a:schemeClr>
              </a:solidFill>
              <a:latin typeface="+mj-ea"/>
              <a:ea typeface="+mj-ea"/>
            </a:endParaRPr>
          </a:p>
        </p:txBody>
      </p:sp>
      <p:sp>
        <p:nvSpPr>
          <p:cNvPr id="6" name="文本框 5"/>
          <p:cNvSpPr txBox="1"/>
          <p:nvPr/>
        </p:nvSpPr>
        <p:spPr>
          <a:xfrm>
            <a:off x="5213258" y="3876436"/>
            <a:ext cx="2271275" cy="461665"/>
          </a:xfrm>
          <a:prstGeom prst="rect">
            <a:avLst/>
          </a:prstGeom>
          <a:noFill/>
        </p:spPr>
        <p:txBody>
          <a:bodyPr wrap="square" rtlCol="0">
            <a:spAutoFit/>
          </a:bodyPr>
          <a:lstStyle/>
          <a:p>
            <a:pPr algn="dist"/>
            <a:r>
              <a:rPr kumimoji="1" lang="en-GB" altLang="zh-CN" sz="2400" dirty="0">
                <a:solidFill>
                  <a:schemeClr val="tx1">
                    <a:lumMod val="75000"/>
                    <a:lumOff val="25000"/>
                  </a:schemeClr>
                </a:solidFill>
              </a:rPr>
              <a:t>THANK</a:t>
            </a:r>
            <a:r>
              <a:rPr kumimoji="1" lang="zh-CN" altLang="en-US" sz="2400" dirty="0">
                <a:solidFill>
                  <a:schemeClr val="tx1">
                    <a:lumMod val="75000"/>
                    <a:lumOff val="25000"/>
                  </a:schemeClr>
                </a:solidFill>
              </a:rPr>
              <a:t> </a:t>
            </a:r>
            <a:r>
              <a:rPr kumimoji="1" lang="en-US" altLang="zh-CN" sz="2400" dirty="0">
                <a:solidFill>
                  <a:schemeClr val="tx1">
                    <a:lumMod val="75000"/>
                    <a:lumOff val="25000"/>
                  </a:schemeClr>
                </a:solidFill>
              </a:rPr>
              <a:t>YOU</a:t>
            </a:r>
            <a:endParaRPr kumimoji="1" lang="zh-CN" altLang="en-US" sz="2400" dirty="0">
              <a:solidFill>
                <a:schemeClr val="tx1">
                  <a:lumMod val="75000"/>
                  <a:lumOff val="25000"/>
                </a:schemeClr>
              </a:solidFill>
            </a:endParaRPr>
          </a:p>
        </p:txBody>
      </p:sp>
      <p:sp>
        <p:nvSpPr>
          <p:cNvPr id="7" name="文本框 6"/>
          <p:cNvSpPr txBox="1"/>
          <p:nvPr/>
        </p:nvSpPr>
        <p:spPr>
          <a:xfrm>
            <a:off x="5213258" y="5713578"/>
            <a:ext cx="309880" cy="368300"/>
          </a:xfrm>
          <a:prstGeom prst="rect">
            <a:avLst/>
          </a:prstGeom>
          <a:noFill/>
        </p:spPr>
        <p:txBody>
          <a:bodyPr wrap="none" rtlCol="0">
            <a:spAutoFit/>
          </a:bodyPr>
          <a:lstStyle/>
          <a:p>
            <a:endParaRPr kumimoji="1" lang="zh-CN" altLang="en-US" dirty="0">
              <a:solidFill>
                <a:schemeClr val="tx1">
                  <a:lumMod val="75000"/>
                  <a:lumOff val="25000"/>
                </a:schemeClr>
              </a:solidFill>
              <a:latin typeface="+mn-ea"/>
            </a:endParaRPr>
          </a:p>
        </p:txBody>
      </p:sp>
      <p:sp>
        <p:nvSpPr>
          <p:cNvPr id="9" name="椭圆 8"/>
          <p:cNvSpPr/>
          <p:nvPr/>
        </p:nvSpPr>
        <p:spPr>
          <a:xfrm>
            <a:off x="-5473149" y="-3940531"/>
            <a:ext cx="12881113" cy="7699512"/>
          </a:xfrm>
          <a:prstGeom prst="ellipse">
            <a:avLst/>
          </a:prstGeom>
          <a:blipFill dpi="0" rotWithShape="1">
            <a:blip r:embed="rId2"/>
            <a:srcRect/>
            <a:stretch>
              <a:fillRect l="42000" t="5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779" y="4633521"/>
            <a:ext cx="3925774" cy="12762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2"/>
          <p:cNvPicPr>
            <a:picLocks noChangeAspect="1"/>
          </p:cNvPicPr>
          <p:nvPr/>
        </p:nvPicPr>
        <p:blipFill>
          <a:blip r:embed="rId1"/>
          <a:stretch>
            <a:fillRect/>
          </a:stretch>
        </p:blipFill>
        <p:spPr>
          <a:xfrm flipV="1">
            <a:off x="0" y="0"/>
            <a:ext cx="12192000" cy="6858000"/>
          </a:xfrm>
          <a:prstGeom prst="rect">
            <a:avLst/>
          </a:prstGeom>
        </p:spPr>
      </p:pic>
      <p:sp>
        <p:nvSpPr>
          <p:cNvPr id="3" name="文本框 2"/>
          <p:cNvSpPr txBox="1"/>
          <p:nvPr/>
        </p:nvSpPr>
        <p:spPr>
          <a:xfrm>
            <a:off x="940904" y="1179445"/>
            <a:ext cx="1948070" cy="1015663"/>
          </a:xfrm>
          <a:prstGeom prst="rect">
            <a:avLst/>
          </a:prstGeom>
          <a:noFill/>
        </p:spPr>
        <p:txBody>
          <a:bodyPr wrap="square" rtlCol="0">
            <a:spAutoFit/>
          </a:bodyPr>
          <a:lstStyle/>
          <a:p>
            <a:pPr algn="dist"/>
            <a:r>
              <a:rPr kumimoji="1" lang="zh-CN" altLang="en-US" sz="6000">
                <a:solidFill>
                  <a:schemeClr val="bg1"/>
                </a:solidFill>
                <a:latin typeface="+mj-ea"/>
                <a:ea typeface="+mj-ea"/>
              </a:rPr>
              <a:t>目录</a:t>
            </a:r>
            <a:endParaRPr kumimoji="1" lang="zh-CN" altLang="en-US" sz="6000">
              <a:solidFill>
                <a:schemeClr val="bg1"/>
              </a:solidFill>
              <a:latin typeface="+mj-ea"/>
              <a:ea typeface="+mj-ea"/>
            </a:endParaRPr>
          </a:p>
        </p:txBody>
      </p:sp>
      <p:cxnSp>
        <p:nvCxnSpPr>
          <p:cNvPr id="5" name="直线连接符 4"/>
          <p:cNvCxnSpPr/>
          <p:nvPr/>
        </p:nvCxnSpPr>
        <p:spPr>
          <a:xfrm>
            <a:off x="1086678" y="2226367"/>
            <a:ext cx="21065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a:off x="1086678" y="2696817"/>
            <a:ext cx="21065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33670" y="2199863"/>
            <a:ext cx="2159566" cy="461665"/>
          </a:xfrm>
          <a:prstGeom prst="rect">
            <a:avLst/>
          </a:prstGeom>
          <a:noFill/>
        </p:spPr>
        <p:txBody>
          <a:bodyPr wrap="square" rtlCol="0">
            <a:spAutoFit/>
          </a:bodyPr>
          <a:lstStyle/>
          <a:p>
            <a:pPr algn="dist"/>
            <a:r>
              <a:rPr kumimoji="1" lang="en-US" altLang="zh-CN" sz="2400">
                <a:solidFill>
                  <a:schemeClr val="bg1"/>
                </a:solidFill>
              </a:rPr>
              <a:t>CONTENTS</a:t>
            </a:r>
            <a:endParaRPr kumimoji="1" lang="zh-CN" altLang="en-US" sz="2400">
              <a:solidFill>
                <a:schemeClr val="bg1"/>
              </a:solidFill>
            </a:endParaRPr>
          </a:p>
        </p:txBody>
      </p:sp>
      <p:sp>
        <p:nvSpPr>
          <p:cNvPr id="10" name="文本框 9"/>
          <p:cNvSpPr txBox="1"/>
          <p:nvPr/>
        </p:nvSpPr>
        <p:spPr>
          <a:xfrm>
            <a:off x="940904" y="2905130"/>
            <a:ext cx="2621915" cy="2245360"/>
          </a:xfrm>
          <a:prstGeom prst="rect">
            <a:avLst/>
          </a:prstGeom>
          <a:noFill/>
        </p:spPr>
        <p:txBody>
          <a:bodyPr wrap="none" rtlCol="0">
            <a:spAutoFit/>
          </a:bodyPr>
          <a:lstStyle/>
          <a:p>
            <a:pPr marL="285750" indent="-285750">
              <a:lnSpc>
                <a:spcPct val="250000"/>
              </a:lnSpc>
              <a:buSzPct val="87000"/>
              <a:buFont typeface="Wingdings" panose="05000000000000000000" pitchFamily="2" charset="2"/>
              <a:buChar char="u"/>
            </a:pPr>
            <a:r>
              <a:rPr kumimoji="1" lang="zh-CN" altLang="en-US" sz="2800" dirty="0">
                <a:solidFill>
                  <a:schemeClr val="bg1"/>
                </a:solidFill>
                <a:latin typeface="+mj-ea"/>
                <a:ea typeface="+mj-ea"/>
              </a:rPr>
              <a:t> 概念</a:t>
            </a:r>
            <a:endParaRPr kumimoji="1" lang="en-US" altLang="zh-CN" sz="2800" dirty="0">
              <a:solidFill>
                <a:schemeClr val="bg1"/>
              </a:solidFill>
              <a:latin typeface="+mj-ea"/>
              <a:ea typeface="+mj-ea"/>
            </a:endParaRPr>
          </a:p>
          <a:p>
            <a:pPr marL="285750" indent="-285750">
              <a:lnSpc>
                <a:spcPct val="250000"/>
              </a:lnSpc>
              <a:buSzPct val="87000"/>
              <a:buFont typeface="Wingdings" panose="05000000000000000000" pitchFamily="2" charset="2"/>
              <a:buChar char="u"/>
            </a:pPr>
            <a:r>
              <a:rPr kumimoji="1" lang="zh-CN" altLang="en-US" sz="2800" dirty="0">
                <a:solidFill>
                  <a:schemeClr val="bg1"/>
                </a:solidFill>
                <a:latin typeface="+mj-ea"/>
                <a:ea typeface="+mj-ea"/>
              </a:rPr>
              <a:t>主要方法描述</a:t>
            </a:r>
            <a:endParaRPr kumimoji="1" lang="en-US" altLang="zh-CN" sz="2800" dirty="0">
              <a:solidFill>
                <a:schemeClr val="bg1"/>
              </a:solidFill>
              <a:latin typeface="+mj-ea"/>
              <a:ea typeface="+mj-ea"/>
            </a:endParaRPr>
          </a:p>
        </p:txBody>
      </p:sp>
      <p:sp>
        <p:nvSpPr>
          <p:cNvPr id="11" name="文本框 10"/>
          <p:cNvSpPr txBox="1"/>
          <p:nvPr/>
        </p:nvSpPr>
        <p:spPr>
          <a:xfrm>
            <a:off x="4716458" y="2905130"/>
            <a:ext cx="3155315" cy="2245360"/>
          </a:xfrm>
          <a:prstGeom prst="rect">
            <a:avLst/>
          </a:prstGeom>
          <a:noFill/>
        </p:spPr>
        <p:txBody>
          <a:bodyPr wrap="none" rtlCol="0">
            <a:spAutoFit/>
          </a:bodyPr>
          <a:lstStyle/>
          <a:p>
            <a:pPr marL="285750" indent="-285750">
              <a:lnSpc>
                <a:spcPct val="250000"/>
              </a:lnSpc>
              <a:buSzPct val="87000"/>
              <a:buFont typeface="Wingdings" panose="05000000000000000000" pitchFamily="2" charset="2"/>
              <a:buChar char="u"/>
            </a:pPr>
            <a:r>
              <a:rPr kumimoji="1" lang="zh-CN" altLang="en-US" sz="2800" dirty="0">
                <a:solidFill>
                  <a:schemeClr val="bg1"/>
                </a:solidFill>
                <a:latin typeface="+mj-ea"/>
                <a:ea typeface="+mj-ea"/>
              </a:rPr>
              <a:t> </a:t>
            </a:r>
            <a:r>
              <a:rPr kumimoji="1" lang="zh-CN" altLang="en-US" sz="2800" dirty="0" smtClean="0">
                <a:solidFill>
                  <a:schemeClr val="bg1"/>
                </a:solidFill>
                <a:latin typeface="+mj-ea"/>
                <a:ea typeface="+mj-ea"/>
              </a:rPr>
              <a:t>综述论文结构</a:t>
            </a:r>
            <a:endParaRPr kumimoji="1" lang="en-US" altLang="zh-CN" sz="2800" dirty="0">
              <a:solidFill>
                <a:schemeClr val="bg1"/>
              </a:solidFill>
              <a:latin typeface="+mj-ea"/>
              <a:ea typeface="+mj-ea"/>
            </a:endParaRPr>
          </a:p>
          <a:p>
            <a:pPr marL="285750" indent="-285750">
              <a:lnSpc>
                <a:spcPct val="250000"/>
              </a:lnSpc>
              <a:buSzPct val="87000"/>
              <a:buFont typeface="Wingdings" panose="05000000000000000000" pitchFamily="2" charset="2"/>
              <a:buChar char="u"/>
            </a:pPr>
            <a:r>
              <a:rPr kumimoji="1" lang="zh-CN" altLang="en-US" sz="2800" dirty="0">
                <a:solidFill>
                  <a:schemeClr val="bg1"/>
                </a:solidFill>
                <a:latin typeface="+mj-ea"/>
                <a:ea typeface="+mj-ea"/>
              </a:rPr>
              <a:t> </a:t>
            </a:r>
            <a:r>
              <a:rPr kumimoji="1" lang="zh-CN" altLang="en-US" sz="2800" dirty="0" smtClean="0">
                <a:solidFill>
                  <a:schemeClr val="bg1"/>
                </a:solidFill>
                <a:latin typeface="+mj-ea"/>
                <a:ea typeface="+mj-ea"/>
              </a:rPr>
              <a:t>附数据库、网址</a:t>
            </a:r>
            <a:endParaRPr kumimoji="1" lang="zh-CN" altLang="en-US" sz="2800" dirty="0">
              <a:solidFill>
                <a:schemeClr val="bg1"/>
              </a:solidFill>
              <a:latin typeface="+mj-ea"/>
              <a:ea typeface="+mj-ea"/>
            </a:endParaRPr>
          </a:p>
        </p:txBody>
      </p:sp>
      <p:sp>
        <p:nvSpPr>
          <p:cNvPr id="12" name="文本框 11"/>
          <p:cNvSpPr txBox="1"/>
          <p:nvPr/>
        </p:nvSpPr>
        <p:spPr>
          <a:xfrm>
            <a:off x="1323216" y="3823095"/>
            <a:ext cx="309880" cy="245110"/>
          </a:xfrm>
          <a:prstGeom prst="rect">
            <a:avLst/>
          </a:prstGeom>
          <a:noFill/>
        </p:spPr>
        <p:txBody>
          <a:bodyPr wrap="none" rtlCol="0">
            <a:spAutoFit/>
          </a:bodyPr>
          <a:lstStyle/>
          <a:p>
            <a:endParaRPr lang="en-GB" altLang="zh-CN" sz="1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5"/>
          <p:cNvPicPr>
            <a:picLocks noChangeAspect="1"/>
          </p:cNvPicPr>
          <p:nvPr/>
        </p:nvPicPr>
        <p:blipFill>
          <a:blip r:embed="rId1"/>
          <a:stretch>
            <a:fillRect/>
          </a:stretch>
        </p:blipFill>
        <p:spPr>
          <a:xfrm>
            <a:off x="0" y="4762500"/>
            <a:ext cx="12192000" cy="2095500"/>
          </a:xfrm>
          <a:prstGeom prst="rect">
            <a:avLst/>
          </a:prstGeom>
        </p:spPr>
      </p:pic>
      <p:sp>
        <p:nvSpPr>
          <p:cNvPr id="3" name="文本框 2"/>
          <p:cNvSpPr txBox="1"/>
          <p:nvPr/>
        </p:nvSpPr>
        <p:spPr>
          <a:xfrm>
            <a:off x="3399155" y="2663825"/>
            <a:ext cx="6488430" cy="1014730"/>
          </a:xfrm>
          <a:prstGeom prst="rect">
            <a:avLst/>
          </a:prstGeom>
          <a:noFill/>
        </p:spPr>
        <p:txBody>
          <a:bodyPr wrap="square" rtlCol="0">
            <a:spAutoFit/>
          </a:bodyPr>
          <a:lstStyle/>
          <a:p>
            <a:pPr algn="dist"/>
            <a:r>
              <a:rPr kumimoji="1" lang="zh-CN" altLang="en-US" sz="6000" dirty="0">
                <a:solidFill>
                  <a:schemeClr val="tx1">
                    <a:lumMod val="75000"/>
                    <a:lumOff val="25000"/>
                  </a:schemeClr>
                </a:solidFill>
                <a:latin typeface="+mj-ea"/>
              </a:rPr>
              <a:t>病理图像分析概念</a:t>
            </a:r>
            <a:endParaRPr kumimoji="1" lang="en-US" altLang="zh-CN" sz="6000" dirty="0">
              <a:solidFill>
                <a:schemeClr val="tx1">
                  <a:lumMod val="75000"/>
                  <a:lumOff val="25000"/>
                </a:schemeClr>
              </a:solidFill>
              <a:latin typeface="+mj-ea"/>
            </a:endParaRPr>
          </a:p>
        </p:txBody>
      </p:sp>
      <p:sp>
        <p:nvSpPr>
          <p:cNvPr id="4" name="文本框 3"/>
          <p:cNvSpPr txBox="1"/>
          <p:nvPr/>
        </p:nvSpPr>
        <p:spPr>
          <a:xfrm>
            <a:off x="5299819" y="1827370"/>
            <a:ext cx="1724880" cy="523220"/>
          </a:xfrm>
          <a:prstGeom prst="rect">
            <a:avLst/>
          </a:prstGeom>
          <a:noFill/>
        </p:spPr>
        <p:txBody>
          <a:bodyPr wrap="square" rtlCol="0">
            <a:spAutoFit/>
          </a:bodyPr>
          <a:lstStyle/>
          <a:p>
            <a:pPr algn="dist"/>
            <a:r>
              <a:rPr kumimoji="1" lang="zh-CN" altLang="en-US" sz="2800">
                <a:solidFill>
                  <a:schemeClr val="tx1">
                    <a:lumMod val="75000"/>
                    <a:lumOff val="25000"/>
                  </a:schemeClr>
                </a:solidFill>
              </a:rPr>
              <a:t>第一部分</a:t>
            </a:r>
            <a:endParaRPr kumimoji="1" lang="zh-CN" altLang="en-US" sz="2800">
              <a:solidFill>
                <a:schemeClr val="tx1">
                  <a:lumMod val="75000"/>
                  <a:lumOff val="25000"/>
                </a:schemeClr>
              </a:solidFill>
            </a:endParaRPr>
          </a:p>
        </p:txBody>
      </p:sp>
      <p:cxnSp>
        <p:nvCxnSpPr>
          <p:cNvPr id="6" name="直线连接符 5"/>
          <p:cNvCxnSpPr/>
          <p:nvPr/>
        </p:nvCxnSpPr>
        <p:spPr>
          <a:xfrm>
            <a:off x="5406885" y="2324086"/>
            <a:ext cx="15107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5406885" y="2635511"/>
            <a:ext cx="15107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53876" y="2342657"/>
            <a:ext cx="1616766" cy="307777"/>
          </a:xfrm>
          <a:prstGeom prst="rect">
            <a:avLst/>
          </a:prstGeom>
          <a:noFill/>
        </p:spPr>
        <p:txBody>
          <a:bodyPr wrap="square" rtlCol="0">
            <a:spAutoFit/>
          </a:bodyPr>
          <a:lstStyle/>
          <a:p>
            <a:pPr algn="dist"/>
            <a:r>
              <a:rPr kumimoji="1" lang="en-US" altLang="zh-CN" sz="1400">
                <a:solidFill>
                  <a:schemeClr val="tx1">
                    <a:lumMod val="75000"/>
                    <a:lumOff val="25000"/>
                  </a:schemeClr>
                </a:solidFill>
                <a:latin typeface="+mj-lt"/>
              </a:rPr>
              <a:t>PART</a:t>
            </a:r>
            <a:r>
              <a:rPr kumimoji="1" lang="zh-CN" altLang="en-US" sz="1400">
                <a:solidFill>
                  <a:schemeClr val="tx1">
                    <a:lumMod val="75000"/>
                    <a:lumOff val="25000"/>
                  </a:schemeClr>
                </a:solidFill>
                <a:latin typeface="+mj-lt"/>
              </a:rPr>
              <a:t> </a:t>
            </a:r>
            <a:r>
              <a:rPr kumimoji="1" lang="en-US" altLang="zh-CN" sz="1400">
                <a:solidFill>
                  <a:schemeClr val="tx1">
                    <a:lumMod val="75000"/>
                    <a:lumOff val="25000"/>
                  </a:schemeClr>
                </a:solidFill>
                <a:latin typeface="+mj-lt"/>
              </a:rPr>
              <a:t>01</a:t>
            </a:r>
            <a:endParaRPr kumimoji="1" lang="zh-CN" altLang="en-US" sz="1400">
              <a:solidFill>
                <a:schemeClr val="tx1">
                  <a:lumMod val="75000"/>
                  <a:lumOff val="25000"/>
                </a:schemeClr>
              </a:solidFill>
              <a:latin typeface="+mj-lt"/>
            </a:endParaRPr>
          </a:p>
        </p:txBody>
      </p:sp>
      <p:sp>
        <p:nvSpPr>
          <p:cNvPr id="9" name="文本框 8"/>
          <p:cNvSpPr txBox="1"/>
          <p:nvPr/>
        </p:nvSpPr>
        <p:spPr>
          <a:xfrm>
            <a:off x="3120886" y="3679349"/>
            <a:ext cx="6082746" cy="344805"/>
          </a:xfrm>
          <a:prstGeom prst="rect">
            <a:avLst/>
          </a:prstGeom>
          <a:noFill/>
        </p:spPr>
        <p:txBody>
          <a:bodyPr wrap="square" rtlCol="0">
            <a:spAutoFit/>
          </a:bodyPr>
          <a:lstStyle/>
          <a:p>
            <a:pPr algn="ctr">
              <a:lnSpc>
                <a:spcPct val="150000"/>
              </a:lnSpc>
            </a:pPr>
            <a:endParaRPr lang="en-GB" altLang="zh-CN" sz="11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027" y="159029"/>
            <a:ext cx="2621280" cy="460375"/>
          </a:xfrm>
          <a:prstGeom prst="rect">
            <a:avLst/>
          </a:prstGeom>
          <a:noFill/>
        </p:spPr>
        <p:txBody>
          <a:bodyPr wrap="none" rtlCol="0">
            <a:spAutoFit/>
          </a:bodyPr>
          <a:lstStyle/>
          <a:p>
            <a:r>
              <a:rPr kumimoji="1" lang="zh-CN" altLang="en-US" sz="2400" dirty="0">
                <a:solidFill>
                  <a:schemeClr val="tx1">
                    <a:lumMod val="75000"/>
                    <a:lumOff val="25000"/>
                  </a:schemeClr>
                </a:solidFill>
                <a:latin typeface="+mj-ea"/>
              </a:rPr>
              <a:t>病理图像分析概念</a:t>
            </a:r>
            <a:endParaRPr kumimoji="1" lang="en-US" altLang="zh-CN" sz="2400" dirty="0">
              <a:solidFill>
                <a:schemeClr val="tx1">
                  <a:lumMod val="75000"/>
                  <a:lumOff val="25000"/>
                </a:schemeClr>
              </a:solidFill>
              <a:latin typeface="+mj-ea"/>
            </a:endParaRPr>
          </a:p>
        </p:txBody>
      </p:sp>
      <p:sp>
        <p:nvSpPr>
          <p:cNvPr id="3" name="文本框 2"/>
          <p:cNvSpPr txBox="1"/>
          <p:nvPr/>
        </p:nvSpPr>
        <p:spPr>
          <a:xfrm>
            <a:off x="243808" y="624104"/>
            <a:ext cx="312420" cy="213995"/>
          </a:xfrm>
          <a:prstGeom prst="rect">
            <a:avLst/>
          </a:prstGeom>
          <a:noFill/>
        </p:spPr>
        <p:txBody>
          <a:bodyPr wrap="none" rtlCol="0">
            <a:spAutoFit/>
          </a:bodyPr>
          <a:lstStyle/>
          <a:p>
            <a:r>
              <a:rPr lang="zh-CN" altLang="en-US" sz="800" dirty="0" smtClean="0"/>
              <a:t>。</a:t>
            </a:r>
            <a:r>
              <a:rPr lang="en-GB" altLang="zh-CN" sz="800" dirty="0" smtClean="0"/>
              <a:t> </a:t>
            </a:r>
            <a:endParaRPr lang="en-GB" altLang="zh-CN" sz="800" dirty="0"/>
          </a:p>
        </p:txBody>
      </p:sp>
      <p:cxnSp>
        <p:nvCxnSpPr>
          <p:cNvPr id="6" name="直线连接符 5"/>
          <p:cNvCxnSpPr/>
          <p:nvPr/>
        </p:nvCxnSpPr>
        <p:spPr>
          <a:xfrm>
            <a:off x="318052" y="607442"/>
            <a:ext cx="265043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226185" y="906145"/>
            <a:ext cx="8952865" cy="2330450"/>
          </a:xfrm>
          <a:prstGeom prst="rect">
            <a:avLst/>
          </a:prstGeom>
          <a:noFill/>
        </p:spPr>
        <p:txBody>
          <a:bodyPr wrap="square" rtlCol="0">
            <a:noAutofit/>
          </a:bodyPr>
          <a:lstStyle/>
          <a:p>
            <a:pPr>
              <a:lnSpc>
                <a:spcPct val="150000"/>
              </a:lnSpc>
            </a:pPr>
            <a:r>
              <a:rPr kumimoji="1"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病理图像分析系统又称：显微医学影像工作站；显微影像软件；病理图文分析系统；病理图文报告系统；病理医学影像工作站等，它采用先进的图像处理技术与高精度硬件配置，从系统信号的获取、测量、处理到打印输出全部实现彩色化、自动化、智能化，具有操作简便、图像处理功能强、图像分析智能化、图像清晰度高、图文报告打印快捷、数据库管理功能强大等优点。为临床病理、药理病理及所有运用显微镜的科技工作者提供了具有划时代意义的先进工具。</a:t>
            </a:r>
            <a:endParaRPr kumimoji="1" lang="zh-CN" altLang="en-US" sz="1600" b="1">
              <a:latin typeface="微软雅黑" panose="020B0503020204020204" pitchFamily="34" charset="-122"/>
              <a:ea typeface="微软雅黑" panose="020B0503020204020204" pitchFamily="34" charset="-122"/>
            </a:endParaRPr>
          </a:p>
        </p:txBody>
      </p:sp>
      <p:sp>
        <p:nvSpPr>
          <p:cNvPr id="7" name="文本框 6"/>
          <p:cNvSpPr txBox="1"/>
          <p:nvPr/>
        </p:nvSpPr>
        <p:spPr>
          <a:xfrm>
            <a:off x="955040" y="3978910"/>
            <a:ext cx="4051300" cy="2030095"/>
          </a:xfrm>
          <a:prstGeom prst="rect">
            <a:avLst/>
          </a:prstGeom>
          <a:noFill/>
        </p:spPr>
        <p:txBody>
          <a:bodyPr wrap="square" rtlCol="0">
            <a:spAutoFit/>
          </a:bodyPr>
          <a:lstStyle/>
          <a:p>
            <a:pPr>
              <a:lnSpc>
                <a:spcPct val="150000"/>
              </a:lnSpc>
            </a:pPr>
            <a:r>
              <a:rPr kumimoji="1" lang="zh-CN" altLang="en-US" sz="1400" dirty="0" smtClean="0">
                <a:solidFill>
                  <a:schemeClr val="tx1">
                    <a:lumMod val="65000"/>
                    <a:lumOff val="35000"/>
                  </a:schemeClr>
                </a:solidFill>
                <a:latin typeface="+mn-ea"/>
                <a:cs typeface="+mn-ea"/>
                <a:sym typeface="+mn-lt"/>
              </a:rPr>
              <a:t>如图，以</a:t>
            </a:r>
            <a:r>
              <a:rPr kumimoji="1" lang="zh-CN" altLang="en-US" sz="1400" dirty="0" smtClean="0">
                <a:solidFill>
                  <a:schemeClr val="tx1">
                    <a:lumMod val="65000"/>
                    <a:lumOff val="35000"/>
                  </a:schemeClr>
                </a:solidFill>
                <a:latin typeface="+mn-ea"/>
                <a:cs typeface="+mn-ea"/>
                <a:sym typeface="+mn-lt"/>
              </a:rPr>
              <a:t>H &amp; E染色的</a:t>
            </a:r>
            <a:r>
              <a:rPr kumimoji="1" lang="zh-CN" altLang="en-US" sz="1400" dirty="0" smtClean="0">
                <a:solidFill>
                  <a:schemeClr val="tx1">
                    <a:lumMod val="65000"/>
                    <a:lumOff val="35000"/>
                  </a:schemeClr>
                </a:solidFill>
                <a:latin typeface="+mn-ea"/>
                <a:cs typeface="+mn-ea"/>
                <a:sym typeface="+mn-lt"/>
              </a:rPr>
              <a:t>病理图像为例，H &amp; E是最常用的染色方法,与H &amp; E常规染色相比, IHC染色利用抗原抗体的特异性结合反应来检测和定位组织和细胞中的某些化学物质, 具有较高的敏感性, 可将形态学改变与功能代谢变化相结合, 从而能够鉴别、诊断和治疗恶性肿瘤.</a:t>
            </a:r>
            <a:endParaRPr kumimoji="1" lang="zh-CN" altLang="en-US" sz="1400" dirty="0" smtClean="0">
              <a:solidFill>
                <a:schemeClr val="tx1">
                  <a:lumMod val="65000"/>
                  <a:lumOff val="35000"/>
                </a:schemeClr>
              </a:solidFill>
              <a:latin typeface="+mn-ea"/>
              <a:cs typeface="+mn-ea"/>
              <a:sym typeface="+mn-lt"/>
            </a:endParaRPr>
          </a:p>
        </p:txBody>
      </p:sp>
      <p:sp>
        <p:nvSpPr>
          <p:cNvPr id="8" name="矩形 7"/>
          <p:cNvSpPr/>
          <p:nvPr/>
        </p:nvSpPr>
        <p:spPr>
          <a:xfrm>
            <a:off x="1017270" y="3538220"/>
            <a:ext cx="3989070" cy="291211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805180" y="924560"/>
            <a:ext cx="8244205" cy="414020"/>
          </a:xfrm>
          <a:prstGeom prst="rect">
            <a:avLst/>
          </a:prstGeom>
          <a:noFill/>
        </p:spPr>
        <p:txBody>
          <a:bodyPr wrap="square" rtlCol="0">
            <a:spAutoFit/>
          </a:bodyPr>
          <a:lstStyle/>
          <a:p>
            <a:pPr>
              <a:lnSpc>
                <a:spcPct val="150000"/>
              </a:lnSpc>
            </a:pPr>
            <a:endParaRPr kumimoji="1" lang="zh-CN" altLang="en-US" sz="1400" b="1" dirty="0" smtClean="0">
              <a:solidFill>
                <a:schemeClr val="tx1">
                  <a:lumMod val="65000"/>
                  <a:lumOff val="35000"/>
                </a:schemeClr>
              </a:solidFill>
              <a:latin typeface="+mn-ea"/>
              <a:cs typeface="+mn-ea"/>
              <a:sym typeface="+mn-lt"/>
            </a:endParaRPr>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9731" y="6176434"/>
            <a:ext cx="519010" cy="516466"/>
          </a:xfrm>
          <a:prstGeom prst="rect">
            <a:avLst/>
          </a:prstGeom>
        </p:spPr>
      </p:pic>
      <p:pic>
        <p:nvPicPr>
          <p:cNvPr id="4" name="图片 3" descr="QQ图片20230315165504"/>
          <p:cNvPicPr>
            <a:picLocks noChangeAspect="1"/>
          </p:cNvPicPr>
          <p:nvPr/>
        </p:nvPicPr>
        <p:blipFill>
          <a:blip r:embed="rId2"/>
          <a:stretch>
            <a:fillRect/>
          </a:stretch>
        </p:blipFill>
        <p:spPr>
          <a:xfrm>
            <a:off x="5168900" y="3429000"/>
            <a:ext cx="6671945" cy="809625"/>
          </a:xfrm>
          <a:prstGeom prst="rect">
            <a:avLst/>
          </a:prstGeom>
        </p:spPr>
      </p:pic>
      <p:pic>
        <p:nvPicPr>
          <p:cNvPr id="15" name="图片 14" descr="QQ图片20230315165510"/>
          <p:cNvPicPr>
            <a:picLocks noChangeAspect="1"/>
          </p:cNvPicPr>
          <p:nvPr/>
        </p:nvPicPr>
        <p:blipFill>
          <a:blip r:embed="rId3"/>
          <a:stretch>
            <a:fillRect/>
          </a:stretch>
        </p:blipFill>
        <p:spPr>
          <a:xfrm>
            <a:off x="5168900" y="4238625"/>
            <a:ext cx="6672580" cy="904240"/>
          </a:xfrm>
          <a:prstGeom prst="rect">
            <a:avLst/>
          </a:prstGeom>
        </p:spPr>
      </p:pic>
      <p:pic>
        <p:nvPicPr>
          <p:cNvPr id="16" name="图片 15" descr="QQ图片20230315165513"/>
          <p:cNvPicPr>
            <a:picLocks noChangeAspect="1"/>
          </p:cNvPicPr>
          <p:nvPr/>
        </p:nvPicPr>
        <p:blipFill>
          <a:blip r:embed="rId4"/>
          <a:stretch>
            <a:fillRect/>
          </a:stretch>
        </p:blipFill>
        <p:spPr>
          <a:xfrm>
            <a:off x="5247005" y="5236210"/>
            <a:ext cx="6603365" cy="847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5"/>
          <p:cNvPicPr>
            <a:picLocks noChangeAspect="1"/>
          </p:cNvPicPr>
          <p:nvPr/>
        </p:nvPicPr>
        <p:blipFill>
          <a:blip r:embed="rId1"/>
          <a:stretch>
            <a:fillRect/>
          </a:stretch>
        </p:blipFill>
        <p:spPr>
          <a:xfrm>
            <a:off x="0" y="4762500"/>
            <a:ext cx="12192000" cy="2095500"/>
          </a:xfrm>
          <a:prstGeom prst="rect">
            <a:avLst/>
          </a:prstGeom>
        </p:spPr>
      </p:pic>
      <p:sp>
        <p:nvSpPr>
          <p:cNvPr id="3" name="文本框 2"/>
          <p:cNvSpPr txBox="1"/>
          <p:nvPr/>
        </p:nvSpPr>
        <p:spPr>
          <a:xfrm>
            <a:off x="3399181" y="2663686"/>
            <a:ext cx="5526157" cy="1014730"/>
          </a:xfrm>
          <a:prstGeom prst="rect">
            <a:avLst/>
          </a:prstGeom>
          <a:noFill/>
        </p:spPr>
        <p:txBody>
          <a:bodyPr wrap="square" rtlCol="0">
            <a:spAutoFit/>
          </a:bodyPr>
          <a:lstStyle/>
          <a:p>
            <a:pPr algn="dist"/>
            <a:r>
              <a:rPr kumimoji="1" lang="zh-CN" altLang="en-US" sz="6000" dirty="0">
                <a:solidFill>
                  <a:schemeClr val="tx1">
                    <a:lumMod val="75000"/>
                    <a:lumOff val="25000"/>
                  </a:schemeClr>
                </a:solidFill>
                <a:latin typeface="+mj-ea"/>
              </a:rPr>
              <a:t> </a:t>
            </a:r>
            <a:r>
              <a:rPr kumimoji="1" lang="zh-CN" altLang="en-US" sz="6000" dirty="0" smtClean="0">
                <a:solidFill>
                  <a:schemeClr val="tx1">
                    <a:lumMod val="75000"/>
                    <a:lumOff val="25000"/>
                  </a:schemeClr>
                </a:solidFill>
                <a:latin typeface="+mj-ea"/>
              </a:rPr>
              <a:t>综述论文结构</a:t>
            </a:r>
            <a:endParaRPr kumimoji="1" lang="zh-CN" altLang="en-US" sz="6000" dirty="0">
              <a:solidFill>
                <a:schemeClr val="tx1">
                  <a:lumMod val="75000"/>
                  <a:lumOff val="25000"/>
                </a:schemeClr>
              </a:solidFill>
              <a:latin typeface="+mj-ea"/>
            </a:endParaRPr>
          </a:p>
        </p:txBody>
      </p:sp>
      <p:sp>
        <p:nvSpPr>
          <p:cNvPr id="4" name="文本框 3"/>
          <p:cNvSpPr txBox="1"/>
          <p:nvPr/>
        </p:nvSpPr>
        <p:spPr>
          <a:xfrm>
            <a:off x="5299819" y="1827370"/>
            <a:ext cx="1724880" cy="523220"/>
          </a:xfrm>
          <a:prstGeom prst="rect">
            <a:avLst/>
          </a:prstGeom>
          <a:noFill/>
        </p:spPr>
        <p:txBody>
          <a:bodyPr wrap="square" rtlCol="0">
            <a:spAutoFit/>
          </a:bodyPr>
          <a:lstStyle/>
          <a:p>
            <a:pPr algn="dist"/>
            <a:r>
              <a:rPr kumimoji="1" lang="zh-CN" altLang="en-US" sz="2800">
                <a:solidFill>
                  <a:schemeClr val="tx1">
                    <a:lumMod val="75000"/>
                    <a:lumOff val="25000"/>
                  </a:schemeClr>
                </a:solidFill>
              </a:rPr>
              <a:t>第二部分</a:t>
            </a:r>
            <a:endParaRPr kumimoji="1" lang="zh-CN" altLang="en-US" sz="2800">
              <a:solidFill>
                <a:schemeClr val="tx1">
                  <a:lumMod val="75000"/>
                  <a:lumOff val="25000"/>
                </a:schemeClr>
              </a:solidFill>
            </a:endParaRPr>
          </a:p>
        </p:txBody>
      </p:sp>
      <p:cxnSp>
        <p:nvCxnSpPr>
          <p:cNvPr id="6" name="直线连接符 5"/>
          <p:cNvCxnSpPr/>
          <p:nvPr/>
        </p:nvCxnSpPr>
        <p:spPr>
          <a:xfrm>
            <a:off x="5406885" y="2324086"/>
            <a:ext cx="15107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5406885" y="2635511"/>
            <a:ext cx="15107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53876" y="2342657"/>
            <a:ext cx="1616766" cy="307777"/>
          </a:xfrm>
          <a:prstGeom prst="rect">
            <a:avLst/>
          </a:prstGeom>
          <a:noFill/>
        </p:spPr>
        <p:txBody>
          <a:bodyPr wrap="square" rtlCol="0">
            <a:spAutoFit/>
          </a:bodyPr>
          <a:lstStyle/>
          <a:p>
            <a:pPr algn="dist"/>
            <a:r>
              <a:rPr kumimoji="1" lang="en-US" altLang="zh-CN" sz="1400">
                <a:solidFill>
                  <a:schemeClr val="tx1">
                    <a:lumMod val="75000"/>
                    <a:lumOff val="25000"/>
                  </a:schemeClr>
                </a:solidFill>
                <a:latin typeface="+mj-lt"/>
              </a:rPr>
              <a:t>PART</a:t>
            </a:r>
            <a:r>
              <a:rPr kumimoji="1" lang="zh-CN" altLang="en-US" sz="1400">
                <a:solidFill>
                  <a:schemeClr val="tx1">
                    <a:lumMod val="75000"/>
                    <a:lumOff val="25000"/>
                  </a:schemeClr>
                </a:solidFill>
                <a:latin typeface="+mj-lt"/>
              </a:rPr>
              <a:t> </a:t>
            </a:r>
            <a:r>
              <a:rPr kumimoji="1" lang="en-US" altLang="zh-CN" sz="1400">
                <a:solidFill>
                  <a:schemeClr val="tx1">
                    <a:lumMod val="75000"/>
                    <a:lumOff val="25000"/>
                  </a:schemeClr>
                </a:solidFill>
                <a:latin typeface="+mj-lt"/>
              </a:rPr>
              <a:t>02</a:t>
            </a:r>
            <a:endParaRPr kumimoji="1" lang="zh-CN" altLang="en-US" sz="1400">
              <a:solidFill>
                <a:schemeClr val="tx1">
                  <a:lumMod val="75000"/>
                  <a:lumOff val="25000"/>
                </a:schemeClr>
              </a:solidFill>
              <a:latin typeface="+mj-lt"/>
            </a:endParaRPr>
          </a:p>
        </p:txBody>
      </p:sp>
      <p:sp>
        <p:nvSpPr>
          <p:cNvPr id="9" name="文本框 8"/>
          <p:cNvSpPr txBox="1"/>
          <p:nvPr/>
        </p:nvSpPr>
        <p:spPr>
          <a:xfrm>
            <a:off x="3120886" y="3679349"/>
            <a:ext cx="6082746" cy="344805"/>
          </a:xfrm>
          <a:prstGeom prst="rect">
            <a:avLst/>
          </a:prstGeom>
          <a:noFill/>
        </p:spPr>
        <p:txBody>
          <a:bodyPr wrap="square" rtlCol="0">
            <a:spAutoFit/>
          </a:bodyPr>
          <a:lstStyle/>
          <a:p>
            <a:pPr algn="ctr">
              <a:lnSpc>
                <a:spcPct val="150000"/>
              </a:lnSpc>
            </a:pPr>
            <a:endParaRPr lang="en-GB" altLang="zh-CN" sz="11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027" y="159029"/>
            <a:ext cx="1554480" cy="460375"/>
          </a:xfrm>
          <a:prstGeom prst="rect">
            <a:avLst/>
          </a:prstGeom>
          <a:noFill/>
        </p:spPr>
        <p:txBody>
          <a:bodyPr wrap="none" rtlCol="0">
            <a:spAutoFit/>
          </a:bodyPr>
          <a:lstStyle/>
          <a:p>
            <a:r>
              <a:rPr kumimoji="1" lang="zh-CN" altLang="en-US" sz="2400" dirty="0">
                <a:solidFill>
                  <a:schemeClr val="tx1">
                    <a:lumMod val="75000"/>
                    <a:lumOff val="25000"/>
                  </a:schemeClr>
                </a:solidFill>
                <a:latin typeface="+mj-ea"/>
              </a:rPr>
              <a:t>综述文献</a:t>
            </a:r>
            <a:r>
              <a:rPr kumimoji="1" lang="en-US" altLang="zh-CN" sz="2400" dirty="0">
                <a:solidFill>
                  <a:schemeClr val="tx1">
                    <a:lumMod val="75000"/>
                    <a:lumOff val="25000"/>
                  </a:schemeClr>
                </a:solidFill>
                <a:latin typeface="+mj-ea"/>
              </a:rPr>
              <a:t>1</a:t>
            </a:r>
            <a:endParaRPr kumimoji="1" lang="en-US" altLang="zh-CN" sz="2400" dirty="0">
              <a:solidFill>
                <a:schemeClr val="tx1">
                  <a:lumMod val="75000"/>
                  <a:lumOff val="25000"/>
                </a:schemeClr>
              </a:solidFill>
              <a:latin typeface="+mj-ea"/>
            </a:endParaRPr>
          </a:p>
        </p:txBody>
      </p:sp>
      <p:sp>
        <p:nvSpPr>
          <p:cNvPr id="3" name="文本框 2"/>
          <p:cNvSpPr txBox="1"/>
          <p:nvPr/>
        </p:nvSpPr>
        <p:spPr>
          <a:xfrm>
            <a:off x="243808" y="624104"/>
            <a:ext cx="312420" cy="213995"/>
          </a:xfrm>
          <a:prstGeom prst="rect">
            <a:avLst/>
          </a:prstGeom>
          <a:noFill/>
        </p:spPr>
        <p:txBody>
          <a:bodyPr wrap="none" rtlCol="0">
            <a:spAutoFit/>
          </a:bodyPr>
          <a:lstStyle/>
          <a:p>
            <a:r>
              <a:rPr lang="zh-CN" altLang="en-US" sz="800" dirty="0" smtClean="0"/>
              <a:t>。</a:t>
            </a:r>
            <a:r>
              <a:rPr lang="en-GB" altLang="zh-CN" sz="800" dirty="0" smtClean="0"/>
              <a:t> </a:t>
            </a:r>
            <a:endParaRPr lang="en-GB" altLang="zh-CN" sz="800" dirty="0"/>
          </a:p>
        </p:txBody>
      </p:sp>
      <p:cxnSp>
        <p:nvCxnSpPr>
          <p:cNvPr id="6" name="直线连接符 5"/>
          <p:cNvCxnSpPr/>
          <p:nvPr/>
        </p:nvCxnSpPr>
        <p:spPr>
          <a:xfrm>
            <a:off x="318052" y="607442"/>
            <a:ext cx="265043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69340" y="2172335"/>
            <a:ext cx="10241915" cy="2291715"/>
          </a:xfrm>
          <a:prstGeom prst="rect">
            <a:avLst/>
          </a:prstGeom>
        </p:spPr>
        <p:txBody>
          <a:bodyPr wrap="square" lIns="68580" tIns="34290" rIns="68580" bIns="34290">
            <a:noAutofit/>
            <a:scene3d>
              <a:camera prst="orthographicFront"/>
              <a:lightRig rig="threePt" dir="t"/>
            </a:scene3d>
            <a:sp3d contourW="12700"/>
          </a:bodyPr>
          <a:lstStyle/>
          <a:p>
            <a:pPr>
              <a:lnSpc>
                <a:spcPct val="150000"/>
              </a:lnSpc>
              <a:defRPr/>
            </a:pPr>
            <a:endParaRPr lang="zh-CN" altLang="en-US" sz="1400" dirty="0">
              <a:solidFill>
                <a:schemeClr val="tx1">
                  <a:lumMod val="75000"/>
                  <a:lumOff val="25000"/>
                </a:schemeClr>
              </a:solidFill>
              <a:latin typeface="+mn-ea"/>
              <a:sym typeface="Arial" panose="020B0604020202020204"/>
            </a:endParaRPr>
          </a:p>
        </p:txBody>
      </p:sp>
      <p:sp>
        <p:nvSpPr>
          <p:cNvPr id="8" name="Freeform: Shape 4"/>
          <p:cNvSpPr/>
          <p:nvPr/>
        </p:nvSpPr>
        <p:spPr bwMode="auto">
          <a:xfrm>
            <a:off x="8464042" y="5168740"/>
            <a:ext cx="682223"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9" name="Freeform: Shape 5"/>
          <p:cNvSpPr/>
          <p:nvPr/>
        </p:nvSpPr>
        <p:spPr bwMode="auto">
          <a:xfrm>
            <a:off x="8662928" y="5372250"/>
            <a:ext cx="259014" cy="275202"/>
          </a:xfrm>
          <a:custGeom>
            <a:avLst/>
            <a:gdLst/>
            <a:ahLst/>
            <a:cxnLst>
              <a:cxn ang="0">
                <a:pos x="wd2" y="hd2"/>
              </a:cxn>
              <a:cxn ang="5400000">
                <a:pos x="wd2" y="hd2"/>
              </a:cxn>
              <a:cxn ang="10800000">
                <a:pos x="wd2" y="hd2"/>
              </a:cxn>
              <a:cxn ang="16200000">
                <a:pos x="wd2" y="hd2"/>
              </a:cxn>
            </a:cxnLst>
            <a:rect l="0" t="0" r="r" b="b"/>
            <a:pathLst>
              <a:path w="20689" h="21367" extrusionOk="0">
                <a:moveTo>
                  <a:pt x="5399" y="21367"/>
                </a:moveTo>
                <a:cubicBezTo>
                  <a:pt x="3945" y="21367"/>
                  <a:pt x="2583" y="20761"/>
                  <a:pt x="1600" y="19796"/>
                </a:cubicBezTo>
                <a:cubicBezTo>
                  <a:pt x="-305" y="17926"/>
                  <a:pt x="-835" y="14661"/>
                  <a:pt x="1835" y="12040"/>
                </a:cubicBezTo>
                <a:cubicBezTo>
                  <a:pt x="3400" y="10503"/>
                  <a:pt x="9667" y="4351"/>
                  <a:pt x="12796" y="1279"/>
                </a:cubicBezTo>
                <a:cubicBezTo>
                  <a:pt x="13906" y="188"/>
                  <a:pt x="15321" y="-233"/>
                  <a:pt x="16674" y="123"/>
                </a:cubicBezTo>
                <a:cubicBezTo>
                  <a:pt x="18004" y="473"/>
                  <a:pt x="19093" y="1542"/>
                  <a:pt x="19449" y="2847"/>
                </a:cubicBezTo>
                <a:cubicBezTo>
                  <a:pt x="19811" y="4176"/>
                  <a:pt x="19382" y="5564"/>
                  <a:pt x="18273" y="6654"/>
                </a:cubicBezTo>
                <a:lnTo>
                  <a:pt x="7790" y="16945"/>
                </a:lnTo>
                <a:cubicBezTo>
                  <a:pt x="7191" y="17533"/>
                  <a:pt x="6516" y="17880"/>
                  <a:pt x="5836" y="17951"/>
                </a:cubicBezTo>
                <a:cubicBezTo>
                  <a:pt x="5163" y="18020"/>
                  <a:pt x="4520" y="17808"/>
                  <a:pt x="4071" y="17366"/>
                </a:cubicBezTo>
                <a:cubicBezTo>
                  <a:pt x="3256" y="16566"/>
                  <a:pt x="3140" y="15060"/>
                  <a:pt x="4495" y="13730"/>
                </a:cubicBezTo>
                <a:lnTo>
                  <a:pt x="11857" y="6501"/>
                </a:lnTo>
                <a:cubicBezTo>
                  <a:pt x="12160" y="6204"/>
                  <a:pt x="12650" y="6204"/>
                  <a:pt x="12952" y="6501"/>
                </a:cubicBezTo>
                <a:cubicBezTo>
                  <a:pt x="13255" y="6798"/>
                  <a:pt x="13255" y="7279"/>
                  <a:pt x="12952" y="7576"/>
                </a:cubicBezTo>
                <a:lnTo>
                  <a:pt x="5590" y="14805"/>
                </a:lnTo>
                <a:cubicBezTo>
                  <a:pt x="4953" y="15429"/>
                  <a:pt x="4896" y="16025"/>
                  <a:pt x="5166" y="16291"/>
                </a:cubicBezTo>
                <a:cubicBezTo>
                  <a:pt x="5285" y="16409"/>
                  <a:pt x="5464" y="16461"/>
                  <a:pt x="5672" y="16439"/>
                </a:cubicBezTo>
                <a:cubicBezTo>
                  <a:pt x="5992" y="16406"/>
                  <a:pt x="6354" y="16204"/>
                  <a:pt x="6695" y="15870"/>
                </a:cubicBezTo>
                <a:lnTo>
                  <a:pt x="17178" y="5579"/>
                </a:lnTo>
                <a:cubicBezTo>
                  <a:pt x="17896" y="4873"/>
                  <a:pt x="18171" y="4043"/>
                  <a:pt x="17953" y="3240"/>
                </a:cubicBezTo>
                <a:cubicBezTo>
                  <a:pt x="17737" y="2451"/>
                  <a:pt x="17078" y="1804"/>
                  <a:pt x="16273" y="1592"/>
                </a:cubicBezTo>
                <a:cubicBezTo>
                  <a:pt x="15457" y="1377"/>
                  <a:pt x="14611" y="1648"/>
                  <a:pt x="13891" y="2354"/>
                </a:cubicBezTo>
                <a:cubicBezTo>
                  <a:pt x="10762" y="5426"/>
                  <a:pt x="4495" y="11579"/>
                  <a:pt x="2930" y="13115"/>
                </a:cubicBezTo>
                <a:cubicBezTo>
                  <a:pt x="887" y="15120"/>
                  <a:pt x="1378" y="17427"/>
                  <a:pt x="2695" y="18721"/>
                </a:cubicBezTo>
                <a:cubicBezTo>
                  <a:pt x="4014" y="20015"/>
                  <a:pt x="6364" y="20495"/>
                  <a:pt x="8406" y="18491"/>
                </a:cubicBezTo>
                <a:lnTo>
                  <a:pt x="19368" y="7729"/>
                </a:lnTo>
                <a:cubicBezTo>
                  <a:pt x="19670" y="7433"/>
                  <a:pt x="20160" y="7433"/>
                  <a:pt x="20463" y="7729"/>
                </a:cubicBezTo>
                <a:cubicBezTo>
                  <a:pt x="20765" y="8026"/>
                  <a:pt x="20765" y="8508"/>
                  <a:pt x="20463" y="8804"/>
                </a:cubicBezTo>
                <a:lnTo>
                  <a:pt x="9501" y="19566"/>
                </a:lnTo>
                <a:cubicBezTo>
                  <a:pt x="8209" y="20835"/>
                  <a:pt x="6763" y="21367"/>
                  <a:pt x="5399" y="21367"/>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0" name="Freeform: Shape 8"/>
          <p:cNvSpPr/>
          <p:nvPr/>
        </p:nvSpPr>
        <p:spPr bwMode="auto">
          <a:xfrm>
            <a:off x="3177386" y="5168741"/>
            <a:ext cx="682223"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1" name="Freeform: Shape 9"/>
          <p:cNvSpPr/>
          <p:nvPr/>
        </p:nvSpPr>
        <p:spPr bwMode="auto">
          <a:xfrm>
            <a:off x="3369332" y="5381502"/>
            <a:ext cx="293704" cy="256702"/>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2" name="Freeform: Shape 13"/>
          <p:cNvSpPr/>
          <p:nvPr/>
        </p:nvSpPr>
        <p:spPr bwMode="auto">
          <a:xfrm>
            <a:off x="4937292" y="5168742"/>
            <a:ext cx="682224"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3" name="Freeform: Shape 14"/>
          <p:cNvSpPr/>
          <p:nvPr/>
        </p:nvSpPr>
        <p:spPr bwMode="auto">
          <a:xfrm>
            <a:off x="5152365" y="5369942"/>
            <a:ext cx="261325" cy="279827"/>
          </a:xfrm>
          <a:custGeom>
            <a:avLst/>
            <a:gdLst/>
            <a:ahLst/>
            <a:cxnLst>
              <a:cxn ang="0">
                <a:pos x="wd2" y="hd2"/>
              </a:cxn>
              <a:cxn ang="5400000">
                <a:pos x="wd2" y="hd2"/>
              </a:cxn>
              <a:cxn ang="10800000">
                <a:pos x="wd2" y="hd2"/>
              </a:cxn>
              <a:cxn ang="16200000">
                <a:pos x="wd2" y="hd2"/>
              </a:cxn>
            </a:cxnLst>
            <a:rect l="0" t="0" r="r" b="b"/>
            <a:pathLst>
              <a:path w="21600" h="21567" extrusionOk="0">
                <a:moveTo>
                  <a:pt x="10665" y="9681"/>
                </a:moveTo>
                <a:cubicBezTo>
                  <a:pt x="10079" y="14119"/>
                  <a:pt x="7081" y="15033"/>
                  <a:pt x="7081" y="18117"/>
                </a:cubicBezTo>
                <a:cubicBezTo>
                  <a:pt x="7081" y="20023"/>
                  <a:pt x="8782" y="21567"/>
                  <a:pt x="10799" y="21567"/>
                </a:cubicBezTo>
                <a:cubicBezTo>
                  <a:pt x="12818" y="21567"/>
                  <a:pt x="14519" y="20023"/>
                  <a:pt x="14519" y="18117"/>
                </a:cubicBezTo>
                <a:cubicBezTo>
                  <a:pt x="14519" y="15033"/>
                  <a:pt x="11521" y="14119"/>
                  <a:pt x="10935" y="9681"/>
                </a:cubicBezTo>
                <a:cubicBezTo>
                  <a:pt x="10917" y="9547"/>
                  <a:pt x="10683" y="9547"/>
                  <a:pt x="10665" y="9681"/>
                </a:cubicBezTo>
                <a:close/>
                <a:moveTo>
                  <a:pt x="18015" y="101"/>
                </a:moveTo>
                <a:cubicBezTo>
                  <a:pt x="17997" y="-33"/>
                  <a:pt x="17762" y="-33"/>
                  <a:pt x="17744" y="101"/>
                </a:cubicBezTo>
                <a:cubicBezTo>
                  <a:pt x="17159" y="4539"/>
                  <a:pt x="14160" y="5453"/>
                  <a:pt x="14160" y="8537"/>
                </a:cubicBezTo>
                <a:cubicBezTo>
                  <a:pt x="14160" y="10442"/>
                  <a:pt x="15863" y="11987"/>
                  <a:pt x="17880" y="11987"/>
                </a:cubicBezTo>
                <a:cubicBezTo>
                  <a:pt x="19897" y="11987"/>
                  <a:pt x="21600" y="10442"/>
                  <a:pt x="21600" y="8537"/>
                </a:cubicBezTo>
                <a:cubicBezTo>
                  <a:pt x="21600" y="5453"/>
                  <a:pt x="18602" y="4539"/>
                  <a:pt x="18015" y="101"/>
                </a:cubicBezTo>
                <a:close/>
                <a:moveTo>
                  <a:pt x="3856" y="101"/>
                </a:moveTo>
                <a:cubicBezTo>
                  <a:pt x="3838" y="-33"/>
                  <a:pt x="3603" y="-33"/>
                  <a:pt x="3586" y="101"/>
                </a:cubicBezTo>
                <a:cubicBezTo>
                  <a:pt x="2999" y="4539"/>
                  <a:pt x="0" y="5453"/>
                  <a:pt x="0" y="8537"/>
                </a:cubicBezTo>
                <a:cubicBezTo>
                  <a:pt x="0" y="10442"/>
                  <a:pt x="1703" y="11987"/>
                  <a:pt x="3720" y="11987"/>
                </a:cubicBezTo>
                <a:cubicBezTo>
                  <a:pt x="5739" y="11987"/>
                  <a:pt x="7440" y="10442"/>
                  <a:pt x="7440" y="8537"/>
                </a:cubicBezTo>
                <a:cubicBezTo>
                  <a:pt x="7440" y="5453"/>
                  <a:pt x="4442" y="4539"/>
                  <a:pt x="3856" y="101"/>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4" name="Freeform: Shape 16"/>
          <p:cNvSpPr/>
          <p:nvPr/>
        </p:nvSpPr>
        <p:spPr bwMode="auto">
          <a:xfrm>
            <a:off x="6699509" y="5168743"/>
            <a:ext cx="684536"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5" name="Freeform: Shape 17"/>
          <p:cNvSpPr/>
          <p:nvPr/>
        </p:nvSpPr>
        <p:spPr bwMode="auto">
          <a:xfrm>
            <a:off x="6963148" y="5363004"/>
            <a:ext cx="164196" cy="277515"/>
          </a:xfrm>
          <a:custGeom>
            <a:avLst/>
            <a:gdLst/>
            <a:ahLst/>
            <a:cxnLst>
              <a:cxn ang="0">
                <a:pos x="wd2" y="hd2"/>
              </a:cxn>
              <a:cxn ang="5400000">
                <a:pos x="wd2" y="hd2"/>
              </a:cxn>
              <a:cxn ang="10800000">
                <a:pos x="wd2" y="hd2"/>
              </a:cxn>
              <a:cxn ang="16200000">
                <a:pos x="wd2" y="hd2"/>
              </a:cxn>
            </a:cxnLst>
            <a:rect l="0" t="0" r="r" b="b"/>
            <a:pathLst>
              <a:path w="21600" h="21540" extrusionOk="0">
                <a:moveTo>
                  <a:pt x="9547" y="8995"/>
                </a:moveTo>
                <a:cubicBezTo>
                  <a:pt x="9431" y="9241"/>
                  <a:pt x="9310" y="9495"/>
                  <a:pt x="9182" y="9756"/>
                </a:cubicBezTo>
                <a:cubicBezTo>
                  <a:pt x="8409" y="11354"/>
                  <a:pt x="7531" y="13164"/>
                  <a:pt x="7531" y="15261"/>
                </a:cubicBezTo>
                <a:cubicBezTo>
                  <a:pt x="7531" y="16396"/>
                  <a:pt x="6379" y="16800"/>
                  <a:pt x="5302" y="16800"/>
                </a:cubicBezTo>
                <a:cubicBezTo>
                  <a:pt x="4071" y="16800"/>
                  <a:pt x="3070" y="16212"/>
                  <a:pt x="3070" y="15491"/>
                </a:cubicBezTo>
                <a:cubicBezTo>
                  <a:pt x="3070" y="13016"/>
                  <a:pt x="5121" y="11397"/>
                  <a:pt x="6930" y="9971"/>
                </a:cubicBezTo>
                <a:cubicBezTo>
                  <a:pt x="7496" y="9523"/>
                  <a:pt x="8031" y="9101"/>
                  <a:pt x="8465" y="8681"/>
                </a:cubicBezTo>
                <a:cubicBezTo>
                  <a:pt x="8665" y="8489"/>
                  <a:pt x="9201" y="8497"/>
                  <a:pt x="9443" y="8687"/>
                </a:cubicBezTo>
                <a:cubicBezTo>
                  <a:pt x="9559" y="8776"/>
                  <a:pt x="9596" y="8890"/>
                  <a:pt x="9547" y="8995"/>
                </a:cubicBezTo>
                <a:close/>
                <a:moveTo>
                  <a:pt x="11191" y="180"/>
                </a:moveTo>
                <a:cubicBezTo>
                  <a:pt x="11140" y="-60"/>
                  <a:pt x="10460" y="-60"/>
                  <a:pt x="10409" y="180"/>
                </a:cubicBezTo>
                <a:cubicBezTo>
                  <a:pt x="8706" y="8155"/>
                  <a:pt x="0" y="9798"/>
                  <a:pt x="0" y="15341"/>
                </a:cubicBezTo>
                <a:cubicBezTo>
                  <a:pt x="0" y="18765"/>
                  <a:pt x="4944" y="21540"/>
                  <a:pt x="10801" y="21540"/>
                </a:cubicBezTo>
                <a:cubicBezTo>
                  <a:pt x="16656" y="21540"/>
                  <a:pt x="21600" y="18765"/>
                  <a:pt x="21600" y="15341"/>
                </a:cubicBezTo>
                <a:cubicBezTo>
                  <a:pt x="21600" y="9798"/>
                  <a:pt x="12894" y="8155"/>
                  <a:pt x="11191" y="180"/>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6" name="Freeform: Shape 20"/>
          <p:cNvSpPr/>
          <p:nvPr/>
        </p:nvSpPr>
        <p:spPr bwMode="auto">
          <a:xfrm>
            <a:off x="1412853" y="5168744"/>
            <a:ext cx="684536"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7" name="Freeform: Shape 21"/>
          <p:cNvSpPr/>
          <p:nvPr/>
        </p:nvSpPr>
        <p:spPr bwMode="auto">
          <a:xfrm>
            <a:off x="1607113" y="5344504"/>
            <a:ext cx="296016" cy="312205"/>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8" name="Freeform: Shape 24"/>
          <p:cNvSpPr/>
          <p:nvPr/>
        </p:nvSpPr>
        <p:spPr bwMode="auto">
          <a:xfrm>
            <a:off x="10221635" y="5168745"/>
            <a:ext cx="682223" cy="6822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9" name="Freeform: Shape 25"/>
          <p:cNvSpPr/>
          <p:nvPr/>
        </p:nvSpPr>
        <p:spPr bwMode="auto">
          <a:xfrm>
            <a:off x="10457522" y="5344505"/>
            <a:ext cx="210448" cy="312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9464" y="0"/>
                  <a:pt x="8150" y="146"/>
                  <a:pt x="6863" y="450"/>
                </a:cubicBezTo>
                <a:cubicBezTo>
                  <a:pt x="5576" y="755"/>
                  <a:pt x="4422" y="1177"/>
                  <a:pt x="3403" y="1706"/>
                </a:cubicBezTo>
                <a:cubicBezTo>
                  <a:pt x="2383" y="2236"/>
                  <a:pt x="1554" y="2892"/>
                  <a:pt x="928" y="3694"/>
                </a:cubicBezTo>
                <a:cubicBezTo>
                  <a:pt x="302" y="4496"/>
                  <a:pt x="0" y="5372"/>
                  <a:pt x="0" y="6300"/>
                </a:cubicBezTo>
                <a:cubicBezTo>
                  <a:pt x="0" y="7753"/>
                  <a:pt x="717" y="9009"/>
                  <a:pt x="2166" y="10069"/>
                </a:cubicBezTo>
                <a:cubicBezTo>
                  <a:pt x="2798" y="10528"/>
                  <a:pt x="3326" y="10932"/>
                  <a:pt x="3741" y="11288"/>
                </a:cubicBezTo>
                <a:cubicBezTo>
                  <a:pt x="4155" y="11644"/>
                  <a:pt x="4556" y="12098"/>
                  <a:pt x="4978" y="12638"/>
                </a:cubicBezTo>
                <a:cubicBezTo>
                  <a:pt x="5399" y="13176"/>
                  <a:pt x="5654" y="13668"/>
                  <a:pt x="5709" y="14138"/>
                </a:cubicBezTo>
                <a:cubicBezTo>
                  <a:pt x="5048" y="14400"/>
                  <a:pt x="4725" y="14794"/>
                  <a:pt x="4725" y="15300"/>
                </a:cubicBezTo>
                <a:cubicBezTo>
                  <a:pt x="4725" y="15647"/>
                  <a:pt x="4880" y="15947"/>
                  <a:pt x="5231" y="16200"/>
                </a:cubicBezTo>
                <a:cubicBezTo>
                  <a:pt x="4880" y="16453"/>
                  <a:pt x="4725" y="16753"/>
                  <a:pt x="4725" y="17100"/>
                </a:cubicBezTo>
                <a:cubicBezTo>
                  <a:pt x="4725" y="17588"/>
                  <a:pt x="5020" y="17972"/>
                  <a:pt x="5653" y="18244"/>
                </a:cubicBezTo>
                <a:cubicBezTo>
                  <a:pt x="5470" y="18459"/>
                  <a:pt x="5400" y="18675"/>
                  <a:pt x="5400" y="18900"/>
                </a:cubicBezTo>
                <a:cubicBezTo>
                  <a:pt x="5400" y="19331"/>
                  <a:pt x="5605" y="19660"/>
                  <a:pt x="6047" y="19894"/>
                </a:cubicBezTo>
                <a:cubicBezTo>
                  <a:pt x="6489" y="20128"/>
                  <a:pt x="7032" y="20250"/>
                  <a:pt x="7678" y="20250"/>
                </a:cubicBezTo>
                <a:cubicBezTo>
                  <a:pt x="7960" y="20662"/>
                  <a:pt x="8382" y="20981"/>
                  <a:pt x="8944" y="21225"/>
                </a:cubicBezTo>
                <a:cubicBezTo>
                  <a:pt x="9506" y="21469"/>
                  <a:pt x="10139" y="21600"/>
                  <a:pt x="10800" y="21600"/>
                </a:cubicBezTo>
                <a:cubicBezTo>
                  <a:pt x="11461" y="21600"/>
                  <a:pt x="12065" y="21469"/>
                  <a:pt x="12628" y="21225"/>
                </a:cubicBezTo>
                <a:cubicBezTo>
                  <a:pt x="13191" y="20981"/>
                  <a:pt x="13613" y="20662"/>
                  <a:pt x="13894" y="20250"/>
                </a:cubicBezTo>
                <a:cubicBezTo>
                  <a:pt x="14541" y="20250"/>
                  <a:pt x="15083" y="20128"/>
                  <a:pt x="15525" y="19894"/>
                </a:cubicBezTo>
                <a:cubicBezTo>
                  <a:pt x="15967" y="19660"/>
                  <a:pt x="16200" y="19331"/>
                  <a:pt x="16200" y="18900"/>
                </a:cubicBezTo>
                <a:cubicBezTo>
                  <a:pt x="16200" y="18675"/>
                  <a:pt x="16102" y="18459"/>
                  <a:pt x="15919" y="18244"/>
                </a:cubicBezTo>
                <a:cubicBezTo>
                  <a:pt x="16552" y="17972"/>
                  <a:pt x="16875" y="17588"/>
                  <a:pt x="16875" y="17100"/>
                </a:cubicBezTo>
                <a:cubicBezTo>
                  <a:pt x="16875" y="16753"/>
                  <a:pt x="16692" y="16453"/>
                  <a:pt x="16341" y="16200"/>
                </a:cubicBezTo>
                <a:cubicBezTo>
                  <a:pt x="16692" y="15947"/>
                  <a:pt x="16875" y="15647"/>
                  <a:pt x="16875" y="15300"/>
                </a:cubicBezTo>
                <a:cubicBezTo>
                  <a:pt x="16875" y="14793"/>
                  <a:pt x="16524" y="14400"/>
                  <a:pt x="15863" y="14138"/>
                </a:cubicBezTo>
                <a:cubicBezTo>
                  <a:pt x="15919" y="13668"/>
                  <a:pt x="16173" y="13176"/>
                  <a:pt x="16594" y="12638"/>
                </a:cubicBezTo>
                <a:cubicBezTo>
                  <a:pt x="17016" y="12098"/>
                  <a:pt x="17417" y="11644"/>
                  <a:pt x="17831" y="11288"/>
                </a:cubicBezTo>
                <a:cubicBezTo>
                  <a:pt x="18247" y="10932"/>
                  <a:pt x="18774" y="10528"/>
                  <a:pt x="19406" y="10069"/>
                </a:cubicBezTo>
                <a:cubicBezTo>
                  <a:pt x="20855" y="9009"/>
                  <a:pt x="21600" y="7753"/>
                  <a:pt x="21600" y="6300"/>
                </a:cubicBezTo>
                <a:cubicBezTo>
                  <a:pt x="21600" y="5372"/>
                  <a:pt x="21271" y="4496"/>
                  <a:pt x="20644" y="3694"/>
                </a:cubicBezTo>
                <a:cubicBezTo>
                  <a:pt x="20018" y="2893"/>
                  <a:pt x="19188" y="2236"/>
                  <a:pt x="18169" y="1706"/>
                </a:cubicBezTo>
                <a:cubicBezTo>
                  <a:pt x="17149" y="1177"/>
                  <a:pt x="15996" y="755"/>
                  <a:pt x="14709" y="450"/>
                </a:cubicBezTo>
                <a:cubicBezTo>
                  <a:pt x="13422" y="146"/>
                  <a:pt x="12136" y="0"/>
                  <a:pt x="10800" y="0"/>
                </a:cubicBezTo>
                <a:close/>
                <a:moveTo>
                  <a:pt x="10800" y="1800"/>
                </a:moveTo>
                <a:cubicBezTo>
                  <a:pt x="11771" y="1800"/>
                  <a:pt x="12719" y="1907"/>
                  <a:pt x="13669" y="2119"/>
                </a:cubicBezTo>
                <a:cubicBezTo>
                  <a:pt x="14617" y="2329"/>
                  <a:pt x="15475" y="2611"/>
                  <a:pt x="16256" y="2981"/>
                </a:cubicBezTo>
                <a:cubicBezTo>
                  <a:pt x="17036" y="3352"/>
                  <a:pt x="17683" y="3825"/>
                  <a:pt x="18169" y="4406"/>
                </a:cubicBezTo>
                <a:cubicBezTo>
                  <a:pt x="18653" y="4988"/>
                  <a:pt x="18900" y="5625"/>
                  <a:pt x="18900" y="6300"/>
                </a:cubicBezTo>
                <a:cubicBezTo>
                  <a:pt x="18900" y="7246"/>
                  <a:pt x="18421" y="8091"/>
                  <a:pt x="17466" y="8831"/>
                </a:cubicBezTo>
                <a:cubicBezTo>
                  <a:pt x="17324" y="8935"/>
                  <a:pt x="17107" y="9094"/>
                  <a:pt x="16819" y="9300"/>
                </a:cubicBezTo>
                <a:cubicBezTo>
                  <a:pt x="16531" y="9507"/>
                  <a:pt x="16312" y="9647"/>
                  <a:pt x="16172" y="9750"/>
                </a:cubicBezTo>
                <a:cubicBezTo>
                  <a:pt x="14372" y="11184"/>
                  <a:pt x="13374" y="12591"/>
                  <a:pt x="13191" y="13950"/>
                </a:cubicBezTo>
                <a:lnTo>
                  <a:pt x="8381" y="13950"/>
                </a:lnTo>
                <a:cubicBezTo>
                  <a:pt x="8198" y="12591"/>
                  <a:pt x="7200" y="11185"/>
                  <a:pt x="5400" y="9750"/>
                </a:cubicBezTo>
                <a:cubicBezTo>
                  <a:pt x="5260" y="9647"/>
                  <a:pt x="5041" y="9507"/>
                  <a:pt x="4753" y="9300"/>
                </a:cubicBezTo>
                <a:cubicBezTo>
                  <a:pt x="4465" y="9094"/>
                  <a:pt x="4275" y="8935"/>
                  <a:pt x="4134" y="8831"/>
                </a:cubicBezTo>
                <a:cubicBezTo>
                  <a:pt x="3179" y="8091"/>
                  <a:pt x="2700" y="7247"/>
                  <a:pt x="2700" y="6300"/>
                </a:cubicBezTo>
                <a:cubicBezTo>
                  <a:pt x="2700" y="5625"/>
                  <a:pt x="2919" y="4988"/>
                  <a:pt x="3403" y="4406"/>
                </a:cubicBezTo>
                <a:cubicBezTo>
                  <a:pt x="3889" y="3825"/>
                  <a:pt x="4536" y="3352"/>
                  <a:pt x="5316" y="2981"/>
                </a:cubicBezTo>
                <a:cubicBezTo>
                  <a:pt x="6096" y="2611"/>
                  <a:pt x="6954" y="2329"/>
                  <a:pt x="7903" y="2119"/>
                </a:cubicBezTo>
                <a:cubicBezTo>
                  <a:pt x="8853" y="1907"/>
                  <a:pt x="9829" y="1800"/>
                  <a:pt x="10800" y="1800"/>
                </a:cubicBezTo>
                <a:close/>
                <a:moveTo>
                  <a:pt x="10688" y="3881"/>
                </a:moveTo>
                <a:cubicBezTo>
                  <a:pt x="10506" y="3881"/>
                  <a:pt x="10343" y="3923"/>
                  <a:pt x="10209" y="4013"/>
                </a:cubicBezTo>
                <a:cubicBezTo>
                  <a:pt x="10075" y="4102"/>
                  <a:pt x="10013" y="4210"/>
                  <a:pt x="10013" y="4331"/>
                </a:cubicBezTo>
                <a:cubicBezTo>
                  <a:pt x="10013" y="4453"/>
                  <a:pt x="10075" y="4561"/>
                  <a:pt x="10209" y="4650"/>
                </a:cubicBezTo>
                <a:cubicBezTo>
                  <a:pt x="10343" y="4739"/>
                  <a:pt x="10506" y="4781"/>
                  <a:pt x="10688" y="4781"/>
                </a:cubicBezTo>
                <a:cubicBezTo>
                  <a:pt x="11420" y="4781"/>
                  <a:pt x="12178" y="4903"/>
                  <a:pt x="12938" y="5138"/>
                </a:cubicBezTo>
                <a:cubicBezTo>
                  <a:pt x="13697" y="5372"/>
                  <a:pt x="14063" y="5700"/>
                  <a:pt x="14063" y="6131"/>
                </a:cubicBezTo>
                <a:cubicBezTo>
                  <a:pt x="14063" y="6253"/>
                  <a:pt x="14126" y="6362"/>
                  <a:pt x="14259" y="6450"/>
                </a:cubicBezTo>
                <a:cubicBezTo>
                  <a:pt x="14393" y="6539"/>
                  <a:pt x="14554" y="6581"/>
                  <a:pt x="14738" y="6581"/>
                </a:cubicBezTo>
                <a:cubicBezTo>
                  <a:pt x="14920" y="6581"/>
                  <a:pt x="15082" y="6539"/>
                  <a:pt x="15216" y="6450"/>
                </a:cubicBezTo>
                <a:cubicBezTo>
                  <a:pt x="15350" y="6362"/>
                  <a:pt x="15413" y="6253"/>
                  <a:pt x="15413" y="6131"/>
                </a:cubicBezTo>
                <a:cubicBezTo>
                  <a:pt x="15413" y="5643"/>
                  <a:pt x="15152" y="5213"/>
                  <a:pt x="14625" y="4856"/>
                </a:cubicBezTo>
                <a:cubicBezTo>
                  <a:pt x="14098" y="4501"/>
                  <a:pt x="13494" y="4256"/>
                  <a:pt x="12797" y="4106"/>
                </a:cubicBezTo>
                <a:cubicBezTo>
                  <a:pt x="12102" y="3957"/>
                  <a:pt x="11391" y="3881"/>
                  <a:pt x="10688" y="3881"/>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0" name="Straight Connector 29"/>
          <p:cNvSpPr/>
          <p:nvPr/>
        </p:nvSpPr>
        <p:spPr bwMode="auto">
          <a:xfrm>
            <a:off x="2296275"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1" name="Straight Connector 30"/>
          <p:cNvSpPr/>
          <p:nvPr/>
        </p:nvSpPr>
        <p:spPr bwMode="auto">
          <a:xfrm>
            <a:off x="4067745"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2" name="Straight Connector 31"/>
          <p:cNvSpPr/>
          <p:nvPr/>
        </p:nvSpPr>
        <p:spPr bwMode="auto">
          <a:xfrm>
            <a:off x="5820713"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3" name="Straight Connector 32"/>
          <p:cNvSpPr/>
          <p:nvPr/>
        </p:nvSpPr>
        <p:spPr bwMode="auto">
          <a:xfrm>
            <a:off x="7582932"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4" name="Straight Connector 33"/>
          <p:cNvSpPr/>
          <p:nvPr/>
        </p:nvSpPr>
        <p:spPr bwMode="auto">
          <a:xfrm>
            <a:off x="9322025" y="5501762"/>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5" name="Rectangle: Rounded Corners 28"/>
          <p:cNvSpPr/>
          <p:nvPr/>
        </p:nvSpPr>
        <p:spPr>
          <a:xfrm>
            <a:off x="1691640" y="991235"/>
            <a:ext cx="8766175" cy="697230"/>
          </a:xfrm>
          <a:prstGeom prst="roundRect">
            <a:avLst>
              <a:gd name="adj" fmla="val 50000"/>
            </a:avLst>
          </a:prstGeom>
          <a:gradFill>
            <a:gsLst>
              <a:gs pos="0">
                <a:srgbClr val="00B0F0"/>
              </a:gs>
              <a:gs pos="100000">
                <a:srgbClr val="002060"/>
              </a:gs>
            </a:gsLst>
            <a:lin ang="2700000" scaled="1"/>
          </a:gradFill>
          <a:ln w="12700" cap="flat">
            <a:noFill/>
            <a:miter lim="400000"/>
          </a:ln>
          <a:effectLst>
            <a:outerShdw blurRad="101600" dist="76200" dir="2700000" algn="tl" rotWithShape="0">
              <a:prstClr val="black">
                <a:alpha val="30000"/>
              </a:prstClr>
            </a:outerShdw>
          </a:effectLst>
        </p:spPr>
        <p:txBody>
          <a:bodyPr wrap="none" lIns="19050" tIns="19050" rIns="19050" bIns="19050" anchor="ctr">
            <a:normAutofit/>
          </a:bodyPr>
          <a:lstStyle/>
          <a:p>
            <a:pPr algn="ctr">
              <a:defRPr/>
            </a:pPr>
            <a:r>
              <a:rPr lang="zh-CN" altLang="en-US" sz="1600" b="1" dirty="0">
                <a:solidFill>
                  <a:schemeClr val="bg1"/>
                </a:solidFill>
                <a:latin typeface="+mj-ea"/>
                <a:ea typeface="+mj-ea"/>
                <a:sym typeface="Arial" panose="020B0604020202020204"/>
              </a:rPr>
              <a:t>Data-Efficient Histopathology Image Analysis with Deformation Representation Learning</a:t>
            </a:r>
            <a:endParaRPr lang="zh-CN" altLang="en-US" sz="1600" b="1" dirty="0">
              <a:solidFill>
                <a:schemeClr val="bg1"/>
              </a:solidFill>
              <a:latin typeface="+mj-ea"/>
              <a:ea typeface="+mj-ea"/>
              <a:sym typeface="Arial" panose="020B0604020202020204"/>
            </a:endParaRPr>
          </a:p>
        </p:txBody>
      </p:sp>
      <p:pic>
        <p:nvPicPr>
          <p:cNvPr id="26"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9731" y="6176434"/>
            <a:ext cx="519010" cy="516466"/>
          </a:xfrm>
          <a:prstGeom prst="rect">
            <a:avLst/>
          </a:prstGeom>
        </p:spPr>
      </p:pic>
      <p:sp>
        <p:nvSpPr>
          <p:cNvPr id="4" name="文本框 3"/>
          <p:cNvSpPr txBox="1"/>
          <p:nvPr/>
        </p:nvSpPr>
        <p:spPr>
          <a:xfrm>
            <a:off x="1695450" y="1845945"/>
            <a:ext cx="8762365" cy="3192780"/>
          </a:xfrm>
          <a:prstGeom prst="rect">
            <a:avLst/>
          </a:prstGeom>
          <a:noFill/>
        </p:spPr>
        <p:txBody>
          <a:bodyPr wrap="square" rtlCol="0">
            <a:noAutofit/>
          </a:bodyPr>
          <a:p>
            <a:r>
              <a:rPr lang="zh-CN" altLang="en-US"/>
              <a:t>一</a:t>
            </a:r>
            <a:r>
              <a:rPr lang="en-US" altLang="zh-CN"/>
              <a:t>.</a:t>
            </a:r>
            <a:r>
              <a:rPr lang="zh-CN" altLang="en-US"/>
              <a:t>介绍</a:t>
            </a:r>
            <a:endParaRPr lang="en-US" altLang="zh-CN"/>
          </a:p>
          <a:p>
            <a:r>
              <a:rPr lang="zh-CN" altLang="en-US"/>
              <a:t>介绍深度学习在病理图像分析中的应用现状</a:t>
            </a:r>
            <a:endParaRPr lang="zh-CN" altLang="en-US"/>
          </a:p>
          <a:p>
            <a:r>
              <a:rPr lang="zh-CN" altLang="en-US"/>
              <a:t>二</a:t>
            </a:r>
            <a:r>
              <a:rPr lang="en-US" altLang="zh-CN"/>
              <a:t>.</a:t>
            </a:r>
            <a:r>
              <a:rPr lang="zh-CN" altLang="en-US"/>
              <a:t>相关工作</a:t>
            </a:r>
            <a:endParaRPr lang="zh-CN" altLang="en-US"/>
          </a:p>
          <a:p>
            <a:pPr lvl="1"/>
            <a:r>
              <a:rPr lang="zh-CN" altLang="en-US"/>
              <a:t>A. 自我监督表征学习</a:t>
            </a:r>
            <a:endParaRPr lang="zh-CN" altLang="en-US"/>
          </a:p>
          <a:p>
            <a:pPr lvl="1"/>
            <a:r>
              <a:rPr lang="zh-CN" altLang="en-US"/>
              <a:t>B. 组织病理学图像分析</a:t>
            </a:r>
            <a:endParaRPr lang="zh-CN" altLang="en-US"/>
          </a:p>
          <a:p>
            <a:r>
              <a:rPr lang="zh-CN" altLang="en-US"/>
              <a:t>三</a:t>
            </a:r>
            <a:r>
              <a:rPr lang="en-US" altLang="zh-CN"/>
              <a:t>.</a:t>
            </a:r>
            <a:r>
              <a:rPr lang="zh-CN" altLang="en-US"/>
              <a:t>方法论</a:t>
            </a:r>
            <a:endParaRPr lang="zh-CN" altLang="en-US"/>
          </a:p>
          <a:p>
            <a:pPr lvl="1"/>
            <a:r>
              <a:rPr lang="zh-CN" altLang="en-US"/>
              <a:t>A. 框架概述</a:t>
            </a:r>
            <a:endParaRPr lang="zh-CN" altLang="en-US"/>
          </a:p>
          <a:p>
            <a:pPr lvl="1"/>
            <a:r>
              <a:rPr lang="zh-CN" altLang="en-US"/>
              <a:t>B. 弹性变形</a:t>
            </a:r>
            <a:endParaRPr lang="zh-CN" altLang="en-US"/>
          </a:p>
          <a:p>
            <a:pPr lvl="1"/>
            <a:r>
              <a:rPr lang="zh-CN" altLang="en-US"/>
              <a:t>C. 局部结构异质性</a:t>
            </a:r>
            <a:endParaRPr lang="zh-CN" altLang="en-US"/>
          </a:p>
          <a:p>
            <a:pPr lvl="1"/>
            <a:r>
              <a:rPr lang="zh-CN" altLang="en-US"/>
              <a:t>D. 全球背景同质性</a:t>
            </a:r>
            <a:endParaRPr lang="zh-CN" altLang="en-US"/>
          </a:p>
          <a:p>
            <a:r>
              <a:rPr lang="zh-CN" altLang="en-US"/>
              <a:t>四</a:t>
            </a:r>
            <a:r>
              <a:rPr lang="en-US" altLang="zh-CN"/>
              <a:t>.</a:t>
            </a:r>
            <a:r>
              <a:rPr lang="zh-CN" altLang="en-US"/>
              <a:t>实验</a:t>
            </a:r>
            <a:endParaRPr lang="zh-CN" altLang="en-US"/>
          </a:p>
          <a:p>
            <a:pPr lvl="1"/>
            <a:r>
              <a:rPr lang="zh-CN" altLang="en-US"/>
              <a:t>数据，设置及结论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linds(horizontal)">
                                      <p:cBhvr>
                                        <p:cTn id="49" dur="500"/>
                                        <p:tgtEl>
                                          <p:spTgt spid="2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linds(horizontal)">
                                      <p:cBhvr>
                                        <p:cTn id="55" dur="500"/>
                                        <p:tgtEl>
                                          <p:spTgt spid="2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027" y="159029"/>
            <a:ext cx="1554480" cy="460375"/>
          </a:xfrm>
          <a:prstGeom prst="rect">
            <a:avLst/>
          </a:prstGeom>
          <a:noFill/>
        </p:spPr>
        <p:txBody>
          <a:bodyPr wrap="none" rtlCol="0">
            <a:spAutoFit/>
          </a:bodyPr>
          <a:lstStyle/>
          <a:p>
            <a:r>
              <a:rPr kumimoji="1" lang="zh-CN" altLang="en-US" sz="2400" dirty="0">
                <a:solidFill>
                  <a:schemeClr val="tx1">
                    <a:lumMod val="75000"/>
                    <a:lumOff val="25000"/>
                  </a:schemeClr>
                </a:solidFill>
                <a:latin typeface="+mj-ea"/>
              </a:rPr>
              <a:t>综述文献</a:t>
            </a:r>
            <a:r>
              <a:rPr kumimoji="1" lang="en-US" altLang="zh-CN" sz="2400" dirty="0">
                <a:solidFill>
                  <a:schemeClr val="tx1">
                    <a:lumMod val="75000"/>
                    <a:lumOff val="25000"/>
                  </a:schemeClr>
                </a:solidFill>
                <a:latin typeface="+mj-ea"/>
              </a:rPr>
              <a:t>2</a:t>
            </a:r>
            <a:endParaRPr kumimoji="1" lang="en-US" altLang="zh-CN" sz="2400" dirty="0">
              <a:solidFill>
                <a:schemeClr val="tx1">
                  <a:lumMod val="75000"/>
                  <a:lumOff val="25000"/>
                </a:schemeClr>
              </a:solidFill>
              <a:latin typeface="+mj-ea"/>
            </a:endParaRPr>
          </a:p>
        </p:txBody>
      </p:sp>
      <p:sp>
        <p:nvSpPr>
          <p:cNvPr id="3" name="文本框 2"/>
          <p:cNvSpPr txBox="1"/>
          <p:nvPr/>
        </p:nvSpPr>
        <p:spPr>
          <a:xfrm>
            <a:off x="243808" y="624104"/>
            <a:ext cx="312420" cy="213995"/>
          </a:xfrm>
          <a:prstGeom prst="rect">
            <a:avLst/>
          </a:prstGeom>
          <a:noFill/>
        </p:spPr>
        <p:txBody>
          <a:bodyPr wrap="none" rtlCol="0">
            <a:spAutoFit/>
          </a:bodyPr>
          <a:lstStyle/>
          <a:p>
            <a:r>
              <a:rPr lang="zh-CN" altLang="en-US" sz="800" dirty="0" smtClean="0"/>
              <a:t>。</a:t>
            </a:r>
            <a:r>
              <a:rPr lang="en-GB" altLang="zh-CN" sz="800" dirty="0" smtClean="0"/>
              <a:t> </a:t>
            </a:r>
            <a:endParaRPr lang="en-GB" altLang="zh-CN" sz="800" dirty="0"/>
          </a:p>
        </p:txBody>
      </p:sp>
      <p:cxnSp>
        <p:nvCxnSpPr>
          <p:cNvPr id="6" name="直线连接符 5"/>
          <p:cNvCxnSpPr/>
          <p:nvPr/>
        </p:nvCxnSpPr>
        <p:spPr>
          <a:xfrm>
            <a:off x="318052" y="607442"/>
            <a:ext cx="265043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69340" y="2172335"/>
            <a:ext cx="10241915" cy="2291715"/>
          </a:xfrm>
          <a:prstGeom prst="rect">
            <a:avLst/>
          </a:prstGeom>
        </p:spPr>
        <p:txBody>
          <a:bodyPr wrap="square" lIns="68580" tIns="34290" rIns="68580" bIns="34290">
            <a:noAutofit/>
            <a:scene3d>
              <a:camera prst="orthographicFront"/>
              <a:lightRig rig="threePt" dir="t"/>
            </a:scene3d>
            <a:sp3d contourW="12700"/>
          </a:bodyPr>
          <a:lstStyle/>
          <a:p>
            <a:pPr>
              <a:lnSpc>
                <a:spcPct val="150000"/>
              </a:lnSpc>
              <a:defRPr/>
            </a:pPr>
            <a:endParaRPr lang="zh-CN" altLang="en-US" sz="1400" dirty="0">
              <a:solidFill>
                <a:schemeClr val="tx1">
                  <a:lumMod val="75000"/>
                  <a:lumOff val="25000"/>
                </a:schemeClr>
              </a:solidFill>
              <a:latin typeface="+mn-ea"/>
              <a:sym typeface="Arial" panose="020B0604020202020204"/>
            </a:endParaRPr>
          </a:p>
        </p:txBody>
      </p:sp>
      <p:sp>
        <p:nvSpPr>
          <p:cNvPr id="8" name="Freeform: Shape 4"/>
          <p:cNvSpPr/>
          <p:nvPr/>
        </p:nvSpPr>
        <p:spPr bwMode="auto">
          <a:xfrm>
            <a:off x="8464042" y="5168740"/>
            <a:ext cx="682223"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9" name="Freeform: Shape 5"/>
          <p:cNvSpPr/>
          <p:nvPr/>
        </p:nvSpPr>
        <p:spPr bwMode="auto">
          <a:xfrm>
            <a:off x="8662928" y="5372250"/>
            <a:ext cx="259014" cy="275202"/>
          </a:xfrm>
          <a:custGeom>
            <a:avLst/>
            <a:gdLst/>
            <a:ahLst/>
            <a:cxnLst>
              <a:cxn ang="0">
                <a:pos x="wd2" y="hd2"/>
              </a:cxn>
              <a:cxn ang="5400000">
                <a:pos x="wd2" y="hd2"/>
              </a:cxn>
              <a:cxn ang="10800000">
                <a:pos x="wd2" y="hd2"/>
              </a:cxn>
              <a:cxn ang="16200000">
                <a:pos x="wd2" y="hd2"/>
              </a:cxn>
            </a:cxnLst>
            <a:rect l="0" t="0" r="r" b="b"/>
            <a:pathLst>
              <a:path w="20689" h="21367" extrusionOk="0">
                <a:moveTo>
                  <a:pt x="5399" y="21367"/>
                </a:moveTo>
                <a:cubicBezTo>
                  <a:pt x="3945" y="21367"/>
                  <a:pt x="2583" y="20761"/>
                  <a:pt x="1600" y="19796"/>
                </a:cubicBezTo>
                <a:cubicBezTo>
                  <a:pt x="-305" y="17926"/>
                  <a:pt x="-835" y="14661"/>
                  <a:pt x="1835" y="12040"/>
                </a:cubicBezTo>
                <a:cubicBezTo>
                  <a:pt x="3400" y="10503"/>
                  <a:pt x="9667" y="4351"/>
                  <a:pt x="12796" y="1279"/>
                </a:cubicBezTo>
                <a:cubicBezTo>
                  <a:pt x="13906" y="188"/>
                  <a:pt x="15321" y="-233"/>
                  <a:pt x="16674" y="123"/>
                </a:cubicBezTo>
                <a:cubicBezTo>
                  <a:pt x="18004" y="473"/>
                  <a:pt x="19093" y="1542"/>
                  <a:pt x="19449" y="2847"/>
                </a:cubicBezTo>
                <a:cubicBezTo>
                  <a:pt x="19811" y="4176"/>
                  <a:pt x="19382" y="5564"/>
                  <a:pt x="18273" y="6654"/>
                </a:cubicBezTo>
                <a:lnTo>
                  <a:pt x="7790" y="16945"/>
                </a:lnTo>
                <a:cubicBezTo>
                  <a:pt x="7191" y="17533"/>
                  <a:pt x="6516" y="17880"/>
                  <a:pt x="5836" y="17951"/>
                </a:cubicBezTo>
                <a:cubicBezTo>
                  <a:pt x="5163" y="18020"/>
                  <a:pt x="4520" y="17808"/>
                  <a:pt x="4071" y="17366"/>
                </a:cubicBezTo>
                <a:cubicBezTo>
                  <a:pt x="3256" y="16566"/>
                  <a:pt x="3140" y="15060"/>
                  <a:pt x="4495" y="13730"/>
                </a:cubicBezTo>
                <a:lnTo>
                  <a:pt x="11857" y="6501"/>
                </a:lnTo>
                <a:cubicBezTo>
                  <a:pt x="12160" y="6204"/>
                  <a:pt x="12650" y="6204"/>
                  <a:pt x="12952" y="6501"/>
                </a:cubicBezTo>
                <a:cubicBezTo>
                  <a:pt x="13255" y="6798"/>
                  <a:pt x="13255" y="7279"/>
                  <a:pt x="12952" y="7576"/>
                </a:cubicBezTo>
                <a:lnTo>
                  <a:pt x="5590" y="14805"/>
                </a:lnTo>
                <a:cubicBezTo>
                  <a:pt x="4953" y="15429"/>
                  <a:pt x="4896" y="16025"/>
                  <a:pt x="5166" y="16291"/>
                </a:cubicBezTo>
                <a:cubicBezTo>
                  <a:pt x="5285" y="16409"/>
                  <a:pt x="5464" y="16461"/>
                  <a:pt x="5672" y="16439"/>
                </a:cubicBezTo>
                <a:cubicBezTo>
                  <a:pt x="5992" y="16406"/>
                  <a:pt x="6354" y="16204"/>
                  <a:pt x="6695" y="15870"/>
                </a:cubicBezTo>
                <a:lnTo>
                  <a:pt x="17178" y="5579"/>
                </a:lnTo>
                <a:cubicBezTo>
                  <a:pt x="17896" y="4873"/>
                  <a:pt x="18171" y="4043"/>
                  <a:pt x="17953" y="3240"/>
                </a:cubicBezTo>
                <a:cubicBezTo>
                  <a:pt x="17737" y="2451"/>
                  <a:pt x="17078" y="1804"/>
                  <a:pt x="16273" y="1592"/>
                </a:cubicBezTo>
                <a:cubicBezTo>
                  <a:pt x="15457" y="1377"/>
                  <a:pt x="14611" y="1648"/>
                  <a:pt x="13891" y="2354"/>
                </a:cubicBezTo>
                <a:cubicBezTo>
                  <a:pt x="10762" y="5426"/>
                  <a:pt x="4495" y="11579"/>
                  <a:pt x="2930" y="13115"/>
                </a:cubicBezTo>
                <a:cubicBezTo>
                  <a:pt x="887" y="15120"/>
                  <a:pt x="1378" y="17427"/>
                  <a:pt x="2695" y="18721"/>
                </a:cubicBezTo>
                <a:cubicBezTo>
                  <a:pt x="4014" y="20015"/>
                  <a:pt x="6364" y="20495"/>
                  <a:pt x="8406" y="18491"/>
                </a:cubicBezTo>
                <a:lnTo>
                  <a:pt x="19368" y="7729"/>
                </a:lnTo>
                <a:cubicBezTo>
                  <a:pt x="19670" y="7433"/>
                  <a:pt x="20160" y="7433"/>
                  <a:pt x="20463" y="7729"/>
                </a:cubicBezTo>
                <a:cubicBezTo>
                  <a:pt x="20765" y="8026"/>
                  <a:pt x="20765" y="8508"/>
                  <a:pt x="20463" y="8804"/>
                </a:cubicBezTo>
                <a:lnTo>
                  <a:pt x="9501" y="19566"/>
                </a:lnTo>
                <a:cubicBezTo>
                  <a:pt x="8209" y="20835"/>
                  <a:pt x="6763" y="21367"/>
                  <a:pt x="5399" y="21367"/>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0" name="Freeform: Shape 8"/>
          <p:cNvSpPr/>
          <p:nvPr/>
        </p:nvSpPr>
        <p:spPr bwMode="auto">
          <a:xfrm>
            <a:off x="3177386" y="5168741"/>
            <a:ext cx="682223"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1" name="Freeform: Shape 9"/>
          <p:cNvSpPr/>
          <p:nvPr/>
        </p:nvSpPr>
        <p:spPr bwMode="auto">
          <a:xfrm>
            <a:off x="3369332" y="5381502"/>
            <a:ext cx="293704" cy="256702"/>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2" name="Freeform: Shape 13"/>
          <p:cNvSpPr/>
          <p:nvPr/>
        </p:nvSpPr>
        <p:spPr bwMode="auto">
          <a:xfrm>
            <a:off x="4937292" y="5168742"/>
            <a:ext cx="682224"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3" name="Freeform: Shape 14"/>
          <p:cNvSpPr/>
          <p:nvPr/>
        </p:nvSpPr>
        <p:spPr bwMode="auto">
          <a:xfrm>
            <a:off x="5152365" y="5369942"/>
            <a:ext cx="261325" cy="279827"/>
          </a:xfrm>
          <a:custGeom>
            <a:avLst/>
            <a:gdLst/>
            <a:ahLst/>
            <a:cxnLst>
              <a:cxn ang="0">
                <a:pos x="wd2" y="hd2"/>
              </a:cxn>
              <a:cxn ang="5400000">
                <a:pos x="wd2" y="hd2"/>
              </a:cxn>
              <a:cxn ang="10800000">
                <a:pos x="wd2" y="hd2"/>
              </a:cxn>
              <a:cxn ang="16200000">
                <a:pos x="wd2" y="hd2"/>
              </a:cxn>
            </a:cxnLst>
            <a:rect l="0" t="0" r="r" b="b"/>
            <a:pathLst>
              <a:path w="21600" h="21567" extrusionOk="0">
                <a:moveTo>
                  <a:pt x="10665" y="9681"/>
                </a:moveTo>
                <a:cubicBezTo>
                  <a:pt x="10079" y="14119"/>
                  <a:pt x="7081" y="15033"/>
                  <a:pt x="7081" y="18117"/>
                </a:cubicBezTo>
                <a:cubicBezTo>
                  <a:pt x="7081" y="20023"/>
                  <a:pt x="8782" y="21567"/>
                  <a:pt x="10799" y="21567"/>
                </a:cubicBezTo>
                <a:cubicBezTo>
                  <a:pt x="12818" y="21567"/>
                  <a:pt x="14519" y="20023"/>
                  <a:pt x="14519" y="18117"/>
                </a:cubicBezTo>
                <a:cubicBezTo>
                  <a:pt x="14519" y="15033"/>
                  <a:pt x="11521" y="14119"/>
                  <a:pt x="10935" y="9681"/>
                </a:cubicBezTo>
                <a:cubicBezTo>
                  <a:pt x="10917" y="9547"/>
                  <a:pt x="10683" y="9547"/>
                  <a:pt x="10665" y="9681"/>
                </a:cubicBezTo>
                <a:close/>
                <a:moveTo>
                  <a:pt x="18015" y="101"/>
                </a:moveTo>
                <a:cubicBezTo>
                  <a:pt x="17997" y="-33"/>
                  <a:pt x="17762" y="-33"/>
                  <a:pt x="17744" y="101"/>
                </a:cubicBezTo>
                <a:cubicBezTo>
                  <a:pt x="17159" y="4539"/>
                  <a:pt x="14160" y="5453"/>
                  <a:pt x="14160" y="8537"/>
                </a:cubicBezTo>
                <a:cubicBezTo>
                  <a:pt x="14160" y="10442"/>
                  <a:pt x="15863" y="11987"/>
                  <a:pt x="17880" y="11987"/>
                </a:cubicBezTo>
                <a:cubicBezTo>
                  <a:pt x="19897" y="11987"/>
                  <a:pt x="21600" y="10442"/>
                  <a:pt x="21600" y="8537"/>
                </a:cubicBezTo>
                <a:cubicBezTo>
                  <a:pt x="21600" y="5453"/>
                  <a:pt x="18602" y="4539"/>
                  <a:pt x="18015" y="101"/>
                </a:cubicBezTo>
                <a:close/>
                <a:moveTo>
                  <a:pt x="3856" y="101"/>
                </a:moveTo>
                <a:cubicBezTo>
                  <a:pt x="3838" y="-33"/>
                  <a:pt x="3603" y="-33"/>
                  <a:pt x="3586" y="101"/>
                </a:cubicBezTo>
                <a:cubicBezTo>
                  <a:pt x="2999" y="4539"/>
                  <a:pt x="0" y="5453"/>
                  <a:pt x="0" y="8537"/>
                </a:cubicBezTo>
                <a:cubicBezTo>
                  <a:pt x="0" y="10442"/>
                  <a:pt x="1703" y="11987"/>
                  <a:pt x="3720" y="11987"/>
                </a:cubicBezTo>
                <a:cubicBezTo>
                  <a:pt x="5739" y="11987"/>
                  <a:pt x="7440" y="10442"/>
                  <a:pt x="7440" y="8537"/>
                </a:cubicBezTo>
                <a:cubicBezTo>
                  <a:pt x="7440" y="5453"/>
                  <a:pt x="4442" y="4539"/>
                  <a:pt x="3856" y="101"/>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4" name="Freeform: Shape 16"/>
          <p:cNvSpPr/>
          <p:nvPr/>
        </p:nvSpPr>
        <p:spPr bwMode="auto">
          <a:xfrm>
            <a:off x="6699509" y="5168743"/>
            <a:ext cx="684536"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5" name="Freeform: Shape 17"/>
          <p:cNvSpPr/>
          <p:nvPr/>
        </p:nvSpPr>
        <p:spPr bwMode="auto">
          <a:xfrm>
            <a:off x="6963148" y="5363004"/>
            <a:ext cx="164196" cy="277515"/>
          </a:xfrm>
          <a:custGeom>
            <a:avLst/>
            <a:gdLst/>
            <a:ahLst/>
            <a:cxnLst>
              <a:cxn ang="0">
                <a:pos x="wd2" y="hd2"/>
              </a:cxn>
              <a:cxn ang="5400000">
                <a:pos x="wd2" y="hd2"/>
              </a:cxn>
              <a:cxn ang="10800000">
                <a:pos x="wd2" y="hd2"/>
              </a:cxn>
              <a:cxn ang="16200000">
                <a:pos x="wd2" y="hd2"/>
              </a:cxn>
            </a:cxnLst>
            <a:rect l="0" t="0" r="r" b="b"/>
            <a:pathLst>
              <a:path w="21600" h="21540" extrusionOk="0">
                <a:moveTo>
                  <a:pt x="9547" y="8995"/>
                </a:moveTo>
                <a:cubicBezTo>
                  <a:pt x="9431" y="9241"/>
                  <a:pt x="9310" y="9495"/>
                  <a:pt x="9182" y="9756"/>
                </a:cubicBezTo>
                <a:cubicBezTo>
                  <a:pt x="8409" y="11354"/>
                  <a:pt x="7531" y="13164"/>
                  <a:pt x="7531" y="15261"/>
                </a:cubicBezTo>
                <a:cubicBezTo>
                  <a:pt x="7531" y="16396"/>
                  <a:pt x="6379" y="16800"/>
                  <a:pt x="5302" y="16800"/>
                </a:cubicBezTo>
                <a:cubicBezTo>
                  <a:pt x="4071" y="16800"/>
                  <a:pt x="3070" y="16212"/>
                  <a:pt x="3070" y="15491"/>
                </a:cubicBezTo>
                <a:cubicBezTo>
                  <a:pt x="3070" y="13016"/>
                  <a:pt x="5121" y="11397"/>
                  <a:pt x="6930" y="9971"/>
                </a:cubicBezTo>
                <a:cubicBezTo>
                  <a:pt x="7496" y="9523"/>
                  <a:pt x="8031" y="9101"/>
                  <a:pt x="8465" y="8681"/>
                </a:cubicBezTo>
                <a:cubicBezTo>
                  <a:pt x="8665" y="8489"/>
                  <a:pt x="9201" y="8497"/>
                  <a:pt x="9443" y="8687"/>
                </a:cubicBezTo>
                <a:cubicBezTo>
                  <a:pt x="9559" y="8776"/>
                  <a:pt x="9596" y="8890"/>
                  <a:pt x="9547" y="8995"/>
                </a:cubicBezTo>
                <a:close/>
                <a:moveTo>
                  <a:pt x="11191" y="180"/>
                </a:moveTo>
                <a:cubicBezTo>
                  <a:pt x="11140" y="-60"/>
                  <a:pt x="10460" y="-60"/>
                  <a:pt x="10409" y="180"/>
                </a:cubicBezTo>
                <a:cubicBezTo>
                  <a:pt x="8706" y="8155"/>
                  <a:pt x="0" y="9798"/>
                  <a:pt x="0" y="15341"/>
                </a:cubicBezTo>
                <a:cubicBezTo>
                  <a:pt x="0" y="18765"/>
                  <a:pt x="4944" y="21540"/>
                  <a:pt x="10801" y="21540"/>
                </a:cubicBezTo>
                <a:cubicBezTo>
                  <a:pt x="16656" y="21540"/>
                  <a:pt x="21600" y="18765"/>
                  <a:pt x="21600" y="15341"/>
                </a:cubicBezTo>
                <a:cubicBezTo>
                  <a:pt x="21600" y="9798"/>
                  <a:pt x="12894" y="8155"/>
                  <a:pt x="11191" y="180"/>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6" name="Freeform: Shape 20"/>
          <p:cNvSpPr/>
          <p:nvPr/>
        </p:nvSpPr>
        <p:spPr bwMode="auto">
          <a:xfrm>
            <a:off x="1412853" y="5168744"/>
            <a:ext cx="684536"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7" name="Freeform: Shape 21"/>
          <p:cNvSpPr/>
          <p:nvPr/>
        </p:nvSpPr>
        <p:spPr bwMode="auto">
          <a:xfrm>
            <a:off x="1607113" y="5344504"/>
            <a:ext cx="296016" cy="312205"/>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8" name="Freeform: Shape 24"/>
          <p:cNvSpPr/>
          <p:nvPr/>
        </p:nvSpPr>
        <p:spPr bwMode="auto">
          <a:xfrm>
            <a:off x="10221635" y="5168745"/>
            <a:ext cx="682223" cy="6822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9" name="Freeform: Shape 25"/>
          <p:cNvSpPr/>
          <p:nvPr/>
        </p:nvSpPr>
        <p:spPr bwMode="auto">
          <a:xfrm>
            <a:off x="10457522" y="5344505"/>
            <a:ext cx="210448" cy="312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9464" y="0"/>
                  <a:pt x="8150" y="146"/>
                  <a:pt x="6863" y="450"/>
                </a:cubicBezTo>
                <a:cubicBezTo>
                  <a:pt x="5576" y="755"/>
                  <a:pt x="4422" y="1177"/>
                  <a:pt x="3403" y="1706"/>
                </a:cubicBezTo>
                <a:cubicBezTo>
                  <a:pt x="2383" y="2236"/>
                  <a:pt x="1554" y="2892"/>
                  <a:pt x="928" y="3694"/>
                </a:cubicBezTo>
                <a:cubicBezTo>
                  <a:pt x="302" y="4496"/>
                  <a:pt x="0" y="5372"/>
                  <a:pt x="0" y="6300"/>
                </a:cubicBezTo>
                <a:cubicBezTo>
                  <a:pt x="0" y="7753"/>
                  <a:pt x="717" y="9009"/>
                  <a:pt x="2166" y="10069"/>
                </a:cubicBezTo>
                <a:cubicBezTo>
                  <a:pt x="2798" y="10528"/>
                  <a:pt x="3326" y="10932"/>
                  <a:pt x="3741" y="11288"/>
                </a:cubicBezTo>
                <a:cubicBezTo>
                  <a:pt x="4155" y="11644"/>
                  <a:pt x="4556" y="12098"/>
                  <a:pt x="4978" y="12638"/>
                </a:cubicBezTo>
                <a:cubicBezTo>
                  <a:pt x="5399" y="13176"/>
                  <a:pt x="5654" y="13668"/>
                  <a:pt x="5709" y="14138"/>
                </a:cubicBezTo>
                <a:cubicBezTo>
                  <a:pt x="5048" y="14400"/>
                  <a:pt x="4725" y="14794"/>
                  <a:pt x="4725" y="15300"/>
                </a:cubicBezTo>
                <a:cubicBezTo>
                  <a:pt x="4725" y="15647"/>
                  <a:pt x="4880" y="15947"/>
                  <a:pt x="5231" y="16200"/>
                </a:cubicBezTo>
                <a:cubicBezTo>
                  <a:pt x="4880" y="16453"/>
                  <a:pt x="4725" y="16753"/>
                  <a:pt x="4725" y="17100"/>
                </a:cubicBezTo>
                <a:cubicBezTo>
                  <a:pt x="4725" y="17588"/>
                  <a:pt x="5020" y="17972"/>
                  <a:pt x="5653" y="18244"/>
                </a:cubicBezTo>
                <a:cubicBezTo>
                  <a:pt x="5470" y="18459"/>
                  <a:pt x="5400" y="18675"/>
                  <a:pt x="5400" y="18900"/>
                </a:cubicBezTo>
                <a:cubicBezTo>
                  <a:pt x="5400" y="19331"/>
                  <a:pt x="5605" y="19660"/>
                  <a:pt x="6047" y="19894"/>
                </a:cubicBezTo>
                <a:cubicBezTo>
                  <a:pt x="6489" y="20128"/>
                  <a:pt x="7032" y="20250"/>
                  <a:pt x="7678" y="20250"/>
                </a:cubicBezTo>
                <a:cubicBezTo>
                  <a:pt x="7960" y="20662"/>
                  <a:pt x="8382" y="20981"/>
                  <a:pt x="8944" y="21225"/>
                </a:cubicBezTo>
                <a:cubicBezTo>
                  <a:pt x="9506" y="21469"/>
                  <a:pt x="10139" y="21600"/>
                  <a:pt x="10800" y="21600"/>
                </a:cubicBezTo>
                <a:cubicBezTo>
                  <a:pt x="11461" y="21600"/>
                  <a:pt x="12065" y="21469"/>
                  <a:pt x="12628" y="21225"/>
                </a:cubicBezTo>
                <a:cubicBezTo>
                  <a:pt x="13191" y="20981"/>
                  <a:pt x="13613" y="20662"/>
                  <a:pt x="13894" y="20250"/>
                </a:cubicBezTo>
                <a:cubicBezTo>
                  <a:pt x="14541" y="20250"/>
                  <a:pt x="15083" y="20128"/>
                  <a:pt x="15525" y="19894"/>
                </a:cubicBezTo>
                <a:cubicBezTo>
                  <a:pt x="15967" y="19660"/>
                  <a:pt x="16200" y="19331"/>
                  <a:pt x="16200" y="18900"/>
                </a:cubicBezTo>
                <a:cubicBezTo>
                  <a:pt x="16200" y="18675"/>
                  <a:pt x="16102" y="18459"/>
                  <a:pt x="15919" y="18244"/>
                </a:cubicBezTo>
                <a:cubicBezTo>
                  <a:pt x="16552" y="17972"/>
                  <a:pt x="16875" y="17588"/>
                  <a:pt x="16875" y="17100"/>
                </a:cubicBezTo>
                <a:cubicBezTo>
                  <a:pt x="16875" y="16753"/>
                  <a:pt x="16692" y="16453"/>
                  <a:pt x="16341" y="16200"/>
                </a:cubicBezTo>
                <a:cubicBezTo>
                  <a:pt x="16692" y="15947"/>
                  <a:pt x="16875" y="15647"/>
                  <a:pt x="16875" y="15300"/>
                </a:cubicBezTo>
                <a:cubicBezTo>
                  <a:pt x="16875" y="14793"/>
                  <a:pt x="16524" y="14400"/>
                  <a:pt x="15863" y="14138"/>
                </a:cubicBezTo>
                <a:cubicBezTo>
                  <a:pt x="15919" y="13668"/>
                  <a:pt x="16173" y="13176"/>
                  <a:pt x="16594" y="12638"/>
                </a:cubicBezTo>
                <a:cubicBezTo>
                  <a:pt x="17016" y="12098"/>
                  <a:pt x="17417" y="11644"/>
                  <a:pt x="17831" y="11288"/>
                </a:cubicBezTo>
                <a:cubicBezTo>
                  <a:pt x="18247" y="10932"/>
                  <a:pt x="18774" y="10528"/>
                  <a:pt x="19406" y="10069"/>
                </a:cubicBezTo>
                <a:cubicBezTo>
                  <a:pt x="20855" y="9009"/>
                  <a:pt x="21600" y="7753"/>
                  <a:pt x="21600" y="6300"/>
                </a:cubicBezTo>
                <a:cubicBezTo>
                  <a:pt x="21600" y="5372"/>
                  <a:pt x="21271" y="4496"/>
                  <a:pt x="20644" y="3694"/>
                </a:cubicBezTo>
                <a:cubicBezTo>
                  <a:pt x="20018" y="2893"/>
                  <a:pt x="19188" y="2236"/>
                  <a:pt x="18169" y="1706"/>
                </a:cubicBezTo>
                <a:cubicBezTo>
                  <a:pt x="17149" y="1177"/>
                  <a:pt x="15996" y="755"/>
                  <a:pt x="14709" y="450"/>
                </a:cubicBezTo>
                <a:cubicBezTo>
                  <a:pt x="13422" y="146"/>
                  <a:pt x="12136" y="0"/>
                  <a:pt x="10800" y="0"/>
                </a:cubicBezTo>
                <a:close/>
                <a:moveTo>
                  <a:pt x="10800" y="1800"/>
                </a:moveTo>
                <a:cubicBezTo>
                  <a:pt x="11771" y="1800"/>
                  <a:pt x="12719" y="1907"/>
                  <a:pt x="13669" y="2119"/>
                </a:cubicBezTo>
                <a:cubicBezTo>
                  <a:pt x="14617" y="2329"/>
                  <a:pt x="15475" y="2611"/>
                  <a:pt x="16256" y="2981"/>
                </a:cubicBezTo>
                <a:cubicBezTo>
                  <a:pt x="17036" y="3352"/>
                  <a:pt x="17683" y="3825"/>
                  <a:pt x="18169" y="4406"/>
                </a:cubicBezTo>
                <a:cubicBezTo>
                  <a:pt x="18653" y="4988"/>
                  <a:pt x="18900" y="5625"/>
                  <a:pt x="18900" y="6300"/>
                </a:cubicBezTo>
                <a:cubicBezTo>
                  <a:pt x="18900" y="7246"/>
                  <a:pt x="18421" y="8091"/>
                  <a:pt x="17466" y="8831"/>
                </a:cubicBezTo>
                <a:cubicBezTo>
                  <a:pt x="17324" y="8935"/>
                  <a:pt x="17107" y="9094"/>
                  <a:pt x="16819" y="9300"/>
                </a:cubicBezTo>
                <a:cubicBezTo>
                  <a:pt x="16531" y="9507"/>
                  <a:pt x="16312" y="9647"/>
                  <a:pt x="16172" y="9750"/>
                </a:cubicBezTo>
                <a:cubicBezTo>
                  <a:pt x="14372" y="11184"/>
                  <a:pt x="13374" y="12591"/>
                  <a:pt x="13191" y="13950"/>
                </a:cubicBezTo>
                <a:lnTo>
                  <a:pt x="8381" y="13950"/>
                </a:lnTo>
                <a:cubicBezTo>
                  <a:pt x="8198" y="12591"/>
                  <a:pt x="7200" y="11185"/>
                  <a:pt x="5400" y="9750"/>
                </a:cubicBezTo>
                <a:cubicBezTo>
                  <a:pt x="5260" y="9647"/>
                  <a:pt x="5041" y="9507"/>
                  <a:pt x="4753" y="9300"/>
                </a:cubicBezTo>
                <a:cubicBezTo>
                  <a:pt x="4465" y="9094"/>
                  <a:pt x="4275" y="8935"/>
                  <a:pt x="4134" y="8831"/>
                </a:cubicBezTo>
                <a:cubicBezTo>
                  <a:pt x="3179" y="8091"/>
                  <a:pt x="2700" y="7247"/>
                  <a:pt x="2700" y="6300"/>
                </a:cubicBezTo>
                <a:cubicBezTo>
                  <a:pt x="2700" y="5625"/>
                  <a:pt x="2919" y="4988"/>
                  <a:pt x="3403" y="4406"/>
                </a:cubicBezTo>
                <a:cubicBezTo>
                  <a:pt x="3889" y="3825"/>
                  <a:pt x="4536" y="3352"/>
                  <a:pt x="5316" y="2981"/>
                </a:cubicBezTo>
                <a:cubicBezTo>
                  <a:pt x="6096" y="2611"/>
                  <a:pt x="6954" y="2329"/>
                  <a:pt x="7903" y="2119"/>
                </a:cubicBezTo>
                <a:cubicBezTo>
                  <a:pt x="8853" y="1907"/>
                  <a:pt x="9829" y="1800"/>
                  <a:pt x="10800" y="1800"/>
                </a:cubicBezTo>
                <a:close/>
                <a:moveTo>
                  <a:pt x="10688" y="3881"/>
                </a:moveTo>
                <a:cubicBezTo>
                  <a:pt x="10506" y="3881"/>
                  <a:pt x="10343" y="3923"/>
                  <a:pt x="10209" y="4013"/>
                </a:cubicBezTo>
                <a:cubicBezTo>
                  <a:pt x="10075" y="4102"/>
                  <a:pt x="10013" y="4210"/>
                  <a:pt x="10013" y="4331"/>
                </a:cubicBezTo>
                <a:cubicBezTo>
                  <a:pt x="10013" y="4453"/>
                  <a:pt x="10075" y="4561"/>
                  <a:pt x="10209" y="4650"/>
                </a:cubicBezTo>
                <a:cubicBezTo>
                  <a:pt x="10343" y="4739"/>
                  <a:pt x="10506" y="4781"/>
                  <a:pt x="10688" y="4781"/>
                </a:cubicBezTo>
                <a:cubicBezTo>
                  <a:pt x="11420" y="4781"/>
                  <a:pt x="12178" y="4903"/>
                  <a:pt x="12938" y="5138"/>
                </a:cubicBezTo>
                <a:cubicBezTo>
                  <a:pt x="13697" y="5372"/>
                  <a:pt x="14063" y="5700"/>
                  <a:pt x="14063" y="6131"/>
                </a:cubicBezTo>
                <a:cubicBezTo>
                  <a:pt x="14063" y="6253"/>
                  <a:pt x="14126" y="6362"/>
                  <a:pt x="14259" y="6450"/>
                </a:cubicBezTo>
                <a:cubicBezTo>
                  <a:pt x="14393" y="6539"/>
                  <a:pt x="14554" y="6581"/>
                  <a:pt x="14738" y="6581"/>
                </a:cubicBezTo>
                <a:cubicBezTo>
                  <a:pt x="14920" y="6581"/>
                  <a:pt x="15082" y="6539"/>
                  <a:pt x="15216" y="6450"/>
                </a:cubicBezTo>
                <a:cubicBezTo>
                  <a:pt x="15350" y="6362"/>
                  <a:pt x="15413" y="6253"/>
                  <a:pt x="15413" y="6131"/>
                </a:cubicBezTo>
                <a:cubicBezTo>
                  <a:pt x="15413" y="5643"/>
                  <a:pt x="15152" y="5213"/>
                  <a:pt x="14625" y="4856"/>
                </a:cubicBezTo>
                <a:cubicBezTo>
                  <a:pt x="14098" y="4501"/>
                  <a:pt x="13494" y="4256"/>
                  <a:pt x="12797" y="4106"/>
                </a:cubicBezTo>
                <a:cubicBezTo>
                  <a:pt x="12102" y="3957"/>
                  <a:pt x="11391" y="3881"/>
                  <a:pt x="10688" y="3881"/>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0" name="Straight Connector 29"/>
          <p:cNvSpPr/>
          <p:nvPr/>
        </p:nvSpPr>
        <p:spPr bwMode="auto">
          <a:xfrm>
            <a:off x="2296275"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1" name="Straight Connector 30"/>
          <p:cNvSpPr/>
          <p:nvPr/>
        </p:nvSpPr>
        <p:spPr bwMode="auto">
          <a:xfrm>
            <a:off x="4067745"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2" name="Straight Connector 31"/>
          <p:cNvSpPr/>
          <p:nvPr/>
        </p:nvSpPr>
        <p:spPr bwMode="auto">
          <a:xfrm>
            <a:off x="5820713"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3" name="Straight Connector 32"/>
          <p:cNvSpPr/>
          <p:nvPr/>
        </p:nvSpPr>
        <p:spPr bwMode="auto">
          <a:xfrm>
            <a:off x="7582932"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4" name="Straight Connector 33"/>
          <p:cNvSpPr/>
          <p:nvPr/>
        </p:nvSpPr>
        <p:spPr bwMode="auto">
          <a:xfrm>
            <a:off x="9322025" y="5501762"/>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5" name="Rectangle: Rounded Corners 28"/>
          <p:cNvSpPr/>
          <p:nvPr/>
        </p:nvSpPr>
        <p:spPr>
          <a:xfrm>
            <a:off x="1691640" y="991235"/>
            <a:ext cx="8766175" cy="697230"/>
          </a:xfrm>
          <a:prstGeom prst="roundRect">
            <a:avLst>
              <a:gd name="adj" fmla="val 50000"/>
            </a:avLst>
          </a:prstGeom>
          <a:gradFill>
            <a:gsLst>
              <a:gs pos="0">
                <a:srgbClr val="00B0F0"/>
              </a:gs>
              <a:gs pos="100000">
                <a:srgbClr val="002060"/>
              </a:gs>
            </a:gsLst>
            <a:lin ang="2700000" scaled="1"/>
          </a:gradFill>
          <a:ln w="12700" cap="flat">
            <a:noFill/>
            <a:miter lim="400000"/>
          </a:ln>
          <a:effectLst>
            <a:outerShdw blurRad="101600" dist="76200" dir="2700000" algn="tl" rotWithShape="0">
              <a:prstClr val="black">
                <a:alpha val="30000"/>
              </a:prstClr>
            </a:outerShdw>
          </a:effectLst>
        </p:spPr>
        <p:txBody>
          <a:bodyPr wrap="none" lIns="19050" tIns="19050" rIns="19050" bIns="19050" anchor="ctr">
            <a:normAutofit/>
          </a:bodyPr>
          <a:lstStyle/>
          <a:p>
            <a:pPr algn="ctr">
              <a:defRPr/>
            </a:pPr>
            <a:r>
              <a:rPr lang="zh-CN" altLang="en-US" sz="1600" b="1" dirty="0">
                <a:solidFill>
                  <a:schemeClr val="bg1"/>
                </a:solidFill>
                <a:latin typeface="+mj-ea"/>
                <a:ea typeface="+mj-ea"/>
                <a:sym typeface="Arial" panose="020B0604020202020204"/>
              </a:rPr>
              <a:t>Neural Image Compression for Gigapixel Histopathology Image Analysis</a:t>
            </a:r>
            <a:endParaRPr lang="zh-CN" altLang="en-US" sz="1600" b="1" dirty="0">
              <a:solidFill>
                <a:schemeClr val="bg1"/>
              </a:solidFill>
              <a:latin typeface="+mj-ea"/>
              <a:ea typeface="+mj-ea"/>
              <a:sym typeface="Arial" panose="020B0604020202020204"/>
            </a:endParaRPr>
          </a:p>
        </p:txBody>
      </p:sp>
      <p:pic>
        <p:nvPicPr>
          <p:cNvPr id="26"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9731" y="6176434"/>
            <a:ext cx="519010" cy="516466"/>
          </a:xfrm>
          <a:prstGeom prst="rect">
            <a:avLst/>
          </a:prstGeom>
        </p:spPr>
      </p:pic>
      <p:sp>
        <p:nvSpPr>
          <p:cNvPr id="4" name="文本框 3"/>
          <p:cNvSpPr txBox="1"/>
          <p:nvPr/>
        </p:nvSpPr>
        <p:spPr>
          <a:xfrm>
            <a:off x="1695450" y="1845945"/>
            <a:ext cx="8762365" cy="3192780"/>
          </a:xfrm>
          <a:prstGeom prst="rect">
            <a:avLst/>
          </a:prstGeom>
          <a:noFill/>
        </p:spPr>
        <p:txBody>
          <a:bodyPr wrap="square" rtlCol="0">
            <a:noAutofit/>
          </a:bodyPr>
          <a:p>
            <a:r>
              <a:rPr lang="zh-CN" altLang="en-US"/>
              <a:t>一</a:t>
            </a:r>
            <a:r>
              <a:rPr lang="en-US" altLang="zh-CN"/>
              <a:t>.</a:t>
            </a:r>
            <a:r>
              <a:rPr lang="zh-CN" altLang="en-US"/>
              <a:t>介绍</a:t>
            </a:r>
            <a:endParaRPr lang="en-US" altLang="zh-CN"/>
          </a:p>
          <a:p>
            <a:pPr lvl="1"/>
            <a:r>
              <a:rPr lang="zh-CN" altLang="en-US"/>
              <a:t>简单介绍神经图像压缩以及千兆像素图像分析</a:t>
            </a:r>
            <a:endParaRPr lang="zh-CN" altLang="en-US"/>
          </a:p>
          <a:p>
            <a:r>
              <a:rPr lang="zh-CN" altLang="en-US"/>
              <a:t>二</a:t>
            </a:r>
            <a:r>
              <a:rPr lang="en-US" altLang="zh-CN"/>
              <a:t>.</a:t>
            </a:r>
            <a:r>
              <a:rPr lang="zh-CN" altLang="en-US"/>
              <a:t>神经图像压缩</a:t>
            </a:r>
            <a:endParaRPr lang="zh-CN" altLang="en-US"/>
          </a:p>
          <a:p>
            <a:pPr lvl="1"/>
            <a:r>
              <a:rPr lang="zh-CN" altLang="en-US"/>
              <a:t>介绍了研究的几种用于学习的无监督编码策略E.选择了无监督图像表示学习中三种最知名和最容易获得的方法。在所有情况下，神经网络都被训练来解决辅助任务并学习E作为培训过程的副产品。</a:t>
            </a:r>
            <a:endParaRPr lang="zh-CN" altLang="en-US"/>
          </a:p>
          <a:p>
            <a:r>
              <a:rPr lang="zh-CN" altLang="en-US"/>
              <a:t>三</a:t>
            </a:r>
            <a:r>
              <a:rPr lang="en-US" altLang="zh-CN"/>
              <a:t>.</a:t>
            </a:r>
            <a:r>
              <a:rPr lang="zh-CN" altLang="en-US"/>
              <a:t>千兆像素图像分析</a:t>
            </a:r>
            <a:endParaRPr lang="zh-CN" altLang="en-US"/>
          </a:p>
          <a:p>
            <a:pPr lvl="1"/>
            <a:r>
              <a:rPr lang="zh-CN" altLang="en-US"/>
              <a:t>描述了一种训练CNN直接从压缩的千兆像素图像预测图像级标签的方法及分析了与图像级标签相关的视觉线索的位置。</a:t>
            </a:r>
            <a:endParaRPr lang="zh-CN" altLang="en-US"/>
          </a:p>
          <a:p>
            <a:r>
              <a:rPr lang="zh-CN" altLang="en-US"/>
              <a:t>四</a:t>
            </a:r>
            <a:r>
              <a:rPr lang="en-US" altLang="zh-CN"/>
              <a:t>.</a:t>
            </a:r>
            <a:r>
              <a:rPr lang="zh-CN" altLang="en-US"/>
              <a:t>实验及结果</a:t>
            </a:r>
            <a:endParaRPr lang="zh-CN" altLang="en-US"/>
          </a:p>
          <a:p>
            <a:pPr indent="457200"/>
            <a:r>
              <a:rPr lang="zh-CN" altLang="en-US"/>
              <a:t>评估了合成数据中的NIC，以了解该方法及其超参数如何影响性能。</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linds(horizontal)">
                                      <p:cBhvr>
                                        <p:cTn id="49" dur="500"/>
                                        <p:tgtEl>
                                          <p:spTgt spid="2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linds(horizontal)">
                                      <p:cBhvr>
                                        <p:cTn id="55" dur="500"/>
                                        <p:tgtEl>
                                          <p:spTgt spid="2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027" y="159029"/>
            <a:ext cx="1554480" cy="460375"/>
          </a:xfrm>
          <a:prstGeom prst="rect">
            <a:avLst/>
          </a:prstGeom>
          <a:noFill/>
        </p:spPr>
        <p:txBody>
          <a:bodyPr wrap="none" rtlCol="0">
            <a:spAutoFit/>
          </a:bodyPr>
          <a:lstStyle/>
          <a:p>
            <a:r>
              <a:rPr kumimoji="1" lang="zh-CN" altLang="en-US" sz="2400" dirty="0">
                <a:solidFill>
                  <a:schemeClr val="tx1">
                    <a:lumMod val="75000"/>
                    <a:lumOff val="25000"/>
                  </a:schemeClr>
                </a:solidFill>
                <a:latin typeface="+mj-ea"/>
              </a:rPr>
              <a:t>综述文献</a:t>
            </a:r>
            <a:r>
              <a:rPr kumimoji="1" lang="en-US" altLang="zh-CN" sz="2400" dirty="0">
                <a:solidFill>
                  <a:schemeClr val="tx1">
                    <a:lumMod val="75000"/>
                    <a:lumOff val="25000"/>
                  </a:schemeClr>
                </a:solidFill>
                <a:latin typeface="+mj-ea"/>
              </a:rPr>
              <a:t>2</a:t>
            </a:r>
            <a:endParaRPr kumimoji="1" lang="en-US" altLang="zh-CN" sz="2400" dirty="0">
              <a:solidFill>
                <a:schemeClr val="tx1">
                  <a:lumMod val="75000"/>
                  <a:lumOff val="25000"/>
                </a:schemeClr>
              </a:solidFill>
              <a:latin typeface="+mj-ea"/>
            </a:endParaRPr>
          </a:p>
        </p:txBody>
      </p:sp>
      <p:sp>
        <p:nvSpPr>
          <p:cNvPr id="3" name="文本框 2"/>
          <p:cNvSpPr txBox="1"/>
          <p:nvPr/>
        </p:nvSpPr>
        <p:spPr>
          <a:xfrm>
            <a:off x="243808" y="624104"/>
            <a:ext cx="312420" cy="213995"/>
          </a:xfrm>
          <a:prstGeom prst="rect">
            <a:avLst/>
          </a:prstGeom>
          <a:noFill/>
        </p:spPr>
        <p:txBody>
          <a:bodyPr wrap="none" rtlCol="0">
            <a:spAutoFit/>
          </a:bodyPr>
          <a:lstStyle/>
          <a:p>
            <a:r>
              <a:rPr lang="zh-CN" altLang="en-US" sz="800" dirty="0" smtClean="0"/>
              <a:t>。</a:t>
            </a:r>
            <a:r>
              <a:rPr lang="en-GB" altLang="zh-CN" sz="800" dirty="0" smtClean="0"/>
              <a:t> </a:t>
            </a:r>
            <a:endParaRPr lang="en-GB" altLang="zh-CN" sz="800" dirty="0"/>
          </a:p>
        </p:txBody>
      </p:sp>
      <p:cxnSp>
        <p:nvCxnSpPr>
          <p:cNvPr id="6" name="直线连接符 5"/>
          <p:cNvCxnSpPr/>
          <p:nvPr/>
        </p:nvCxnSpPr>
        <p:spPr>
          <a:xfrm>
            <a:off x="318052" y="607442"/>
            <a:ext cx="265043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69340" y="2172335"/>
            <a:ext cx="10241915" cy="2291715"/>
          </a:xfrm>
          <a:prstGeom prst="rect">
            <a:avLst/>
          </a:prstGeom>
        </p:spPr>
        <p:txBody>
          <a:bodyPr wrap="square" lIns="68580" tIns="34290" rIns="68580" bIns="34290">
            <a:noAutofit/>
            <a:scene3d>
              <a:camera prst="orthographicFront"/>
              <a:lightRig rig="threePt" dir="t"/>
            </a:scene3d>
            <a:sp3d contourW="12700"/>
          </a:bodyPr>
          <a:lstStyle/>
          <a:p>
            <a:pPr>
              <a:lnSpc>
                <a:spcPct val="150000"/>
              </a:lnSpc>
              <a:defRPr/>
            </a:pPr>
            <a:endParaRPr lang="zh-CN" altLang="en-US" sz="1400" dirty="0">
              <a:solidFill>
                <a:schemeClr val="tx1">
                  <a:lumMod val="75000"/>
                  <a:lumOff val="25000"/>
                </a:schemeClr>
              </a:solidFill>
              <a:latin typeface="+mn-ea"/>
              <a:sym typeface="Arial" panose="020B0604020202020204"/>
            </a:endParaRPr>
          </a:p>
        </p:txBody>
      </p:sp>
      <p:sp>
        <p:nvSpPr>
          <p:cNvPr id="8" name="Freeform: Shape 4"/>
          <p:cNvSpPr/>
          <p:nvPr/>
        </p:nvSpPr>
        <p:spPr bwMode="auto">
          <a:xfrm>
            <a:off x="8464042" y="5168740"/>
            <a:ext cx="682223"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9" name="Freeform: Shape 5"/>
          <p:cNvSpPr/>
          <p:nvPr/>
        </p:nvSpPr>
        <p:spPr bwMode="auto">
          <a:xfrm>
            <a:off x="8662928" y="5372250"/>
            <a:ext cx="259014" cy="275202"/>
          </a:xfrm>
          <a:custGeom>
            <a:avLst/>
            <a:gdLst/>
            <a:ahLst/>
            <a:cxnLst>
              <a:cxn ang="0">
                <a:pos x="wd2" y="hd2"/>
              </a:cxn>
              <a:cxn ang="5400000">
                <a:pos x="wd2" y="hd2"/>
              </a:cxn>
              <a:cxn ang="10800000">
                <a:pos x="wd2" y="hd2"/>
              </a:cxn>
              <a:cxn ang="16200000">
                <a:pos x="wd2" y="hd2"/>
              </a:cxn>
            </a:cxnLst>
            <a:rect l="0" t="0" r="r" b="b"/>
            <a:pathLst>
              <a:path w="20689" h="21367" extrusionOk="0">
                <a:moveTo>
                  <a:pt x="5399" y="21367"/>
                </a:moveTo>
                <a:cubicBezTo>
                  <a:pt x="3945" y="21367"/>
                  <a:pt x="2583" y="20761"/>
                  <a:pt x="1600" y="19796"/>
                </a:cubicBezTo>
                <a:cubicBezTo>
                  <a:pt x="-305" y="17926"/>
                  <a:pt x="-835" y="14661"/>
                  <a:pt x="1835" y="12040"/>
                </a:cubicBezTo>
                <a:cubicBezTo>
                  <a:pt x="3400" y="10503"/>
                  <a:pt x="9667" y="4351"/>
                  <a:pt x="12796" y="1279"/>
                </a:cubicBezTo>
                <a:cubicBezTo>
                  <a:pt x="13906" y="188"/>
                  <a:pt x="15321" y="-233"/>
                  <a:pt x="16674" y="123"/>
                </a:cubicBezTo>
                <a:cubicBezTo>
                  <a:pt x="18004" y="473"/>
                  <a:pt x="19093" y="1542"/>
                  <a:pt x="19449" y="2847"/>
                </a:cubicBezTo>
                <a:cubicBezTo>
                  <a:pt x="19811" y="4176"/>
                  <a:pt x="19382" y="5564"/>
                  <a:pt x="18273" y="6654"/>
                </a:cubicBezTo>
                <a:lnTo>
                  <a:pt x="7790" y="16945"/>
                </a:lnTo>
                <a:cubicBezTo>
                  <a:pt x="7191" y="17533"/>
                  <a:pt x="6516" y="17880"/>
                  <a:pt x="5836" y="17951"/>
                </a:cubicBezTo>
                <a:cubicBezTo>
                  <a:pt x="5163" y="18020"/>
                  <a:pt x="4520" y="17808"/>
                  <a:pt x="4071" y="17366"/>
                </a:cubicBezTo>
                <a:cubicBezTo>
                  <a:pt x="3256" y="16566"/>
                  <a:pt x="3140" y="15060"/>
                  <a:pt x="4495" y="13730"/>
                </a:cubicBezTo>
                <a:lnTo>
                  <a:pt x="11857" y="6501"/>
                </a:lnTo>
                <a:cubicBezTo>
                  <a:pt x="12160" y="6204"/>
                  <a:pt x="12650" y="6204"/>
                  <a:pt x="12952" y="6501"/>
                </a:cubicBezTo>
                <a:cubicBezTo>
                  <a:pt x="13255" y="6798"/>
                  <a:pt x="13255" y="7279"/>
                  <a:pt x="12952" y="7576"/>
                </a:cubicBezTo>
                <a:lnTo>
                  <a:pt x="5590" y="14805"/>
                </a:lnTo>
                <a:cubicBezTo>
                  <a:pt x="4953" y="15429"/>
                  <a:pt x="4896" y="16025"/>
                  <a:pt x="5166" y="16291"/>
                </a:cubicBezTo>
                <a:cubicBezTo>
                  <a:pt x="5285" y="16409"/>
                  <a:pt x="5464" y="16461"/>
                  <a:pt x="5672" y="16439"/>
                </a:cubicBezTo>
                <a:cubicBezTo>
                  <a:pt x="5992" y="16406"/>
                  <a:pt x="6354" y="16204"/>
                  <a:pt x="6695" y="15870"/>
                </a:cubicBezTo>
                <a:lnTo>
                  <a:pt x="17178" y="5579"/>
                </a:lnTo>
                <a:cubicBezTo>
                  <a:pt x="17896" y="4873"/>
                  <a:pt x="18171" y="4043"/>
                  <a:pt x="17953" y="3240"/>
                </a:cubicBezTo>
                <a:cubicBezTo>
                  <a:pt x="17737" y="2451"/>
                  <a:pt x="17078" y="1804"/>
                  <a:pt x="16273" y="1592"/>
                </a:cubicBezTo>
                <a:cubicBezTo>
                  <a:pt x="15457" y="1377"/>
                  <a:pt x="14611" y="1648"/>
                  <a:pt x="13891" y="2354"/>
                </a:cubicBezTo>
                <a:cubicBezTo>
                  <a:pt x="10762" y="5426"/>
                  <a:pt x="4495" y="11579"/>
                  <a:pt x="2930" y="13115"/>
                </a:cubicBezTo>
                <a:cubicBezTo>
                  <a:pt x="887" y="15120"/>
                  <a:pt x="1378" y="17427"/>
                  <a:pt x="2695" y="18721"/>
                </a:cubicBezTo>
                <a:cubicBezTo>
                  <a:pt x="4014" y="20015"/>
                  <a:pt x="6364" y="20495"/>
                  <a:pt x="8406" y="18491"/>
                </a:cubicBezTo>
                <a:lnTo>
                  <a:pt x="19368" y="7729"/>
                </a:lnTo>
                <a:cubicBezTo>
                  <a:pt x="19670" y="7433"/>
                  <a:pt x="20160" y="7433"/>
                  <a:pt x="20463" y="7729"/>
                </a:cubicBezTo>
                <a:cubicBezTo>
                  <a:pt x="20765" y="8026"/>
                  <a:pt x="20765" y="8508"/>
                  <a:pt x="20463" y="8804"/>
                </a:cubicBezTo>
                <a:lnTo>
                  <a:pt x="9501" y="19566"/>
                </a:lnTo>
                <a:cubicBezTo>
                  <a:pt x="8209" y="20835"/>
                  <a:pt x="6763" y="21367"/>
                  <a:pt x="5399" y="21367"/>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0" name="Freeform: Shape 8"/>
          <p:cNvSpPr/>
          <p:nvPr/>
        </p:nvSpPr>
        <p:spPr bwMode="auto">
          <a:xfrm>
            <a:off x="3177386" y="5168741"/>
            <a:ext cx="682223"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1" name="Freeform: Shape 9"/>
          <p:cNvSpPr/>
          <p:nvPr/>
        </p:nvSpPr>
        <p:spPr bwMode="auto">
          <a:xfrm>
            <a:off x="3369332" y="5381502"/>
            <a:ext cx="293704" cy="256702"/>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2" name="Freeform: Shape 13"/>
          <p:cNvSpPr/>
          <p:nvPr/>
        </p:nvSpPr>
        <p:spPr bwMode="auto">
          <a:xfrm>
            <a:off x="4937292" y="5168742"/>
            <a:ext cx="682224"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3" name="Freeform: Shape 14"/>
          <p:cNvSpPr/>
          <p:nvPr/>
        </p:nvSpPr>
        <p:spPr bwMode="auto">
          <a:xfrm>
            <a:off x="5152365" y="5369942"/>
            <a:ext cx="261325" cy="279827"/>
          </a:xfrm>
          <a:custGeom>
            <a:avLst/>
            <a:gdLst/>
            <a:ahLst/>
            <a:cxnLst>
              <a:cxn ang="0">
                <a:pos x="wd2" y="hd2"/>
              </a:cxn>
              <a:cxn ang="5400000">
                <a:pos x="wd2" y="hd2"/>
              </a:cxn>
              <a:cxn ang="10800000">
                <a:pos x="wd2" y="hd2"/>
              </a:cxn>
              <a:cxn ang="16200000">
                <a:pos x="wd2" y="hd2"/>
              </a:cxn>
            </a:cxnLst>
            <a:rect l="0" t="0" r="r" b="b"/>
            <a:pathLst>
              <a:path w="21600" h="21567" extrusionOk="0">
                <a:moveTo>
                  <a:pt x="10665" y="9681"/>
                </a:moveTo>
                <a:cubicBezTo>
                  <a:pt x="10079" y="14119"/>
                  <a:pt x="7081" y="15033"/>
                  <a:pt x="7081" y="18117"/>
                </a:cubicBezTo>
                <a:cubicBezTo>
                  <a:pt x="7081" y="20023"/>
                  <a:pt x="8782" y="21567"/>
                  <a:pt x="10799" y="21567"/>
                </a:cubicBezTo>
                <a:cubicBezTo>
                  <a:pt x="12818" y="21567"/>
                  <a:pt x="14519" y="20023"/>
                  <a:pt x="14519" y="18117"/>
                </a:cubicBezTo>
                <a:cubicBezTo>
                  <a:pt x="14519" y="15033"/>
                  <a:pt x="11521" y="14119"/>
                  <a:pt x="10935" y="9681"/>
                </a:cubicBezTo>
                <a:cubicBezTo>
                  <a:pt x="10917" y="9547"/>
                  <a:pt x="10683" y="9547"/>
                  <a:pt x="10665" y="9681"/>
                </a:cubicBezTo>
                <a:close/>
                <a:moveTo>
                  <a:pt x="18015" y="101"/>
                </a:moveTo>
                <a:cubicBezTo>
                  <a:pt x="17997" y="-33"/>
                  <a:pt x="17762" y="-33"/>
                  <a:pt x="17744" y="101"/>
                </a:cubicBezTo>
                <a:cubicBezTo>
                  <a:pt x="17159" y="4539"/>
                  <a:pt x="14160" y="5453"/>
                  <a:pt x="14160" y="8537"/>
                </a:cubicBezTo>
                <a:cubicBezTo>
                  <a:pt x="14160" y="10442"/>
                  <a:pt x="15863" y="11987"/>
                  <a:pt x="17880" y="11987"/>
                </a:cubicBezTo>
                <a:cubicBezTo>
                  <a:pt x="19897" y="11987"/>
                  <a:pt x="21600" y="10442"/>
                  <a:pt x="21600" y="8537"/>
                </a:cubicBezTo>
                <a:cubicBezTo>
                  <a:pt x="21600" y="5453"/>
                  <a:pt x="18602" y="4539"/>
                  <a:pt x="18015" y="101"/>
                </a:cubicBezTo>
                <a:close/>
                <a:moveTo>
                  <a:pt x="3856" y="101"/>
                </a:moveTo>
                <a:cubicBezTo>
                  <a:pt x="3838" y="-33"/>
                  <a:pt x="3603" y="-33"/>
                  <a:pt x="3586" y="101"/>
                </a:cubicBezTo>
                <a:cubicBezTo>
                  <a:pt x="2999" y="4539"/>
                  <a:pt x="0" y="5453"/>
                  <a:pt x="0" y="8537"/>
                </a:cubicBezTo>
                <a:cubicBezTo>
                  <a:pt x="0" y="10442"/>
                  <a:pt x="1703" y="11987"/>
                  <a:pt x="3720" y="11987"/>
                </a:cubicBezTo>
                <a:cubicBezTo>
                  <a:pt x="5739" y="11987"/>
                  <a:pt x="7440" y="10442"/>
                  <a:pt x="7440" y="8537"/>
                </a:cubicBezTo>
                <a:cubicBezTo>
                  <a:pt x="7440" y="5453"/>
                  <a:pt x="4442" y="4539"/>
                  <a:pt x="3856" y="101"/>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4" name="Freeform: Shape 16"/>
          <p:cNvSpPr/>
          <p:nvPr/>
        </p:nvSpPr>
        <p:spPr bwMode="auto">
          <a:xfrm>
            <a:off x="6699509" y="5168743"/>
            <a:ext cx="684536"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5" name="Freeform: Shape 17"/>
          <p:cNvSpPr/>
          <p:nvPr/>
        </p:nvSpPr>
        <p:spPr bwMode="auto">
          <a:xfrm>
            <a:off x="6963148" y="5363004"/>
            <a:ext cx="164196" cy="277515"/>
          </a:xfrm>
          <a:custGeom>
            <a:avLst/>
            <a:gdLst/>
            <a:ahLst/>
            <a:cxnLst>
              <a:cxn ang="0">
                <a:pos x="wd2" y="hd2"/>
              </a:cxn>
              <a:cxn ang="5400000">
                <a:pos x="wd2" y="hd2"/>
              </a:cxn>
              <a:cxn ang="10800000">
                <a:pos x="wd2" y="hd2"/>
              </a:cxn>
              <a:cxn ang="16200000">
                <a:pos x="wd2" y="hd2"/>
              </a:cxn>
            </a:cxnLst>
            <a:rect l="0" t="0" r="r" b="b"/>
            <a:pathLst>
              <a:path w="21600" h="21540" extrusionOk="0">
                <a:moveTo>
                  <a:pt x="9547" y="8995"/>
                </a:moveTo>
                <a:cubicBezTo>
                  <a:pt x="9431" y="9241"/>
                  <a:pt x="9310" y="9495"/>
                  <a:pt x="9182" y="9756"/>
                </a:cubicBezTo>
                <a:cubicBezTo>
                  <a:pt x="8409" y="11354"/>
                  <a:pt x="7531" y="13164"/>
                  <a:pt x="7531" y="15261"/>
                </a:cubicBezTo>
                <a:cubicBezTo>
                  <a:pt x="7531" y="16396"/>
                  <a:pt x="6379" y="16800"/>
                  <a:pt x="5302" y="16800"/>
                </a:cubicBezTo>
                <a:cubicBezTo>
                  <a:pt x="4071" y="16800"/>
                  <a:pt x="3070" y="16212"/>
                  <a:pt x="3070" y="15491"/>
                </a:cubicBezTo>
                <a:cubicBezTo>
                  <a:pt x="3070" y="13016"/>
                  <a:pt x="5121" y="11397"/>
                  <a:pt x="6930" y="9971"/>
                </a:cubicBezTo>
                <a:cubicBezTo>
                  <a:pt x="7496" y="9523"/>
                  <a:pt x="8031" y="9101"/>
                  <a:pt x="8465" y="8681"/>
                </a:cubicBezTo>
                <a:cubicBezTo>
                  <a:pt x="8665" y="8489"/>
                  <a:pt x="9201" y="8497"/>
                  <a:pt x="9443" y="8687"/>
                </a:cubicBezTo>
                <a:cubicBezTo>
                  <a:pt x="9559" y="8776"/>
                  <a:pt x="9596" y="8890"/>
                  <a:pt x="9547" y="8995"/>
                </a:cubicBezTo>
                <a:close/>
                <a:moveTo>
                  <a:pt x="11191" y="180"/>
                </a:moveTo>
                <a:cubicBezTo>
                  <a:pt x="11140" y="-60"/>
                  <a:pt x="10460" y="-60"/>
                  <a:pt x="10409" y="180"/>
                </a:cubicBezTo>
                <a:cubicBezTo>
                  <a:pt x="8706" y="8155"/>
                  <a:pt x="0" y="9798"/>
                  <a:pt x="0" y="15341"/>
                </a:cubicBezTo>
                <a:cubicBezTo>
                  <a:pt x="0" y="18765"/>
                  <a:pt x="4944" y="21540"/>
                  <a:pt x="10801" y="21540"/>
                </a:cubicBezTo>
                <a:cubicBezTo>
                  <a:pt x="16656" y="21540"/>
                  <a:pt x="21600" y="18765"/>
                  <a:pt x="21600" y="15341"/>
                </a:cubicBezTo>
                <a:cubicBezTo>
                  <a:pt x="21600" y="9798"/>
                  <a:pt x="12894" y="8155"/>
                  <a:pt x="11191" y="180"/>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6" name="Freeform: Shape 20"/>
          <p:cNvSpPr/>
          <p:nvPr/>
        </p:nvSpPr>
        <p:spPr bwMode="auto">
          <a:xfrm>
            <a:off x="1412853" y="5168744"/>
            <a:ext cx="684536"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7" name="Freeform: Shape 21"/>
          <p:cNvSpPr/>
          <p:nvPr/>
        </p:nvSpPr>
        <p:spPr bwMode="auto">
          <a:xfrm>
            <a:off x="1607113" y="5344504"/>
            <a:ext cx="296016" cy="312205"/>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8" name="Freeform: Shape 24"/>
          <p:cNvSpPr/>
          <p:nvPr/>
        </p:nvSpPr>
        <p:spPr bwMode="auto">
          <a:xfrm>
            <a:off x="10221635" y="5168745"/>
            <a:ext cx="682223" cy="6822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B0F0"/>
              </a:gs>
              <a:gs pos="100000">
                <a:srgbClr val="002060"/>
              </a:gs>
            </a:gsLst>
            <a:lin ang="2700000" scaled="1"/>
          </a:gradFill>
          <a:ln w="12700">
            <a:noFill/>
            <a:miter lim="400000"/>
          </a:ln>
          <a:effectLst>
            <a:outerShdw blurRad="101600" dist="76200" dir="2700000" algn="tl" rotWithShape="0">
              <a:prstClr val="black">
                <a:alpha val="30000"/>
              </a:prstClr>
            </a:outerShdw>
          </a:effectLst>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9" name="Freeform: Shape 25"/>
          <p:cNvSpPr/>
          <p:nvPr/>
        </p:nvSpPr>
        <p:spPr bwMode="auto">
          <a:xfrm>
            <a:off x="10457522" y="5344505"/>
            <a:ext cx="210448" cy="312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9464" y="0"/>
                  <a:pt x="8150" y="146"/>
                  <a:pt x="6863" y="450"/>
                </a:cubicBezTo>
                <a:cubicBezTo>
                  <a:pt x="5576" y="755"/>
                  <a:pt x="4422" y="1177"/>
                  <a:pt x="3403" y="1706"/>
                </a:cubicBezTo>
                <a:cubicBezTo>
                  <a:pt x="2383" y="2236"/>
                  <a:pt x="1554" y="2892"/>
                  <a:pt x="928" y="3694"/>
                </a:cubicBezTo>
                <a:cubicBezTo>
                  <a:pt x="302" y="4496"/>
                  <a:pt x="0" y="5372"/>
                  <a:pt x="0" y="6300"/>
                </a:cubicBezTo>
                <a:cubicBezTo>
                  <a:pt x="0" y="7753"/>
                  <a:pt x="717" y="9009"/>
                  <a:pt x="2166" y="10069"/>
                </a:cubicBezTo>
                <a:cubicBezTo>
                  <a:pt x="2798" y="10528"/>
                  <a:pt x="3326" y="10932"/>
                  <a:pt x="3741" y="11288"/>
                </a:cubicBezTo>
                <a:cubicBezTo>
                  <a:pt x="4155" y="11644"/>
                  <a:pt x="4556" y="12098"/>
                  <a:pt x="4978" y="12638"/>
                </a:cubicBezTo>
                <a:cubicBezTo>
                  <a:pt x="5399" y="13176"/>
                  <a:pt x="5654" y="13668"/>
                  <a:pt x="5709" y="14138"/>
                </a:cubicBezTo>
                <a:cubicBezTo>
                  <a:pt x="5048" y="14400"/>
                  <a:pt x="4725" y="14794"/>
                  <a:pt x="4725" y="15300"/>
                </a:cubicBezTo>
                <a:cubicBezTo>
                  <a:pt x="4725" y="15647"/>
                  <a:pt x="4880" y="15947"/>
                  <a:pt x="5231" y="16200"/>
                </a:cubicBezTo>
                <a:cubicBezTo>
                  <a:pt x="4880" y="16453"/>
                  <a:pt x="4725" y="16753"/>
                  <a:pt x="4725" y="17100"/>
                </a:cubicBezTo>
                <a:cubicBezTo>
                  <a:pt x="4725" y="17588"/>
                  <a:pt x="5020" y="17972"/>
                  <a:pt x="5653" y="18244"/>
                </a:cubicBezTo>
                <a:cubicBezTo>
                  <a:pt x="5470" y="18459"/>
                  <a:pt x="5400" y="18675"/>
                  <a:pt x="5400" y="18900"/>
                </a:cubicBezTo>
                <a:cubicBezTo>
                  <a:pt x="5400" y="19331"/>
                  <a:pt x="5605" y="19660"/>
                  <a:pt x="6047" y="19894"/>
                </a:cubicBezTo>
                <a:cubicBezTo>
                  <a:pt x="6489" y="20128"/>
                  <a:pt x="7032" y="20250"/>
                  <a:pt x="7678" y="20250"/>
                </a:cubicBezTo>
                <a:cubicBezTo>
                  <a:pt x="7960" y="20662"/>
                  <a:pt x="8382" y="20981"/>
                  <a:pt x="8944" y="21225"/>
                </a:cubicBezTo>
                <a:cubicBezTo>
                  <a:pt x="9506" y="21469"/>
                  <a:pt x="10139" y="21600"/>
                  <a:pt x="10800" y="21600"/>
                </a:cubicBezTo>
                <a:cubicBezTo>
                  <a:pt x="11461" y="21600"/>
                  <a:pt x="12065" y="21469"/>
                  <a:pt x="12628" y="21225"/>
                </a:cubicBezTo>
                <a:cubicBezTo>
                  <a:pt x="13191" y="20981"/>
                  <a:pt x="13613" y="20662"/>
                  <a:pt x="13894" y="20250"/>
                </a:cubicBezTo>
                <a:cubicBezTo>
                  <a:pt x="14541" y="20250"/>
                  <a:pt x="15083" y="20128"/>
                  <a:pt x="15525" y="19894"/>
                </a:cubicBezTo>
                <a:cubicBezTo>
                  <a:pt x="15967" y="19660"/>
                  <a:pt x="16200" y="19331"/>
                  <a:pt x="16200" y="18900"/>
                </a:cubicBezTo>
                <a:cubicBezTo>
                  <a:pt x="16200" y="18675"/>
                  <a:pt x="16102" y="18459"/>
                  <a:pt x="15919" y="18244"/>
                </a:cubicBezTo>
                <a:cubicBezTo>
                  <a:pt x="16552" y="17972"/>
                  <a:pt x="16875" y="17588"/>
                  <a:pt x="16875" y="17100"/>
                </a:cubicBezTo>
                <a:cubicBezTo>
                  <a:pt x="16875" y="16753"/>
                  <a:pt x="16692" y="16453"/>
                  <a:pt x="16341" y="16200"/>
                </a:cubicBezTo>
                <a:cubicBezTo>
                  <a:pt x="16692" y="15947"/>
                  <a:pt x="16875" y="15647"/>
                  <a:pt x="16875" y="15300"/>
                </a:cubicBezTo>
                <a:cubicBezTo>
                  <a:pt x="16875" y="14793"/>
                  <a:pt x="16524" y="14400"/>
                  <a:pt x="15863" y="14138"/>
                </a:cubicBezTo>
                <a:cubicBezTo>
                  <a:pt x="15919" y="13668"/>
                  <a:pt x="16173" y="13176"/>
                  <a:pt x="16594" y="12638"/>
                </a:cubicBezTo>
                <a:cubicBezTo>
                  <a:pt x="17016" y="12098"/>
                  <a:pt x="17417" y="11644"/>
                  <a:pt x="17831" y="11288"/>
                </a:cubicBezTo>
                <a:cubicBezTo>
                  <a:pt x="18247" y="10932"/>
                  <a:pt x="18774" y="10528"/>
                  <a:pt x="19406" y="10069"/>
                </a:cubicBezTo>
                <a:cubicBezTo>
                  <a:pt x="20855" y="9009"/>
                  <a:pt x="21600" y="7753"/>
                  <a:pt x="21600" y="6300"/>
                </a:cubicBezTo>
                <a:cubicBezTo>
                  <a:pt x="21600" y="5372"/>
                  <a:pt x="21271" y="4496"/>
                  <a:pt x="20644" y="3694"/>
                </a:cubicBezTo>
                <a:cubicBezTo>
                  <a:pt x="20018" y="2893"/>
                  <a:pt x="19188" y="2236"/>
                  <a:pt x="18169" y="1706"/>
                </a:cubicBezTo>
                <a:cubicBezTo>
                  <a:pt x="17149" y="1177"/>
                  <a:pt x="15996" y="755"/>
                  <a:pt x="14709" y="450"/>
                </a:cubicBezTo>
                <a:cubicBezTo>
                  <a:pt x="13422" y="146"/>
                  <a:pt x="12136" y="0"/>
                  <a:pt x="10800" y="0"/>
                </a:cubicBezTo>
                <a:close/>
                <a:moveTo>
                  <a:pt x="10800" y="1800"/>
                </a:moveTo>
                <a:cubicBezTo>
                  <a:pt x="11771" y="1800"/>
                  <a:pt x="12719" y="1907"/>
                  <a:pt x="13669" y="2119"/>
                </a:cubicBezTo>
                <a:cubicBezTo>
                  <a:pt x="14617" y="2329"/>
                  <a:pt x="15475" y="2611"/>
                  <a:pt x="16256" y="2981"/>
                </a:cubicBezTo>
                <a:cubicBezTo>
                  <a:pt x="17036" y="3352"/>
                  <a:pt x="17683" y="3825"/>
                  <a:pt x="18169" y="4406"/>
                </a:cubicBezTo>
                <a:cubicBezTo>
                  <a:pt x="18653" y="4988"/>
                  <a:pt x="18900" y="5625"/>
                  <a:pt x="18900" y="6300"/>
                </a:cubicBezTo>
                <a:cubicBezTo>
                  <a:pt x="18900" y="7246"/>
                  <a:pt x="18421" y="8091"/>
                  <a:pt x="17466" y="8831"/>
                </a:cubicBezTo>
                <a:cubicBezTo>
                  <a:pt x="17324" y="8935"/>
                  <a:pt x="17107" y="9094"/>
                  <a:pt x="16819" y="9300"/>
                </a:cubicBezTo>
                <a:cubicBezTo>
                  <a:pt x="16531" y="9507"/>
                  <a:pt x="16312" y="9647"/>
                  <a:pt x="16172" y="9750"/>
                </a:cubicBezTo>
                <a:cubicBezTo>
                  <a:pt x="14372" y="11184"/>
                  <a:pt x="13374" y="12591"/>
                  <a:pt x="13191" y="13950"/>
                </a:cubicBezTo>
                <a:lnTo>
                  <a:pt x="8381" y="13950"/>
                </a:lnTo>
                <a:cubicBezTo>
                  <a:pt x="8198" y="12591"/>
                  <a:pt x="7200" y="11185"/>
                  <a:pt x="5400" y="9750"/>
                </a:cubicBezTo>
                <a:cubicBezTo>
                  <a:pt x="5260" y="9647"/>
                  <a:pt x="5041" y="9507"/>
                  <a:pt x="4753" y="9300"/>
                </a:cubicBezTo>
                <a:cubicBezTo>
                  <a:pt x="4465" y="9094"/>
                  <a:pt x="4275" y="8935"/>
                  <a:pt x="4134" y="8831"/>
                </a:cubicBezTo>
                <a:cubicBezTo>
                  <a:pt x="3179" y="8091"/>
                  <a:pt x="2700" y="7247"/>
                  <a:pt x="2700" y="6300"/>
                </a:cubicBezTo>
                <a:cubicBezTo>
                  <a:pt x="2700" y="5625"/>
                  <a:pt x="2919" y="4988"/>
                  <a:pt x="3403" y="4406"/>
                </a:cubicBezTo>
                <a:cubicBezTo>
                  <a:pt x="3889" y="3825"/>
                  <a:pt x="4536" y="3352"/>
                  <a:pt x="5316" y="2981"/>
                </a:cubicBezTo>
                <a:cubicBezTo>
                  <a:pt x="6096" y="2611"/>
                  <a:pt x="6954" y="2329"/>
                  <a:pt x="7903" y="2119"/>
                </a:cubicBezTo>
                <a:cubicBezTo>
                  <a:pt x="8853" y="1907"/>
                  <a:pt x="9829" y="1800"/>
                  <a:pt x="10800" y="1800"/>
                </a:cubicBezTo>
                <a:close/>
                <a:moveTo>
                  <a:pt x="10688" y="3881"/>
                </a:moveTo>
                <a:cubicBezTo>
                  <a:pt x="10506" y="3881"/>
                  <a:pt x="10343" y="3923"/>
                  <a:pt x="10209" y="4013"/>
                </a:cubicBezTo>
                <a:cubicBezTo>
                  <a:pt x="10075" y="4102"/>
                  <a:pt x="10013" y="4210"/>
                  <a:pt x="10013" y="4331"/>
                </a:cubicBezTo>
                <a:cubicBezTo>
                  <a:pt x="10013" y="4453"/>
                  <a:pt x="10075" y="4561"/>
                  <a:pt x="10209" y="4650"/>
                </a:cubicBezTo>
                <a:cubicBezTo>
                  <a:pt x="10343" y="4739"/>
                  <a:pt x="10506" y="4781"/>
                  <a:pt x="10688" y="4781"/>
                </a:cubicBezTo>
                <a:cubicBezTo>
                  <a:pt x="11420" y="4781"/>
                  <a:pt x="12178" y="4903"/>
                  <a:pt x="12938" y="5138"/>
                </a:cubicBezTo>
                <a:cubicBezTo>
                  <a:pt x="13697" y="5372"/>
                  <a:pt x="14063" y="5700"/>
                  <a:pt x="14063" y="6131"/>
                </a:cubicBezTo>
                <a:cubicBezTo>
                  <a:pt x="14063" y="6253"/>
                  <a:pt x="14126" y="6362"/>
                  <a:pt x="14259" y="6450"/>
                </a:cubicBezTo>
                <a:cubicBezTo>
                  <a:pt x="14393" y="6539"/>
                  <a:pt x="14554" y="6581"/>
                  <a:pt x="14738" y="6581"/>
                </a:cubicBezTo>
                <a:cubicBezTo>
                  <a:pt x="14920" y="6581"/>
                  <a:pt x="15082" y="6539"/>
                  <a:pt x="15216" y="6450"/>
                </a:cubicBezTo>
                <a:cubicBezTo>
                  <a:pt x="15350" y="6362"/>
                  <a:pt x="15413" y="6253"/>
                  <a:pt x="15413" y="6131"/>
                </a:cubicBezTo>
                <a:cubicBezTo>
                  <a:pt x="15413" y="5643"/>
                  <a:pt x="15152" y="5213"/>
                  <a:pt x="14625" y="4856"/>
                </a:cubicBezTo>
                <a:cubicBezTo>
                  <a:pt x="14098" y="4501"/>
                  <a:pt x="13494" y="4256"/>
                  <a:pt x="12797" y="4106"/>
                </a:cubicBezTo>
                <a:cubicBezTo>
                  <a:pt x="12102" y="3957"/>
                  <a:pt x="11391" y="3881"/>
                  <a:pt x="10688" y="3881"/>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0" name="Straight Connector 29"/>
          <p:cNvSpPr/>
          <p:nvPr/>
        </p:nvSpPr>
        <p:spPr bwMode="auto">
          <a:xfrm>
            <a:off x="2296275"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1" name="Straight Connector 30"/>
          <p:cNvSpPr/>
          <p:nvPr/>
        </p:nvSpPr>
        <p:spPr bwMode="auto">
          <a:xfrm>
            <a:off x="4067745"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2" name="Straight Connector 31"/>
          <p:cNvSpPr/>
          <p:nvPr/>
        </p:nvSpPr>
        <p:spPr bwMode="auto">
          <a:xfrm>
            <a:off x="5820713"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3" name="Straight Connector 32"/>
          <p:cNvSpPr/>
          <p:nvPr/>
        </p:nvSpPr>
        <p:spPr bwMode="auto">
          <a:xfrm>
            <a:off x="7582932" y="550176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4" name="Straight Connector 33"/>
          <p:cNvSpPr/>
          <p:nvPr/>
        </p:nvSpPr>
        <p:spPr bwMode="auto">
          <a:xfrm>
            <a:off x="9322025" y="5501762"/>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5" name="Rectangle: Rounded Corners 28"/>
          <p:cNvSpPr/>
          <p:nvPr/>
        </p:nvSpPr>
        <p:spPr>
          <a:xfrm>
            <a:off x="1691640" y="991235"/>
            <a:ext cx="8766175" cy="697230"/>
          </a:xfrm>
          <a:prstGeom prst="roundRect">
            <a:avLst>
              <a:gd name="adj" fmla="val 50000"/>
            </a:avLst>
          </a:prstGeom>
          <a:gradFill>
            <a:gsLst>
              <a:gs pos="0">
                <a:srgbClr val="00B0F0"/>
              </a:gs>
              <a:gs pos="100000">
                <a:srgbClr val="002060"/>
              </a:gs>
            </a:gsLst>
            <a:lin ang="2700000" scaled="1"/>
          </a:gradFill>
          <a:ln w="12700" cap="flat">
            <a:noFill/>
            <a:miter lim="400000"/>
          </a:ln>
          <a:effectLst>
            <a:outerShdw blurRad="101600" dist="76200" dir="2700000" algn="tl" rotWithShape="0">
              <a:prstClr val="black">
                <a:alpha val="30000"/>
              </a:prstClr>
            </a:outerShdw>
          </a:effectLst>
        </p:spPr>
        <p:txBody>
          <a:bodyPr wrap="none" lIns="19050" tIns="19050" rIns="19050" bIns="19050" anchor="ctr">
            <a:normAutofit/>
          </a:bodyPr>
          <a:lstStyle/>
          <a:p>
            <a:pPr algn="ctr">
              <a:defRPr/>
            </a:pPr>
            <a:r>
              <a:rPr lang="zh-CN" altLang="en-US" sz="1600" b="1" dirty="0">
                <a:solidFill>
                  <a:schemeClr val="bg1"/>
                </a:solidFill>
                <a:latin typeface="+mj-ea"/>
                <a:ea typeface="+mj-ea"/>
                <a:sym typeface="Arial" panose="020B0604020202020204"/>
              </a:rPr>
              <a:t>Deep Adversarial Image Synthesis for Nuclei Segmentation of Histopathology Image</a:t>
            </a:r>
            <a:endParaRPr lang="zh-CN" altLang="en-US" sz="1600" b="1" dirty="0">
              <a:solidFill>
                <a:schemeClr val="bg1"/>
              </a:solidFill>
              <a:latin typeface="+mj-ea"/>
              <a:ea typeface="+mj-ea"/>
              <a:sym typeface="Arial" panose="020B0604020202020204"/>
            </a:endParaRPr>
          </a:p>
        </p:txBody>
      </p:sp>
      <p:pic>
        <p:nvPicPr>
          <p:cNvPr id="26"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89731" y="6176434"/>
            <a:ext cx="519010" cy="516466"/>
          </a:xfrm>
          <a:prstGeom prst="rect">
            <a:avLst/>
          </a:prstGeom>
        </p:spPr>
      </p:pic>
      <p:sp>
        <p:nvSpPr>
          <p:cNvPr id="4" name="文本框 3"/>
          <p:cNvSpPr txBox="1"/>
          <p:nvPr/>
        </p:nvSpPr>
        <p:spPr>
          <a:xfrm>
            <a:off x="1695450" y="1845945"/>
            <a:ext cx="8762365" cy="3192780"/>
          </a:xfrm>
          <a:prstGeom prst="rect">
            <a:avLst/>
          </a:prstGeom>
          <a:noFill/>
        </p:spPr>
        <p:txBody>
          <a:bodyPr wrap="square" rtlCol="0">
            <a:noAutofit/>
          </a:bodyPr>
          <a:p>
            <a:r>
              <a:rPr lang="zh-CN" altLang="en-US"/>
              <a:t>一</a:t>
            </a:r>
            <a:r>
              <a:rPr lang="en-US" altLang="zh-CN"/>
              <a:t>.</a:t>
            </a:r>
            <a:r>
              <a:rPr lang="zh-CN" altLang="en-US"/>
              <a:t>介绍</a:t>
            </a:r>
            <a:endParaRPr lang="en-US" altLang="zh-CN"/>
          </a:p>
          <a:p>
            <a:pPr lvl="1"/>
            <a:r>
              <a:rPr lang="zh-CN" altLang="en-US"/>
              <a:t>简单介绍数字组织病理学图像和计算算法的应用给病理学家的日常工作带来的重大变化。</a:t>
            </a:r>
            <a:endParaRPr lang="zh-CN" altLang="en-US"/>
          </a:p>
          <a:p>
            <a:r>
              <a:rPr lang="zh-CN" altLang="en-US"/>
              <a:t>二</a:t>
            </a:r>
            <a:r>
              <a:rPr lang="en-US" altLang="zh-CN"/>
              <a:t>.</a:t>
            </a:r>
            <a:r>
              <a:rPr lang="zh-CN" altLang="en-US"/>
              <a:t>相关作品</a:t>
            </a:r>
            <a:endParaRPr lang="zh-CN" altLang="en-US"/>
          </a:p>
          <a:p>
            <a:pPr indent="457200"/>
            <a:r>
              <a:rPr lang="zh-CN" altLang="en-US"/>
              <a:t>主要做出贡献包括：A. 细胞核分割</a:t>
            </a:r>
            <a:r>
              <a:rPr lang="en-US" altLang="zh-CN"/>
              <a:t>  </a:t>
            </a:r>
            <a:r>
              <a:rPr lang="zh-CN" altLang="en-US"/>
              <a:t>B. 用于组织病理学图像合成的 GAN</a:t>
            </a:r>
            <a:endParaRPr lang="zh-CN" altLang="en-US"/>
          </a:p>
          <a:p>
            <a:r>
              <a:rPr lang="zh-CN" altLang="en-US"/>
              <a:t>三</a:t>
            </a:r>
            <a:r>
              <a:rPr lang="en-US" altLang="zh-CN"/>
              <a:t>.</a:t>
            </a:r>
            <a:r>
              <a:rPr lang="zh-CN" altLang="en-US"/>
              <a:t>方法</a:t>
            </a:r>
            <a:endParaRPr lang="zh-CN" altLang="en-US"/>
          </a:p>
          <a:p>
            <a:pPr lvl="1"/>
            <a:r>
              <a:rPr lang="zh-CN" altLang="en-US"/>
              <a:t>提出了一种用于组织病理学图像的创新数据增强工作流程。此外，我们提出了一种名为DAFF-GAN的新型深度对抗训练方法，以提高图像质量和生成图像的照片真实感</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linds(horizontal)">
                                      <p:cBhvr>
                                        <p:cTn id="49" dur="500"/>
                                        <p:tgtEl>
                                          <p:spTgt spid="2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linds(horizontal)">
                                      <p:cBhvr>
                                        <p:cTn id="55" dur="500"/>
                                        <p:tgtEl>
                                          <p:spTgt spid="2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5"/>
          <p:cNvPicPr>
            <a:picLocks noChangeAspect="1"/>
          </p:cNvPicPr>
          <p:nvPr/>
        </p:nvPicPr>
        <p:blipFill>
          <a:blip r:embed="rId1"/>
          <a:stretch>
            <a:fillRect/>
          </a:stretch>
        </p:blipFill>
        <p:spPr>
          <a:xfrm>
            <a:off x="0" y="4762500"/>
            <a:ext cx="12192000" cy="2095500"/>
          </a:xfrm>
          <a:prstGeom prst="rect">
            <a:avLst/>
          </a:prstGeom>
        </p:spPr>
      </p:pic>
      <p:sp>
        <p:nvSpPr>
          <p:cNvPr id="3" name="文本框 2"/>
          <p:cNvSpPr txBox="1"/>
          <p:nvPr/>
        </p:nvSpPr>
        <p:spPr>
          <a:xfrm>
            <a:off x="3399181" y="2663686"/>
            <a:ext cx="5526157" cy="1014730"/>
          </a:xfrm>
          <a:prstGeom prst="rect">
            <a:avLst/>
          </a:prstGeom>
          <a:noFill/>
        </p:spPr>
        <p:txBody>
          <a:bodyPr wrap="square" rtlCol="0">
            <a:spAutoFit/>
          </a:bodyPr>
          <a:lstStyle/>
          <a:p>
            <a:pPr algn="dist"/>
            <a:r>
              <a:rPr kumimoji="1" lang="zh-CN" altLang="en-US" sz="6000" dirty="0" smtClean="0">
                <a:solidFill>
                  <a:schemeClr val="tx1">
                    <a:lumMod val="75000"/>
                    <a:lumOff val="25000"/>
                  </a:schemeClr>
                </a:solidFill>
                <a:latin typeface="+mj-ea"/>
              </a:rPr>
              <a:t>主要方法描述</a:t>
            </a:r>
            <a:endParaRPr kumimoji="1" lang="zh-CN" altLang="en-US" sz="6000" dirty="0">
              <a:solidFill>
                <a:schemeClr val="tx1">
                  <a:lumMod val="75000"/>
                  <a:lumOff val="25000"/>
                </a:schemeClr>
              </a:solidFill>
              <a:latin typeface="+mj-ea"/>
            </a:endParaRPr>
          </a:p>
        </p:txBody>
      </p:sp>
      <p:sp>
        <p:nvSpPr>
          <p:cNvPr id="4" name="文本框 3"/>
          <p:cNvSpPr txBox="1"/>
          <p:nvPr/>
        </p:nvSpPr>
        <p:spPr>
          <a:xfrm>
            <a:off x="5299819" y="1827370"/>
            <a:ext cx="1724880" cy="523220"/>
          </a:xfrm>
          <a:prstGeom prst="rect">
            <a:avLst/>
          </a:prstGeom>
          <a:noFill/>
        </p:spPr>
        <p:txBody>
          <a:bodyPr wrap="square" rtlCol="0">
            <a:spAutoFit/>
          </a:bodyPr>
          <a:lstStyle/>
          <a:p>
            <a:pPr algn="dist"/>
            <a:r>
              <a:rPr kumimoji="1" lang="zh-CN" altLang="en-US" sz="2800">
                <a:solidFill>
                  <a:schemeClr val="tx1">
                    <a:lumMod val="75000"/>
                    <a:lumOff val="25000"/>
                  </a:schemeClr>
                </a:solidFill>
              </a:rPr>
              <a:t>第三部分</a:t>
            </a:r>
            <a:endParaRPr kumimoji="1" lang="zh-CN" altLang="en-US" sz="2800">
              <a:solidFill>
                <a:schemeClr val="tx1">
                  <a:lumMod val="75000"/>
                  <a:lumOff val="25000"/>
                </a:schemeClr>
              </a:solidFill>
            </a:endParaRPr>
          </a:p>
        </p:txBody>
      </p:sp>
      <p:cxnSp>
        <p:nvCxnSpPr>
          <p:cNvPr id="6" name="直线连接符 5"/>
          <p:cNvCxnSpPr/>
          <p:nvPr/>
        </p:nvCxnSpPr>
        <p:spPr>
          <a:xfrm>
            <a:off x="5406885" y="2324086"/>
            <a:ext cx="15107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5406885" y="2635511"/>
            <a:ext cx="151074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53876" y="2342657"/>
            <a:ext cx="1616766" cy="307777"/>
          </a:xfrm>
          <a:prstGeom prst="rect">
            <a:avLst/>
          </a:prstGeom>
          <a:noFill/>
        </p:spPr>
        <p:txBody>
          <a:bodyPr wrap="square" rtlCol="0">
            <a:spAutoFit/>
          </a:bodyPr>
          <a:lstStyle/>
          <a:p>
            <a:pPr algn="dist"/>
            <a:r>
              <a:rPr kumimoji="1" lang="en-US" altLang="zh-CN" sz="1400">
                <a:solidFill>
                  <a:schemeClr val="tx1">
                    <a:lumMod val="75000"/>
                    <a:lumOff val="25000"/>
                  </a:schemeClr>
                </a:solidFill>
                <a:latin typeface="+mj-lt"/>
              </a:rPr>
              <a:t>PART</a:t>
            </a:r>
            <a:r>
              <a:rPr kumimoji="1" lang="zh-CN" altLang="en-US" sz="1400">
                <a:solidFill>
                  <a:schemeClr val="tx1">
                    <a:lumMod val="75000"/>
                    <a:lumOff val="25000"/>
                  </a:schemeClr>
                </a:solidFill>
                <a:latin typeface="+mj-lt"/>
              </a:rPr>
              <a:t> </a:t>
            </a:r>
            <a:r>
              <a:rPr kumimoji="1" lang="en-US" altLang="zh-CN" sz="1400">
                <a:solidFill>
                  <a:schemeClr val="tx1">
                    <a:lumMod val="75000"/>
                    <a:lumOff val="25000"/>
                  </a:schemeClr>
                </a:solidFill>
                <a:latin typeface="+mj-lt"/>
              </a:rPr>
              <a:t>03</a:t>
            </a:r>
            <a:endParaRPr kumimoji="1" lang="zh-CN" altLang="en-US" sz="1400">
              <a:solidFill>
                <a:schemeClr val="tx1">
                  <a:lumMod val="75000"/>
                  <a:lumOff val="25000"/>
                </a:schemeClr>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tags/tag1.xml><?xml version="1.0" encoding="utf-8"?>
<p:tagLst xmlns:p="http://schemas.openxmlformats.org/presentationml/2006/main">
  <p:tag name="KSO_WM_UNIT_PLACING_PICTURE_USER_VIEWPORT" val="{&quot;height&quot;:6504,&quot;width&quot;:19200}"/>
</p:tagLst>
</file>

<file path=ppt/tags/tag2.xml><?xml version="1.0" encoding="utf-8"?>
<p:tagLst xmlns:p="http://schemas.openxmlformats.org/presentationml/2006/main">
  <p:tag name="ISPRING_PRESENTATION_TITLE" val="PowerPoint 演示文稿"/>
  <p:tag name="ISPRING_FIRST_PUBLISH" val="1"/>
  <p:tag name="KSO_WPP_MARK_KEY" val="28c1ce48-77ec-44a2-b5e2-f18dd15e8ad6"/>
  <p:tag name="COMMONDATA" val="eyJoZGlkIjoiMTBlZTUyYzFhNzU5ZjBkMzRhMjViYmUwMTE4NDY3MG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1362</Words>
  <Application>WPS 演示</Application>
  <PresentationFormat>宽屏</PresentationFormat>
  <Paragraphs>111</Paragraphs>
  <Slides>13</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宋体</vt:lpstr>
      <vt:lpstr>Wingdings</vt:lpstr>
      <vt:lpstr>Arial</vt:lpstr>
      <vt:lpstr>微软雅黑</vt:lpstr>
      <vt:lpstr>思源黑体 CN Normal</vt:lpstr>
      <vt:lpstr>思源黑体 CN Bold</vt:lpstr>
      <vt:lpstr>黑体</vt:lpstr>
      <vt:lpstr>思源黑体 CN Regular</vt:lpstr>
      <vt:lpstr>等线</vt:lpstr>
      <vt:lpstr>Arial Black</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10956</cp:lastModifiedBy>
  <cp:revision>652</cp:revision>
  <dcterms:created xsi:type="dcterms:W3CDTF">2018-06-17T04:53:00Z</dcterms:created>
  <dcterms:modified xsi:type="dcterms:W3CDTF">2023-03-16T13:47:35Z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DC004780EF3841CD9D9890F9DD2A4C4A</vt:lpwstr>
  </property>
  <property fmtid="{D5CDD505-2E9C-101B-9397-08002B2CF9AE}" pid="3" name="KSOProductBuildVer">
    <vt:lpwstr>2052-11.1.0.13703</vt:lpwstr>
  </property>
</Properties>
</file>