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2.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446" r:id="rId2"/>
    <p:sldId id="257" r:id="rId3"/>
    <p:sldId id="453" r:id="rId4"/>
    <p:sldId id="470" r:id="rId5"/>
    <p:sldId id="469" r:id="rId6"/>
    <p:sldId id="471" r:id="rId7"/>
    <p:sldId id="472" r:id="rId8"/>
    <p:sldId id="473" r:id="rId9"/>
    <p:sldId id="474" r:id="rId10"/>
    <p:sldId id="475" r:id="rId11"/>
    <p:sldId id="476" r:id="rId12"/>
    <p:sldId id="477" r:id="rId13"/>
    <p:sldId id="478" r:id="rId14"/>
    <p:sldId id="449" r:id="rId15"/>
    <p:sldId id="479" r:id="rId16"/>
    <p:sldId id="480" r:id="rId17"/>
    <p:sldId id="481" r:id="rId18"/>
    <p:sldId id="483" r:id="rId19"/>
    <p:sldId id="482" r:id="rId20"/>
    <p:sldId id="464" r:id="rId21"/>
    <p:sldId id="447"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355"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5E8A4-1712-46CC-A4FA-762128F4DA7D}" type="datetimeFigureOut">
              <a:rPr lang="zh-CN" altLang="en-US" smtClean="0"/>
              <a:t>2023/3/13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6229-F215-4686-9A4A-B0813F3F5CE0}" type="slidenum">
              <a:rPr lang="zh-CN" altLang="en-US" smtClean="0"/>
              <a:t>‹#›</a:t>
            </a:fld>
            <a:endParaRPr lang="zh-CN" altLang="en-US"/>
          </a:p>
        </p:txBody>
      </p:sp>
    </p:spTree>
    <p:extLst>
      <p:ext uri="{BB962C8B-B14F-4D97-AF65-F5344CB8AC3E}">
        <p14:creationId xmlns:p14="http://schemas.microsoft.com/office/powerpoint/2010/main" val="285403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7575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10</a:t>
            </a:fld>
            <a:endParaRPr lang="zh-CN" altLang="en-US"/>
          </a:p>
        </p:txBody>
      </p:sp>
    </p:spTree>
    <p:extLst>
      <p:ext uri="{BB962C8B-B14F-4D97-AF65-F5344CB8AC3E}">
        <p14:creationId xmlns:p14="http://schemas.microsoft.com/office/powerpoint/2010/main" val="396666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11</a:t>
            </a:fld>
            <a:endParaRPr lang="zh-CN" altLang="en-US"/>
          </a:p>
        </p:txBody>
      </p:sp>
    </p:spTree>
    <p:extLst>
      <p:ext uri="{BB962C8B-B14F-4D97-AF65-F5344CB8AC3E}">
        <p14:creationId xmlns:p14="http://schemas.microsoft.com/office/powerpoint/2010/main" val="230917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12</a:t>
            </a:fld>
            <a:endParaRPr lang="zh-CN" altLang="en-US"/>
          </a:p>
        </p:txBody>
      </p:sp>
    </p:spTree>
    <p:extLst>
      <p:ext uri="{BB962C8B-B14F-4D97-AF65-F5344CB8AC3E}">
        <p14:creationId xmlns:p14="http://schemas.microsoft.com/office/powerpoint/2010/main" val="2010713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13</a:t>
            </a:fld>
            <a:endParaRPr lang="zh-CN" altLang="en-US"/>
          </a:p>
        </p:txBody>
      </p:sp>
    </p:spTree>
    <p:extLst>
      <p:ext uri="{BB962C8B-B14F-4D97-AF65-F5344CB8AC3E}">
        <p14:creationId xmlns:p14="http://schemas.microsoft.com/office/powerpoint/2010/main" val="3444104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14</a:t>
            </a:fld>
            <a:endParaRPr lang="zh-CN" altLang="en-US"/>
          </a:p>
        </p:txBody>
      </p:sp>
    </p:spTree>
    <p:extLst>
      <p:ext uri="{BB962C8B-B14F-4D97-AF65-F5344CB8AC3E}">
        <p14:creationId xmlns:p14="http://schemas.microsoft.com/office/powerpoint/2010/main" val="194130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15</a:t>
            </a:fld>
            <a:endParaRPr lang="zh-CN" altLang="en-US"/>
          </a:p>
        </p:txBody>
      </p:sp>
    </p:spTree>
    <p:extLst>
      <p:ext uri="{BB962C8B-B14F-4D97-AF65-F5344CB8AC3E}">
        <p14:creationId xmlns:p14="http://schemas.microsoft.com/office/powerpoint/2010/main" val="2683028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16</a:t>
            </a:fld>
            <a:endParaRPr lang="zh-CN" altLang="en-US"/>
          </a:p>
        </p:txBody>
      </p:sp>
    </p:spTree>
    <p:extLst>
      <p:ext uri="{BB962C8B-B14F-4D97-AF65-F5344CB8AC3E}">
        <p14:creationId xmlns:p14="http://schemas.microsoft.com/office/powerpoint/2010/main" val="43079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17</a:t>
            </a:fld>
            <a:endParaRPr lang="zh-CN" altLang="en-US"/>
          </a:p>
        </p:txBody>
      </p:sp>
    </p:spTree>
    <p:extLst>
      <p:ext uri="{BB962C8B-B14F-4D97-AF65-F5344CB8AC3E}">
        <p14:creationId xmlns:p14="http://schemas.microsoft.com/office/powerpoint/2010/main" val="2935180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18</a:t>
            </a:fld>
            <a:endParaRPr lang="zh-CN" altLang="en-US"/>
          </a:p>
        </p:txBody>
      </p:sp>
    </p:spTree>
    <p:extLst>
      <p:ext uri="{BB962C8B-B14F-4D97-AF65-F5344CB8AC3E}">
        <p14:creationId xmlns:p14="http://schemas.microsoft.com/office/powerpoint/2010/main" val="1903145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19</a:t>
            </a:fld>
            <a:endParaRPr lang="zh-CN" altLang="en-US"/>
          </a:p>
        </p:txBody>
      </p:sp>
    </p:spTree>
    <p:extLst>
      <p:ext uri="{BB962C8B-B14F-4D97-AF65-F5344CB8AC3E}">
        <p14:creationId xmlns:p14="http://schemas.microsoft.com/office/powerpoint/2010/main" val="238184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36DE9-0668-49F0-8599-9025358A5F4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590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20</a:t>
            </a:fld>
            <a:endParaRPr lang="zh-CN" altLang="en-US"/>
          </a:p>
        </p:txBody>
      </p:sp>
    </p:spTree>
    <p:extLst>
      <p:ext uri="{BB962C8B-B14F-4D97-AF65-F5344CB8AC3E}">
        <p14:creationId xmlns:p14="http://schemas.microsoft.com/office/powerpoint/2010/main" val="4013507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9521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3</a:t>
            </a:fld>
            <a:endParaRPr lang="zh-CN" altLang="en-US"/>
          </a:p>
        </p:txBody>
      </p:sp>
    </p:spTree>
    <p:extLst>
      <p:ext uri="{BB962C8B-B14F-4D97-AF65-F5344CB8AC3E}">
        <p14:creationId xmlns:p14="http://schemas.microsoft.com/office/powerpoint/2010/main" val="378719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4</a:t>
            </a:fld>
            <a:endParaRPr lang="zh-CN" altLang="en-US"/>
          </a:p>
        </p:txBody>
      </p:sp>
    </p:spTree>
    <p:extLst>
      <p:ext uri="{BB962C8B-B14F-4D97-AF65-F5344CB8AC3E}">
        <p14:creationId xmlns:p14="http://schemas.microsoft.com/office/powerpoint/2010/main" val="125178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5</a:t>
            </a:fld>
            <a:endParaRPr lang="zh-CN" altLang="en-US"/>
          </a:p>
        </p:txBody>
      </p:sp>
    </p:spTree>
    <p:extLst>
      <p:ext uri="{BB962C8B-B14F-4D97-AF65-F5344CB8AC3E}">
        <p14:creationId xmlns:p14="http://schemas.microsoft.com/office/powerpoint/2010/main" val="1604926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6</a:t>
            </a:fld>
            <a:endParaRPr lang="zh-CN" altLang="en-US"/>
          </a:p>
        </p:txBody>
      </p:sp>
    </p:spTree>
    <p:extLst>
      <p:ext uri="{BB962C8B-B14F-4D97-AF65-F5344CB8AC3E}">
        <p14:creationId xmlns:p14="http://schemas.microsoft.com/office/powerpoint/2010/main" val="301200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7</a:t>
            </a:fld>
            <a:endParaRPr lang="zh-CN" altLang="en-US"/>
          </a:p>
        </p:txBody>
      </p:sp>
    </p:spTree>
    <p:extLst>
      <p:ext uri="{BB962C8B-B14F-4D97-AF65-F5344CB8AC3E}">
        <p14:creationId xmlns:p14="http://schemas.microsoft.com/office/powerpoint/2010/main" val="364791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8</a:t>
            </a:fld>
            <a:endParaRPr lang="zh-CN" altLang="en-US"/>
          </a:p>
        </p:txBody>
      </p:sp>
    </p:spTree>
    <p:extLst>
      <p:ext uri="{BB962C8B-B14F-4D97-AF65-F5344CB8AC3E}">
        <p14:creationId xmlns:p14="http://schemas.microsoft.com/office/powerpoint/2010/main" val="24152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9</a:t>
            </a:fld>
            <a:endParaRPr lang="zh-CN" altLang="en-US"/>
          </a:p>
        </p:txBody>
      </p:sp>
    </p:spTree>
    <p:extLst>
      <p:ext uri="{BB962C8B-B14F-4D97-AF65-F5344CB8AC3E}">
        <p14:creationId xmlns:p14="http://schemas.microsoft.com/office/powerpoint/2010/main" val="253689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85552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02825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51650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002201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287462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2023/3/13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
        <p:nvSpPr>
          <p:cNvPr id="9" name="矩形 8"/>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2664726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32239-7_67"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eb.inf.ufpr.br/vri/databases/breast-cancer-histopathological-database-breakhi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9" name="TextBox 26">
            <a:extLst>
              <a:ext uri="{FF2B5EF4-FFF2-40B4-BE49-F238E27FC236}">
                <a16:creationId xmlns:a16="http://schemas.microsoft.com/office/drawing/2014/main" id="{3860CC1F-67B2-487D-AAF4-22986DB3FB2E}"/>
              </a:ext>
            </a:extLst>
          </p:cNvPr>
          <p:cNvSpPr txBox="1"/>
          <p:nvPr/>
        </p:nvSpPr>
        <p:spPr>
          <a:xfrm>
            <a:off x="2476596" y="3654986"/>
            <a:ext cx="5184576" cy="523220"/>
          </a:xfrm>
          <a:prstGeom prst="rect">
            <a:avLst/>
          </a:prstGeom>
          <a:noFill/>
        </p:spPr>
        <p:txBody>
          <a:bodyPr wrap="square" rtlCol="0">
            <a:spAutoFit/>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lumMod val="65000"/>
                    <a:lumOff val="35000"/>
                  </a:srgbClr>
                </a:solidFill>
                <a:effectLst/>
                <a:uLnTx/>
                <a:uFillTx/>
                <a:latin typeface="微软雅黑"/>
                <a:ea typeface="微软雅黑"/>
                <a:cs typeface="+mn-ea"/>
                <a:sym typeface="+mn-lt"/>
              </a:rPr>
              <a:t>周启航</a:t>
            </a:r>
            <a:endParaRPr kumimoji="0" lang="en-US" altLang="zh-CN" sz="2800" b="0" i="0" u="none" strike="noStrike" kern="1200" cap="none" spc="0" normalizeH="0" baseline="0" noProof="0" dirty="0">
              <a:ln>
                <a:noFill/>
              </a:ln>
              <a:solidFill>
                <a:srgbClr val="000000">
                  <a:lumMod val="65000"/>
                  <a:lumOff val="35000"/>
                </a:srgbClr>
              </a:solidFill>
              <a:effectLst/>
              <a:uLnTx/>
              <a:uFillTx/>
              <a:latin typeface="微软雅黑"/>
              <a:ea typeface="微软雅黑"/>
              <a:cs typeface="+mn-ea"/>
              <a:sym typeface="+mn-lt"/>
            </a:endParaRPr>
          </a:p>
        </p:txBody>
      </p:sp>
      <p:sp>
        <p:nvSpPr>
          <p:cNvPr id="11" name="矩形 10">
            <a:extLst>
              <a:ext uri="{FF2B5EF4-FFF2-40B4-BE49-F238E27FC236}">
                <a16:creationId xmlns:a16="http://schemas.microsoft.com/office/drawing/2014/main" id="{98BEAD35-CCF1-4AE9-A8F7-A17F28D16F3A}"/>
              </a:ext>
            </a:extLst>
          </p:cNvPr>
          <p:cNvSpPr/>
          <p:nvPr/>
        </p:nvSpPr>
        <p:spPr>
          <a:xfrm>
            <a:off x="652090" y="2705934"/>
            <a:ext cx="6839038" cy="83099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rPr>
              <a:t>病理图像分析文献综述</a:t>
            </a: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898898" y="-3090723"/>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0979399" y="4155207"/>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596217" y="3086976"/>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0844604" y="226155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397864" y="5036713"/>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6646784" y="4697134"/>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9043563" y="507629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5278" y="871467"/>
            <a:ext cx="1532662" cy="1525149"/>
          </a:xfrm>
          <a:prstGeom prst="rect">
            <a:avLst/>
          </a:prstGeom>
        </p:spPr>
      </p:pic>
    </p:spTree>
    <p:extLst>
      <p:ext uri="{BB962C8B-B14F-4D97-AF65-F5344CB8AC3E}">
        <p14:creationId xmlns:p14="http://schemas.microsoft.com/office/powerpoint/2010/main" val="374441659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1750"/>
                                </p:stCondLst>
                                <p:childTnLst>
                                  <p:par>
                                    <p:cTn id="28" presetID="2" presetClass="entr" presetSubtype="3" fill="hold" grpId="0" nodeType="afterEffect" p14:presetBounceEnd="34000">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14:bounceEnd="34000">
                                          <p:cBhvr additive="base">
                                            <p:cTn id="30" dur="1000" fill="hold"/>
                                            <p:tgtEl>
                                              <p:spTgt spid="16"/>
                                            </p:tgtEl>
                                            <p:attrNameLst>
                                              <p:attrName>ppt_x</p:attrName>
                                            </p:attrNameLst>
                                          </p:cBhvr>
                                          <p:tavLst>
                                            <p:tav tm="0">
                                              <p:val>
                                                <p:strVal val="1+#ppt_w/2"/>
                                              </p:val>
                                            </p:tav>
                                            <p:tav tm="100000">
                                              <p:val>
                                                <p:strVal val="#ppt_x"/>
                                              </p:val>
                                            </p:tav>
                                          </p:tavLst>
                                        </p:anim>
                                        <p:anim calcmode="lin" valueType="num" p14:bounceEnd="34000">
                                          <p:cBhvr additive="base">
                                            <p:cTn id="31" dur="1000" fill="hold"/>
                                            <p:tgtEl>
                                              <p:spTgt spid="16"/>
                                            </p:tgtEl>
                                            <p:attrNameLst>
                                              <p:attrName>ppt_y</p:attrName>
                                            </p:attrNameLst>
                                          </p:cBhvr>
                                          <p:tavLst>
                                            <p:tav tm="0">
                                              <p:val>
                                                <p:strVal val="0-#ppt_h/2"/>
                                              </p:val>
                                            </p:tav>
                                            <p:tav tm="100000">
                                              <p:val>
                                                <p:strVal val="#ppt_y"/>
                                              </p:val>
                                            </p:tav>
                                          </p:tavLst>
                                        </p:anim>
                                      </p:childTnLst>
                                    </p:cTn>
                                  </p:par>
                                  <p:par>
                                    <p:cTn id="32" presetID="2" presetClass="entr" presetSubtype="3" fill="hold" grpId="0" nodeType="withEffect" p14:presetBounceEnd="34000">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14:bounceEnd="34000">
                                          <p:cBhvr additive="base">
                                            <p:cTn id="34" dur="1000" fill="hold"/>
                                            <p:tgtEl>
                                              <p:spTgt spid="17"/>
                                            </p:tgtEl>
                                            <p:attrNameLst>
                                              <p:attrName>ppt_x</p:attrName>
                                            </p:attrNameLst>
                                          </p:cBhvr>
                                          <p:tavLst>
                                            <p:tav tm="0">
                                              <p:val>
                                                <p:strVal val="1+#ppt_w/2"/>
                                              </p:val>
                                            </p:tav>
                                            <p:tav tm="100000">
                                              <p:val>
                                                <p:strVal val="#ppt_x"/>
                                              </p:val>
                                            </p:tav>
                                          </p:tavLst>
                                        </p:anim>
                                        <p:anim calcmode="lin" valueType="num" p14:bounceEnd="34000">
                                          <p:cBhvr additive="base">
                                            <p:cTn id="35" dur="1000" fill="hold"/>
                                            <p:tgtEl>
                                              <p:spTgt spid="17"/>
                                            </p:tgtEl>
                                            <p:attrNameLst>
                                              <p:attrName>ppt_y</p:attrName>
                                            </p:attrNameLst>
                                          </p:cBhvr>
                                          <p:tavLst>
                                            <p:tav tm="0">
                                              <p:val>
                                                <p:strVal val="0-#ppt_h/2"/>
                                              </p:val>
                                            </p:tav>
                                            <p:tav tm="100000">
                                              <p:val>
                                                <p:strVal val="#ppt_y"/>
                                              </p:val>
                                            </p:tav>
                                          </p:tavLst>
                                        </p:anim>
                                      </p:childTnLst>
                                    </p:cTn>
                                  </p:par>
                                  <p:par>
                                    <p:cTn id="36" presetID="2" presetClass="entr" presetSubtype="3" fill="hold" grpId="0" nodeType="withEffect" p14:presetBounceEnd="34000">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14:bounceEnd="34000">
                                          <p:cBhvr additive="base">
                                            <p:cTn id="38" dur="1000" fill="hold"/>
                                            <p:tgtEl>
                                              <p:spTgt spid="21"/>
                                            </p:tgtEl>
                                            <p:attrNameLst>
                                              <p:attrName>ppt_x</p:attrName>
                                            </p:attrNameLst>
                                          </p:cBhvr>
                                          <p:tavLst>
                                            <p:tav tm="0">
                                              <p:val>
                                                <p:strVal val="1+#ppt_w/2"/>
                                              </p:val>
                                            </p:tav>
                                            <p:tav tm="100000">
                                              <p:val>
                                                <p:strVal val="#ppt_x"/>
                                              </p:val>
                                            </p:tav>
                                          </p:tavLst>
                                        </p:anim>
                                        <p:anim calcmode="lin" valueType="num" p14:bounceEnd="34000">
                                          <p:cBhvr additive="base">
                                            <p:cTn id="39" dur="1000" fill="hold"/>
                                            <p:tgtEl>
                                              <p:spTgt spid="21"/>
                                            </p:tgtEl>
                                            <p:attrNameLst>
                                              <p:attrName>ppt_y</p:attrName>
                                            </p:attrNameLst>
                                          </p:cBhvr>
                                          <p:tavLst>
                                            <p:tav tm="0">
                                              <p:val>
                                                <p:strVal val="0-#ppt_h/2"/>
                                              </p:val>
                                            </p:tav>
                                            <p:tav tm="100000">
                                              <p:val>
                                                <p:strVal val="#ppt_y"/>
                                              </p:val>
                                            </p:tav>
                                          </p:tavLst>
                                        </p:anim>
                                      </p:childTnLst>
                                    </p:cTn>
                                  </p:par>
                                  <p:par>
                                    <p:cTn id="40" presetID="2" presetClass="entr" presetSubtype="3" fill="hold" grpId="0" nodeType="withEffect" p14:presetBounceEnd="34000">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14:bounceEnd="34000">
                                          <p:cBhvr additive="base">
                                            <p:cTn id="42" dur="100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43" dur="1000" fill="hold"/>
                                            <p:tgtEl>
                                              <p:spTgt spid="19"/>
                                            </p:tgtEl>
                                            <p:attrNameLst>
                                              <p:attrName>ppt_y</p:attrName>
                                            </p:attrNameLst>
                                          </p:cBhvr>
                                          <p:tavLst>
                                            <p:tav tm="0">
                                              <p:val>
                                                <p:strVal val="0-#ppt_h/2"/>
                                              </p:val>
                                            </p:tav>
                                            <p:tav tm="100000">
                                              <p:val>
                                                <p:strVal val="#ppt_y"/>
                                              </p:val>
                                            </p:tav>
                                          </p:tavLst>
                                        </p:anim>
                                      </p:childTnLst>
                                    </p:cTn>
                                  </p:par>
                                  <p:par>
                                    <p:cTn id="44" presetID="2" presetClass="entr" presetSubtype="3" fill="hold" grpId="0" nodeType="withEffect" p14:presetBounceEnd="34000">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14:bounceEnd="34000">
                                          <p:cBhvr additive="base">
                                            <p:cTn id="46" dur="100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47"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animBg="1"/>
          <p:bldP spid="16" grpId="0" animBg="1"/>
          <p:bldP spid="17" grpId="0" animBg="1"/>
          <p:bldP spid="19" grpId="0" animBg="1"/>
          <p:bldP spid="20" grpId="0" animBg="1"/>
          <p:bldP spid="21" grpId="0" animBg="1"/>
          <p:bldP spid="2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1750"/>
                                </p:stCondLst>
                                <p:childTnLst>
                                  <p:par>
                                    <p:cTn id="28" presetID="2" presetClass="entr" presetSubtype="3"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0-#ppt_h/2"/>
                                              </p:val>
                                            </p:tav>
                                            <p:tav tm="100000">
                                              <p:val>
                                                <p:strVal val="#ppt_y"/>
                                              </p:val>
                                            </p:tav>
                                          </p:tavLst>
                                        </p:anim>
                                      </p:childTnLst>
                                    </p:cTn>
                                  </p:par>
                                  <p:par>
                                    <p:cTn id="32" presetID="2" presetClass="entr" presetSubtype="3"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0-#ppt_h/2"/>
                                              </p:val>
                                            </p:tav>
                                            <p:tav tm="100000">
                                              <p:val>
                                                <p:strVal val="#ppt_y"/>
                                              </p:val>
                                            </p:tav>
                                          </p:tavLst>
                                        </p:anim>
                                      </p:childTnLst>
                                    </p:cTn>
                                  </p:par>
                                  <p:par>
                                    <p:cTn id="36" presetID="2" presetClass="entr" presetSubtype="3"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1000" fill="hold"/>
                                            <p:tgtEl>
                                              <p:spTgt spid="21"/>
                                            </p:tgtEl>
                                            <p:attrNameLst>
                                              <p:attrName>ppt_x</p:attrName>
                                            </p:attrNameLst>
                                          </p:cBhvr>
                                          <p:tavLst>
                                            <p:tav tm="0">
                                              <p:val>
                                                <p:strVal val="1+#ppt_w/2"/>
                                              </p:val>
                                            </p:tav>
                                            <p:tav tm="100000">
                                              <p:val>
                                                <p:strVal val="#ppt_x"/>
                                              </p:val>
                                            </p:tav>
                                          </p:tavLst>
                                        </p:anim>
                                        <p:anim calcmode="lin" valueType="num">
                                          <p:cBhvr additive="base">
                                            <p:cTn id="39" dur="1000" fill="hold"/>
                                            <p:tgtEl>
                                              <p:spTgt spid="21"/>
                                            </p:tgtEl>
                                            <p:attrNameLst>
                                              <p:attrName>ppt_y</p:attrName>
                                            </p:attrNameLst>
                                          </p:cBhvr>
                                          <p:tavLst>
                                            <p:tav tm="0">
                                              <p:val>
                                                <p:strVal val="0-#ppt_h/2"/>
                                              </p:val>
                                            </p:tav>
                                            <p:tav tm="100000">
                                              <p:val>
                                                <p:strVal val="#ppt_y"/>
                                              </p:val>
                                            </p:tav>
                                          </p:tavLst>
                                        </p:anim>
                                      </p:childTnLst>
                                    </p:cTn>
                                  </p:par>
                                  <p:par>
                                    <p:cTn id="40" presetID="2" presetClass="entr" presetSubtype="3"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1000" fill="hold"/>
                                            <p:tgtEl>
                                              <p:spTgt spid="19"/>
                                            </p:tgtEl>
                                            <p:attrNameLst>
                                              <p:attrName>ppt_x</p:attrName>
                                            </p:attrNameLst>
                                          </p:cBhvr>
                                          <p:tavLst>
                                            <p:tav tm="0">
                                              <p:val>
                                                <p:strVal val="1+#ppt_w/2"/>
                                              </p:val>
                                            </p:tav>
                                            <p:tav tm="100000">
                                              <p:val>
                                                <p:strVal val="#ppt_x"/>
                                              </p:val>
                                            </p:tav>
                                          </p:tavLst>
                                        </p:anim>
                                        <p:anim calcmode="lin" valueType="num">
                                          <p:cBhvr additive="base">
                                            <p:cTn id="43" dur="1000" fill="hold"/>
                                            <p:tgtEl>
                                              <p:spTgt spid="19"/>
                                            </p:tgtEl>
                                            <p:attrNameLst>
                                              <p:attrName>ppt_y</p:attrName>
                                            </p:attrNameLst>
                                          </p:cBhvr>
                                          <p:tavLst>
                                            <p:tav tm="0">
                                              <p:val>
                                                <p:strVal val="0-#ppt_h/2"/>
                                              </p:val>
                                            </p:tav>
                                            <p:tav tm="100000">
                                              <p:val>
                                                <p:strVal val="#ppt_y"/>
                                              </p:val>
                                            </p:tav>
                                          </p:tavLst>
                                        </p:anim>
                                      </p:childTnLst>
                                    </p:cTn>
                                  </p:par>
                                  <p:par>
                                    <p:cTn id="44" presetID="2" presetClass="entr" presetSubtype="3"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1000" fill="hold"/>
                                            <p:tgtEl>
                                              <p:spTgt spid="22"/>
                                            </p:tgtEl>
                                            <p:attrNameLst>
                                              <p:attrName>ppt_x</p:attrName>
                                            </p:attrNameLst>
                                          </p:cBhvr>
                                          <p:tavLst>
                                            <p:tav tm="0">
                                              <p:val>
                                                <p:strVal val="1+#ppt_w/2"/>
                                              </p:val>
                                            </p:tav>
                                            <p:tav tm="100000">
                                              <p:val>
                                                <p:strVal val="#ppt_x"/>
                                              </p:val>
                                            </p:tav>
                                          </p:tavLst>
                                        </p:anim>
                                        <p:anim calcmode="lin" valueType="num">
                                          <p:cBhvr additive="base">
                                            <p:cTn id="47"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animBg="1"/>
          <p:bldP spid="16" grpId="0" animBg="1"/>
          <p:bldP spid="17" grpId="0" animBg="1"/>
          <p:bldP spid="19" grpId="0" animBg="1"/>
          <p:bldP spid="20" grpId="0" animBg="1"/>
          <p:bldP spid="21" grpId="0" animBg="1"/>
          <p:bldP spid="2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2499530"/>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该部分主要分类概述了各种</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DL</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模型的研究方法。</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该部分分为以下几类进行介绍：</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1</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）监督学习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Supervised learning</a:t>
            </a:r>
          </a:p>
          <a:p>
            <a:pPr>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2</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）弱监督学习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Weakly supervised learning</a:t>
            </a:r>
          </a:p>
          <a:p>
            <a:pPr>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3</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）无监督学习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Unsupervised learning</a:t>
            </a:r>
          </a:p>
          <a:p>
            <a:pPr>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4</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）迁移学习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Transfer learning</a:t>
            </a:r>
          </a:p>
        </p:txBody>
      </p:sp>
      <p:sp>
        <p:nvSpPr>
          <p:cNvPr id="20" name="TextBox 71">
            <a:extLst>
              <a:ext uri="{FF2B5EF4-FFF2-40B4-BE49-F238E27FC236}">
                <a16:creationId xmlns:a16="http://schemas.microsoft.com/office/drawing/2014/main" id="{554BC185-6F6E-DD76-5352-3AD0BB2B0ACD}"/>
              </a:ext>
            </a:extLst>
          </p:cNvPr>
          <p:cNvSpPr txBox="1"/>
          <p:nvPr/>
        </p:nvSpPr>
        <p:spPr>
          <a:xfrm>
            <a:off x="432331" y="1439584"/>
            <a:ext cx="9079313"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第四部分：研究方法</a:t>
            </a:r>
            <a:r>
              <a:rPr lang="en-US" altLang="zh-CN" sz="4400" b="1" dirty="0">
                <a:solidFill>
                  <a:schemeClr val="accent1"/>
                </a:solidFill>
                <a:latin typeface="微软雅黑" pitchFamily="34" charset="-122"/>
                <a:ea typeface="微软雅黑" pitchFamily="34" charset="-122"/>
              </a:rPr>
              <a:t>Approaches</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836013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2093265"/>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该部分相当于从另一个角度开辟了一个论述点，即从疾病预后的角度叙述生存模型的建立与描述。</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This section concentrates on methods of training survival models that can either generate a probability of an event in a certain predefined period of time, or can predict time to an event using regression from a WSI.</a:t>
            </a:r>
          </a:p>
        </p:txBody>
      </p:sp>
      <p:sp>
        <p:nvSpPr>
          <p:cNvPr id="20" name="TextBox 71">
            <a:extLst>
              <a:ext uri="{FF2B5EF4-FFF2-40B4-BE49-F238E27FC236}">
                <a16:creationId xmlns:a16="http://schemas.microsoft.com/office/drawing/2014/main" id="{554BC185-6F6E-DD76-5352-3AD0BB2B0ACD}"/>
              </a:ext>
            </a:extLst>
          </p:cNvPr>
          <p:cNvSpPr txBox="1"/>
          <p:nvPr/>
        </p:nvSpPr>
        <p:spPr>
          <a:xfrm>
            <a:off x="432331" y="1439584"/>
            <a:ext cx="10710151"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第五部分：生存模型</a:t>
            </a:r>
            <a:r>
              <a:rPr lang="en-US" altLang="zh-CN" sz="4400" b="1" dirty="0">
                <a:solidFill>
                  <a:schemeClr val="accent1"/>
                </a:solidFill>
                <a:latin typeface="微软雅黑" pitchFamily="34" charset="-122"/>
                <a:ea typeface="微软雅黑" pitchFamily="34" charset="-122"/>
              </a:rPr>
              <a:t>Survival Models</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233737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2905795"/>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该部分主要从未来的角度叙述病理图像的深度学习模型的实用性与发展趋势。</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该部分分为以下几个板块</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1</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）深度学习架构的影响</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2</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）病例图像分析面临的挑战</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3</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）组织验证数据</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4</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）模型的可解释性</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5</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）临床实践</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20" name="TextBox 71">
            <a:extLst>
              <a:ext uri="{FF2B5EF4-FFF2-40B4-BE49-F238E27FC236}">
                <a16:creationId xmlns:a16="http://schemas.microsoft.com/office/drawing/2014/main" id="{554BC185-6F6E-DD76-5352-3AD0BB2B0ACD}"/>
              </a:ext>
            </a:extLst>
          </p:cNvPr>
          <p:cNvSpPr txBox="1"/>
          <p:nvPr/>
        </p:nvSpPr>
        <p:spPr>
          <a:xfrm>
            <a:off x="432331" y="1439584"/>
            <a:ext cx="10710151"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第六部分：未来趋势</a:t>
            </a:r>
            <a:r>
              <a:rPr lang="en-US" altLang="zh-CN" sz="4400" b="1" dirty="0">
                <a:solidFill>
                  <a:schemeClr val="accent1"/>
                </a:solidFill>
                <a:latin typeface="微软雅黑" pitchFamily="34" charset="-122"/>
                <a:ea typeface="微软雅黑" pitchFamily="34" charset="-122"/>
              </a:rPr>
              <a:t>Future Trends</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0730345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2499530"/>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该部分作为最后的总结段，起到了总结全文的作用。</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In this survey, we have presented a comprehensive overview of deep neural network models developed in the context of computational histopathology image analysis.</a:t>
            </a:r>
          </a:p>
          <a:p>
            <a:pPr>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该段总结了全文实现的目的，即给出了一个在计算组织病理学图像分析的背景下开发的深度神经网络模型的全面概述。</a:t>
            </a:r>
          </a:p>
        </p:txBody>
      </p:sp>
      <p:sp>
        <p:nvSpPr>
          <p:cNvPr id="20" name="TextBox 71">
            <a:extLst>
              <a:ext uri="{FF2B5EF4-FFF2-40B4-BE49-F238E27FC236}">
                <a16:creationId xmlns:a16="http://schemas.microsoft.com/office/drawing/2014/main" id="{554BC185-6F6E-DD76-5352-3AD0BB2B0ACD}"/>
              </a:ext>
            </a:extLst>
          </p:cNvPr>
          <p:cNvSpPr txBox="1"/>
          <p:nvPr/>
        </p:nvSpPr>
        <p:spPr>
          <a:xfrm>
            <a:off x="432331" y="1439584"/>
            <a:ext cx="10710151"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第七部分：结论</a:t>
            </a:r>
            <a:r>
              <a:rPr lang="en-US" altLang="zh-CN" sz="4400" b="1" dirty="0">
                <a:solidFill>
                  <a:schemeClr val="accent1"/>
                </a:solidFill>
                <a:latin typeface="微软雅黑" pitchFamily="34" charset="-122"/>
                <a:ea typeface="微软雅黑" pitchFamily="34" charset="-122"/>
              </a:rPr>
              <a:t>Conclusions</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0378444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16031"/>
            <a:ext cx="972248" cy="942752"/>
          </a:xfrm>
          <a:custGeom>
            <a:avLst/>
            <a:gdLst>
              <a:gd name="connsiteX0" fmla="*/ 453585 w 598650"/>
              <a:gd name="connsiteY0" fmla="*/ 282542 h 580488"/>
              <a:gd name="connsiteX1" fmla="*/ 549682 w 598650"/>
              <a:gd name="connsiteY1" fmla="*/ 282542 h 580488"/>
              <a:gd name="connsiteX2" fmla="*/ 549682 w 598650"/>
              <a:gd name="connsiteY2" fmla="*/ 318406 h 580488"/>
              <a:gd name="connsiteX3" fmla="*/ 453585 w 598650"/>
              <a:gd name="connsiteY3" fmla="*/ 318406 h 580488"/>
              <a:gd name="connsiteX4" fmla="*/ 345877 w 598650"/>
              <a:gd name="connsiteY4" fmla="*/ 199372 h 580488"/>
              <a:gd name="connsiteX5" fmla="*/ 328654 w 598650"/>
              <a:gd name="connsiteY5" fmla="*/ 207969 h 580488"/>
              <a:gd name="connsiteX6" fmla="*/ 367404 w 598650"/>
              <a:gd name="connsiteY6" fmla="*/ 233758 h 580488"/>
              <a:gd name="connsiteX7" fmla="*/ 345877 w 598650"/>
              <a:gd name="connsiteY7" fmla="*/ 199372 h 580488"/>
              <a:gd name="connsiteX8" fmla="*/ 443468 w 598650"/>
              <a:gd name="connsiteY8" fmla="*/ 197939 h 580488"/>
              <a:gd name="connsiteX9" fmla="*/ 421941 w 598650"/>
              <a:gd name="connsiteY9" fmla="*/ 235191 h 580488"/>
              <a:gd name="connsiteX10" fmla="*/ 462126 w 598650"/>
              <a:gd name="connsiteY10" fmla="*/ 207969 h 580488"/>
              <a:gd name="connsiteX11" fmla="*/ 443468 w 598650"/>
              <a:gd name="connsiteY11" fmla="*/ 197939 h 580488"/>
              <a:gd name="connsiteX12" fmla="*/ 398978 w 598650"/>
              <a:gd name="connsiteY12" fmla="*/ 190775 h 580488"/>
              <a:gd name="connsiteX13" fmla="*/ 398978 w 598650"/>
              <a:gd name="connsiteY13" fmla="*/ 238057 h 580488"/>
              <a:gd name="connsiteX14" fmla="*/ 436292 w 598650"/>
              <a:gd name="connsiteY14" fmla="*/ 196506 h 580488"/>
              <a:gd name="connsiteX15" fmla="*/ 398978 w 598650"/>
              <a:gd name="connsiteY15" fmla="*/ 190775 h 580488"/>
              <a:gd name="connsiteX16" fmla="*/ 391802 w 598650"/>
              <a:gd name="connsiteY16" fmla="*/ 190775 h 580488"/>
              <a:gd name="connsiteX17" fmla="*/ 353052 w 598650"/>
              <a:gd name="connsiteY17" fmla="*/ 196506 h 580488"/>
              <a:gd name="connsiteX18" fmla="*/ 391802 w 598650"/>
              <a:gd name="connsiteY18" fmla="*/ 238057 h 580488"/>
              <a:gd name="connsiteX19" fmla="*/ 450644 w 598650"/>
              <a:gd name="connsiteY19" fmla="*/ 157822 h 580488"/>
              <a:gd name="connsiteX20" fmla="*/ 446339 w 598650"/>
              <a:gd name="connsiteY20" fmla="*/ 190775 h 580488"/>
              <a:gd name="connsiteX21" fmla="*/ 466431 w 598650"/>
              <a:gd name="connsiteY21" fmla="*/ 202237 h 580488"/>
              <a:gd name="connsiteX22" fmla="*/ 482218 w 598650"/>
              <a:gd name="connsiteY22" fmla="*/ 157822 h 580488"/>
              <a:gd name="connsiteX23" fmla="*/ 398978 w 598650"/>
              <a:gd name="connsiteY23" fmla="*/ 157822 h 580488"/>
              <a:gd name="connsiteX24" fmla="*/ 398978 w 598650"/>
              <a:gd name="connsiteY24" fmla="*/ 182179 h 580488"/>
              <a:gd name="connsiteX25" fmla="*/ 439163 w 598650"/>
              <a:gd name="connsiteY25" fmla="*/ 189343 h 580488"/>
              <a:gd name="connsiteX26" fmla="*/ 443468 w 598650"/>
              <a:gd name="connsiteY26" fmla="*/ 157822 h 580488"/>
              <a:gd name="connsiteX27" fmla="*/ 345877 w 598650"/>
              <a:gd name="connsiteY27" fmla="*/ 157822 h 580488"/>
              <a:gd name="connsiteX28" fmla="*/ 351617 w 598650"/>
              <a:gd name="connsiteY28" fmla="*/ 189343 h 580488"/>
              <a:gd name="connsiteX29" fmla="*/ 391802 w 598650"/>
              <a:gd name="connsiteY29" fmla="*/ 182179 h 580488"/>
              <a:gd name="connsiteX30" fmla="*/ 391802 w 598650"/>
              <a:gd name="connsiteY30" fmla="*/ 157822 h 580488"/>
              <a:gd name="connsiteX31" fmla="*/ 307127 w 598650"/>
              <a:gd name="connsiteY31" fmla="*/ 157822 h 580488"/>
              <a:gd name="connsiteX32" fmla="*/ 322914 w 598650"/>
              <a:gd name="connsiteY32" fmla="*/ 202237 h 580488"/>
              <a:gd name="connsiteX33" fmla="*/ 344441 w 598650"/>
              <a:gd name="connsiteY33" fmla="*/ 192208 h 580488"/>
              <a:gd name="connsiteX34" fmla="*/ 338701 w 598650"/>
              <a:gd name="connsiteY34" fmla="*/ 157822 h 580488"/>
              <a:gd name="connsiteX35" fmla="*/ 439163 w 598650"/>
              <a:gd name="connsiteY35" fmla="*/ 114839 h 580488"/>
              <a:gd name="connsiteX36" fmla="*/ 398978 w 598650"/>
              <a:gd name="connsiteY36" fmla="*/ 120570 h 580488"/>
              <a:gd name="connsiteX37" fmla="*/ 398978 w 598650"/>
              <a:gd name="connsiteY37" fmla="*/ 150658 h 580488"/>
              <a:gd name="connsiteX38" fmla="*/ 443468 w 598650"/>
              <a:gd name="connsiteY38" fmla="*/ 150658 h 580488"/>
              <a:gd name="connsiteX39" fmla="*/ 439163 w 598650"/>
              <a:gd name="connsiteY39" fmla="*/ 114839 h 580488"/>
              <a:gd name="connsiteX40" fmla="*/ 351617 w 598650"/>
              <a:gd name="connsiteY40" fmla="*/ 113406 h 580488"/>
              <a:gd name="connsiteX41" fmla="*/ 345877 w 598650"/>
              <a:gd name="connsiteY41" fmla="*/ 150658 h 580488"/>
              <a:gd name="connsiteX42" fmla="*/ 391802 w 598650"/>
              <a:gd name="connsiteY42" fmla="*/ 150658 h 580488"/>
              <a:gd name="connsiteX43" fmla="*/ 391802 w 598650"/>
              <a:gd name="connsiteY43" fmla="*/ 120570 h 580488"/>
              <a:gd name="connsiteX44" fmla="*/ 351617 w 598650"/>
              <a:gd name="connsiteY44" fmla="*/ 113406 h 580488"/>
              <a:gd name="connsiteX45" fmla="*/ 466431 w 598650"/>
              <a:gd name="connsiteY45" fmla="*/ 101944 h 580488"/>
              <a:gd name="connsiteX46" fmla="*/ 446339 w 598650"/>
              <a:gd name="connsiteY46" fmla="*/ 111973 h 580488"/>
              <a:gd name="connsiteX47" fmla="*/ 450644 w 598650"/>
              <a:gd name="connsiteY47" fmla="*/ 150658 h 580488"/>
              <a:gd name="connsiteX48" fmla="*/ 482218 w 598650"/>
              <a:gd name="connsiteY48" fmla="*/ 150658 h 580488"/>
              <a:gd name="connsiteX49" fmla="*/ 466431 w 598650"/>
              <a:gd name="connsiteY49" fmla="*/ 101944 h 580488"/>
              <a:gd name="connsiteX50" fmla="*/ 322914 w 598650"/>
              <a:gd name="connsiteY50" fmla="*/ 101944 h 580488"/>
              <a:gd name="connsiteX51" fmla="*/ 307127 w 598650"/>
              <a:gd name="connsiteY51" fmla="*/ 150658 h 580488"/>
              <a:gd name="connsiteX52" fmla="*/ 338701 w 598650"/>
              <a:gd name="connsiteY52" fmla="*/ 150658 h 580488"/>
              <a:gd name="connsiteX53" fmla="*/ 344441 w 598650"/>
              <a:gd name="connsiteY53" fmla="*/ 111973 h 580488"/>
              <a:gd name="connsiteX54" fmla="*/ 322914 w 598650"/>
              <a:gd name="connsiteY54" fmla="*/ 101944 h 580488"/>
              <a:gd name="connsiteX55" fmla="*/ 421941 w 598650"/>
              <a:gd name="connsiteY55" fmla="*/ 68990 h 580488"/>
              <a:gd name="connsiteX56" fmla="*/ 443468 w 598650"/>
              <a:gd name="connsiteY56" fmla="*/ 104809 h 580488"/>
              <a:gd name="connsiteX57" fmla="*/ 462126 w 598650"/>
              <a:gd name="connsiteY57" fmla="*/ 94780 h 580488"/>
              <a:gd name="connsiteX58" fmla="*/ 421941 w 598650"/>
              <a:gd name="connsiteY58" fmla="*/ 68990 h 580488"/>
              <a:gd name="connsiteX59" fmla="*/ 367404 w 598650"/>
              <a:gd name="connsiteY59" fmla="*/ 68990 h 580488"/>
              <a:gd name="connsiteX60" fmla="*/ 328654 w 598650"/>
              <a:gd name="connsiteY60" fmla="*/ 94780 h 580488"/>
              <a:gd name="connsiteX61" fmla="*/ 345877 w 598650"/>
              <a:gd name="connsiteY61" fmla="*/ 104809 h 580488"/>
              <a:gd name="connsiteX62" fmla="*/ 367404 w 598650"/>
              <a:gd name="connsiteY62" fmla="*/ 68990 h 580488"/>
              <a:gd name="connsiteX63" fmla="*/ 398978 w 598650"/>
              <a:gd name="connsiteY63" fmla="*/ 64692 h 580488"/>
              <a:gd name="connsiteX64" fmla="*/ 398978 w 598650"/>
              <a:gd name="connsiteY64" fmla="*/ 111973 h 580488"/>
              <a:gd name="connsiteX65" fmla="*/ 436292 w 598650"/>
              <a:gd name="connsiteY65" fmla="*/ 106242 h 580488"/>
              <a:gd name="connsiteX66" fmla="*/ 398978 w 598650"/>
              <a:gd name="connsiteY66" fmla="*/ 64692 h 580488"/>
              <a:gd name="connsiteX67" fmla="*/ 391802 w 598650"/>
              <a:gd name="connsiteY67" fmla="*/ 64692 h 580488"/>
              <a:gd name="connsiteX68" fmla="*/ 353052 w 598650"/>
              <a:gd name="connsiteY68" fmla="*/ 106242 h 580488"/>
              <a:gd name="connsiteX69" fmla="*/ 391802 w 598650"/>
              <a:gd name="connsiteY69" fmla="*/ 111973 h 580488"/>
              <a:gd name="connsiteX70" fmla="*/ 94832 w 598650"/>
              <a:gd name="connsiteY70" fmla="*/ 61612 h 580488"/>
              <a:gd name="connsiteX71" fmla="*/ 168054 w 598650"/>
              <a:gd name="connsiteY71" fmla="*/ 134719 h 580488"/>
              <a:gd name="connsiteX72" fmla="*/ 94832 w 598650"/>
              <a:gd name="connsiteY72" fmla="*/ 207826 h 580488"/>
              <a:gd name="connsiteX73" fmla="*/ 21610 w 598650"/>
              <a:gd name="connsiteY73" fmla="*/ 134719 h 580488"/>
              <a:gd name="connsiteX74" fmla="*/ 94832 w 598650"/>
              <a:gd name="connsiteY74" fmla="*/ 61612 h 580488"/>
              <a:gd name="connsiteX75" fmla="*/ 394672 w 598650"/>
              <a:gd name="connsiteY75" fmla="*/ 56095 h 580488"/>
              <a:gd name="connsiteX76" fmla="*/ 467866 w 598650"/>
              <a:gd name="connsiteY76" fmla="*/ 90482 h 580488"/>
              <a:gd name="connsiteX77" fmla="*/ 473607 w 598650"/>
              <a:gd name="connsiteY77" fmla="*/ 96213 h 580488"/>
              <a:gd name="connsiteX78" fmla="*/ 490829 w 598650"/>
              <a:gd name="connsiteY78" fmla="*/ 152091 h 580488"/>
              <a:gd name="connsiteX79" fmla="*/ 473607 w 598650"/>
              <a:gd name="connsiteY79" fmla="*/ 206536 h 580488"/>
              <a:gd name="connsiteX80" fmla="*/ 467866 w 598650"/>
              <a:gd name="connsiteY80" fmla="*/ 212267 h 580488"/>
              <a:gd name="connsiteX81" fmla="*/ 394672 w 598650"/>
              <a:gd name="connsiteY81" fmla="*/ 246653 h 580488"/>
              <a:gd name="connsiteX82" fmla="*/ 321479 w 598650"/>
              <a:gd name="connsiteY82" fmla="*/ 212267 h 580488"/>
              <a:gd name="connsiteX83" fmla="*/ 317173 w 598650"/>
              <a:gd name="connsiteY83" fmla="*/ 206536 h 580488"/>
              <a:gd name="connsiteX84" fmla="*/ 301386 w 598650"/>
              <a:gd name="connsiteY84" fmla="*/ 172149 h 580488"/>
              <a:gd name="connsiteX85" fmla="*/ 289905 w 598650"/>
              <a:gd name="connsiteY85" fmla="*/ 180746 h 580488"/>
              <a:gd name="connsiteX86" fmla="*/ 295646 w 598650"/>
              <a:gd name="connsiteY86" fmla="*/ 192208 h 580488"/>
              <a:gd name="connsiteX87" fmla="*/ 169350 w 598650"/>
              <a:gd name="connsiteY87" fmla="*/ 256683 h 580488"/>
              <a:gd name="connsiteX88" fmla="*/ 162174 w 598650"/>
              <a:gd name="connsiteY88" fmla="*/ 388497 h 580488"/>
              <a:gd name="connsiteX89" fmla="*/ 157869 w 598650"/>
              <a:gd name="connsiteY89" fmla="*/ 388497 h 580488"/>
              <a:gd name="connsiteX90" fmla="*/ 157869 w 598650"/>
              <a:gd name="connsiteY90" fmla="*/ 405690 h 580488"/>
              <a:gd name="connsiteX91" fmla="*/ 157869 w 598650"/>
              <a:gd name="connsiteY91" fmla="*/ 417153 h 580488"/>
              <a:gd name="connsiteX92" fmla="*/ 157869 w 598650"/>
              <a:gd name="connsiteY92" fmla="*/ 547534 h 580488"/>
              <a:gd name="connsiteX93" fmla="*/ 162174 w 598650"/>
              <a:gd name="connsiteY93" fmla="*/ 547534 h 580488"/>
              <a:gd name="connsiteX94" fmla="*/ 192313 w 598650"/>
              <a:gd name="connsiteY94" fmla="*/ 553266 h 580488"/>
              <a:gd name="connsiteX95" fmla="*/ 192313 w 598650"/>
              <a:gd name="connsiteY95" fmla="*/ 580488 h 580488"/>
              <a:gd name="connsiteX96" fmla="*/ 166480 w 598650"/>
              <a:gd name="connsiteY96" fmla="*/ 580488 h 580488"/>
              <a:gd name="connsiteX97" fmla="*/ 137777 w 598650"/>
              <a:gd name="connsiteY97" fmla="*/ 576190 h 580488"/>
              <a:gd name="connsiteX98" fmla="*/ 137777 w 598650"/>
              <a:gd name="connsiteY98" fmla="*/ 580488 h 580488"/>
              <a:gd name="connsiteX99" fmla="*/ 104768 w 598650"/>
              <a:gd name="connsiteY99" fmla="*/ 580488 h 580488"/>
              <a:gd name="connsiteX100" fmla="*/ 104768 w 598650"/>
              <a:gd name="connsiteY100" fmla="*/ 550400 h 580488"/>
              <a:gd name="connsiteX101" fmla="*/ 104768 w 598650"/>
              <a:gd name="connsiteY101" fmla="*/ 547534 h 580488"/>
              <a:gd name="connsiteX102" fmla="*/ 104768 w 598650"/>
              <a:gd name="connsiteY102" fmla="*/ 417153 h 580488"/>
              <a:gd name="connsiteX103" fmla="*/ 86110 w 598650"/>
              <a:gd name="connsiteY103" fmla="*/ 417153 h 580488"/>
              <a:gd name="connsiteX104" fmla="*/ 86110 w 598650"/>
              <a:gd name="connsiteY104" fmla="*/ 547534 h 580488"/>
              <a:gd name="connsiteX105" fmla="*/ 86110 w 598650"/>
              <a:gd name="connsiteY105" fmla="*/ 550400 h 580488"/>
              <a:gd name="connsiteX106" fmla="*/ 86110 w 598650"/>
              <a:gd name="connsiteY106" fmla="*/ 580488 h 580488"/>
              <a:gd name="connsiteX107" fmla="*/ 54537 w 598650"/>
              <a:gd name="connsiteY107" fmla="*/ 580488 h 580488"/>
              <a:gd name="connsiteX108" fmla="*/ 54537 w 598650"/>
              <a:gd name="connsiteY108" fmla="*/ 576190 h 580488"/>
              <a:gd name="connsiteX109" fmla="*/ 24398 w 598650"/>
              <a:gd name="connsiteY109" fmla="*/ 580488 h 580488"/>
              <a:gd name="connsiteX110" fmla="*/ 0 w 598650"/>
              <a:gd name="connsiteY110" fmla="*/ 580488 h 580488"/>
              <a:gd name="connsiteX111" fmla="*/ 0 w 598650"/>
              <a:gd name="connsiteY111" fmla="*/ 553266 h 580488"/>
              <a:gd name="connsiteX112" fmla="*/ 28703 w 598650"/>
              <a:gd name="connsiteY112" fmla="*/ 547534 h 580488"/>
              <a:gd name="connsiteX113" fmla="*/ 34444 w 598650"/>
              <a:gd name="connsiteY113" fmla="*/ 547534 h 580488"/>
              <a:gd name="connsiteX114" fmla="*/ 34444 w 598650"/>
              <a:gd name="connsiteY114" fmla="*/ 417153 h 580488"/>
              <a:gd name="connsiteX115" fmla="*/ 34444 w 598650"/>
              <a:gd name="connsiteY115" fmla="*/ 405690 h 580488"/>
              <a:gd name="connsiteX116" fmla="*/ 34444 w 598650"/>
              <a:gd name="connsiteY116" fmla="*/ 388497 h 580488"/>
              <a:gd name="connsiteX117" fmla="*/ 30139 w 598650"/>
              <a:gd name="connsiteY117" fmla="*/ 388497 h 580488"/>
              <a:gd name="connsiteX118" fmla="*/ 28703 w 598650"/>
              <a:gd name="connsiteY118" fmla="*/ 361275 h 580488"/>
              <a:gd name="connsiteX119" fmla="*/ 4306 w 598650"/>
              <a:gd name="connsiteY119" fmla="*/ 361275 h 580488"/>
              <a:gd name="connsiteX120" fmla="*/ 7176 w 598650"/>
              <a:gd name="connsiteY120" fmla="*/ 230893 h 580488"/>
              <a:gd name="connsiteX121" fmla="*/ 67453 w 598650"/>
              <a:gd name="connsiteY121" fmla="*/ 219431 h 580488"/>
              <a:gd name="connsiteX122" fmla="*/ 94721 w 598650"/>
              <a:gd name="connsiteY122" fmla="*/ 250952 h 580488"/>
              <a:gd name="connsiteX123" fmla="*/ 121990 w 598650"/>
              <a:gd name="connsiteY123" fmla="*/ 219431 h 580488"/>
              <a:gd name="connsiteX124" fmla="*/ 163610 w 598650"/>
              <a:gd name="connsiteY124" fmla="*/ 219431 h 580488"/>
              <a:gd name="connsiteX125" fmla="*/ 278423 w 598650"/>
              <a:gd name="connsiteY125" fmla="*/ 159254 h 580488"/>
              <a:gd name="connsiteX126" fmla="*/ 285599 w 598650"/>
              <a:gd name="connsiteY126" fmla="*/ 172149 h 580488"/>
              <a:gd name="connsiteX127" fmla="*/ 299951 w 598650"/>
              <a:gd name="connsiteY127" fmla="*/ 162120 h 580488"/>
              <a:gd name="connsiteX128" fmla="*/ 299951 w 598650"/>
              <a:gd name="connsiteY128" fmla="*/ 152091 h 580488"/>
              <a:gd name="connsiteX129" fmla="*/ 317173 w 598650"/>
              <a:gd name="connsiteY129" fmla="*/ 96213 h 580488"/>
              <a:gd name="connsiteX130" fmla="*/ 321479 w 598650"/>
              <a:gd name="connsiteY130" fmla="*/ 90482 h 580488"/>
              <a:gd name="connsiteX131" fmla="*/ 394672 w 598650"/>
              <a:gd name="connsiteY131" fmla="*/ 56095 h 580488"/>
              <a:gd name="connsiteX132" fmla="*/ 56095 w 598650"/>
              <a:gd name="connsiteY132" fmla="*/ 0 h 580488"/>
              <a:gd name="connsiteX133" fmla="*/ 598650 w 598650"/>
              <a:gd name="connsiteY133" fmla="*/ 0 h 580488"/>
              <a:gd name="connsiteX134" fmla="*/ 598650 w 598650"/>
              <a:gd name="connsiteY134" fmla="*/ 364156 h 580488"/>
              <a:gd name="connsiteX135" fmla="*/ 180969 w 598650"/>
              <a:gd name="connsiteY135" fmla="*/ 364156 h 580488"/>
              <a:gd name="connsiteX136" fmla="*/ 182404 w 598650"/>
              <a:gd name="connsiteY136" fmla="*/ 339783 h 580488"/>
              <a:gd name="connsiteX137" fmla="*/ 574249 w 598650"/>
              <a:gd name="connsiteY137" fmla="*/ 339783 h 580488"/>
              <a:gd name="connsiteX138" fmla="*/ 574249 w 598650"/>
              <a:gd name="connsiteY138" fmla="*/ 24373 h 580488"/>
              <a:gd name="connsiteX139" fmla="*/ 80496 w 598650"/>
              <a:gd name="connsiteY139" fmla="*/ 24373 h 580488"/>
              <a:gd name="connsiteX140" fmla="*/ 80496 w 598650"/>
              <a:gd name="connsiteY140" fmla="*/ 48745 h 580488"/>
              <a:gd name="connsiteX141" fmla="*/ 56095 w 598650"/>
              <a:gd name="connsiteY141" fmla="*/ 57348 h 58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598650" h="580488">
                <a:moveTo>
                  <a:pt x="453585" y="282542"/>
                </a:moveTo>
                <a:lnTo>
                  <a:pt x="549682" y="282542"/>
                </a:lnTo>
                <a:lnTo>
                  <a:pt x="549682" y="318406"/>
                </a:lnTo>
                <a:lnTo>
                  <a:pt x="453585" y="318406"/>
                </a:lnTo>
                <a:close/>
                <a:moveTo>
                  <a:pt x="345877" y="199372"/>
                </a:moveTo>
                <a:cubicBezTo>
                  <a:pt x="338701" y="200805"/>
                  <a:pt x="332960" y="203670"/>
                  <a:pt x="328654" y="207969"/>
                </a:cubicBezTo>
                <a:cubicBezTo>
                  <a:pt x="338701" y="219431"/>
                  <a:pt x="351617" y="229460"/>
                  <a:pt x="367404" y="233758"/>
                </a:cubicBezTo>
                <a:cubicBezTo>
                  <a:pt x="358793" y="226594"/>
                  <a:pt x="351617" y="213700"/>
                  <a:pt x="345877" y="199372"/>
                </a:cubicBezTo>
                <a:close/>
                <a:moveTo>
                  <a:pt x="443468" y="197939"/>
                </a:moveTo>
                <a:cubicBezTo>
                  <a:pt x="439163" y="213700"/>
                  <a:pt x="430552" y="226594"/>
                  <a:pt x="421941" y="235191"/>
                </a:cubicBezTo>
                <a:cubicBezTo>
                  <a:pt x="437728" y="229460"/>
                  <a:pt x="452079" y="219431"/>
                  <a:pt x="462126" y="207969"/>
                </a:cubicBezTo>
                <a:cubicBezTo>
                  <a:pt x="456385" y="203670"/>
                  <a:pt x="450644" y="200805"/>
                  <a:pt x="443468" y="197939"/>
                </a:cubicBezTo>
                <a:close/>
                <a:moveTo>
                  <a:pt x="398978" y="190775"/>
                </a:moveTo>
                <a:lnTo>
                  <a:pt x="398978" y="238057"/>
                </a:lnTo>
                <a:cubicBezTo>
                  <a:pt x="414765" y="236624"/>
                  <a:pt x="429117" y="219431"/>
                  <a:pt x="436292" y="196506"/>
                </a:cubicBezTo>
                <a:cubicBezTo>
                  <a:pt x="424811" y="192208"/>
                  <a:pt x="411894" y="190775"/>
                  <a:pt x="398978" y="190775"/>
                </a:cubicBezTo>
                <a:close/>
                <a:moveTo>
                  <a:pt x="391802" y="190775"/>
                </a:moveTo>
                <a:cubicBezTo>
                  <a:pt x="377450" y="190775"/>
                  <a:pt x="364534" y="193641"/>
                  <a:pt x="353052" y="196506"/>
                </a:cubicBezTo>
                <a:cubicBezTo>
                  <a:pt x="361663" y="219431"/>
                  <a:pt x="374580" y="236624"/>
                  <a:pt x="391802" y="238057"/>
                </a:cubicBezTo>
                <a:close/>
                <a:moveTo>
                  <a:pt x="450644" y="157822"/>
                </a:moveTo>
                <a:cubicBezTo>
                  <a:pt x="450644" y="170717"/>
                  <a:pt x="449209" y="180746"/>
                  <a:pt x="446339" y="190775"/>
                </a:cubicBezTo>
                <a:cubicBezTo>
                  <a:pt x="453514" y="193641"/>
                  <a:pt x="460690" y="197939"/>
                  <a:pt x="466431" y="202237"/>
                </a:cubicBezTo>
                <a:cubicBezTo>
                  <a:pt x="475042" y="189343"/>
                  <a:pt x="480783" y="175015"/>
                  <a:pt x="482218" y="157822"/>
                </a:cubicBezTo>
                <a:close/>
                <a:moveTo>
                  <a:pt x="398978" y="157822"/>
                </a:moveTo>
                <a:lnTo>
                  <a:pt x="398978" y="182179"/>
                </a:lnTo>
                <a:cubicBezTo>
                  <a:pt x="413330" y="183611"/>
                  <a:pt x="426246" y="185044"/>
                  <a:pt x="439163" y="189343"/>
                </a:cubicBezTo>
                <a:cubicBezTo>
                  <a:pt x="440598" y="179313"/>
                  <a:pt x="442033" y="169284"/>
                  <a:pt x="443468" y="157822"/>
                </a:cubicBezTo>
                <a:close/>
                <a:moveTo>
                  <a:pt x="345877" y="157822"/>
                </a:moveTo>
                <a:cubicBezTo>
                  <a:pt x="347312" y="169284"/>
                  <a:pt x="348747" y="179313"/>
                  <a:pt x="351617" y="189343"/>
                </a:cubicBezTo>
                <a:cubicBezTo>
                  <a:pt x="363099" y="185044"/>
                  <a:pt x="376015" y="183611"/>
                  <a:pt x="391802" y="182179"/>
                </a:cubicBezTo>
                <a:lnTo>
                  <a:pt x="391802" y="157822"/>
                </a:lnTo>
                <a:close/>
                <a:moveTo>
                  <a:pt x="307127" y="157822"/>
                </a:moveTo>
                <a:cubicBezTo>
                  <a:pt x="308562" y="175015"/>
                  <a:pt x="314303" y="189343"/>
                  <a:pt x="322914" y="202237"/>
                </a:cubicBezTo>
                <a:cubicBezTo>
                  <a:pt x="330090" y="197939"/>
                  <a:pt x="335830" y="193641"/>
                  <a:pt x="344441" y="192208"/>
                </a:cubicBezTo>
                <a:cubicBezTo>
                  <a:pt x="341571" y="180746"/>
                  <a:pt x="338701" y="170717"/>
                  <a:pt x="338701" y="157822"/>
                </a:cubicBezTo>
                <a:close/>
                <a:moveTo>
                  <a:pt x="439163" y="114839"/>
                </a:moveTo>
                <a:cubicBezTo>
                  <a:pt x="426246" y="117704"/>
                  <a:pt x="413330" y="120570"/>
                  <a:pt x="398978" y="120570"/>
                </a:cubicBezTo>
                <a:lnTo>
                  <a:pt x="398978" y="150658"/>
                </a:lnTo>
                <a:lnTo>
                  <a:pt x="443468" y="150658"/>
                </a:lnTo>
                <a:cubicBezTo>
                  <a:pt x="443468" y="137763"/>
                  <a:pt x="442033" y="124868"/>
                  <a:pt x="439163" y="114839"/>
                </a:cubicBezTo>
                <a:close/>
                <a:moveTo>
                  <a:pt x="351617" y="113406"/>
                </a:moveTo>
                <a:cubicBezTo>
                  <a:pt x="348747" y="124868"/>
                  <a:pt x="345877" y="137763"/>
                  <a:pt x="345877" y="150658"/>
                </a:cubicBezTo>
                <a:lnTo>
                  <a:pt x="391802" y="150658"/>
                </a:lnTo>
                <a:lnTo>
                  <a:pt x="391802" y="120570"/>
                </a:lnTo>
                <a:cubicBezTo>
                  <a:pt x="377450" y="120570"/>
                  <a:pt x="363099" y="117704"/>
                  <a:pt x="351617" y="113406"/>
                </a:cubicBezTo>
                <a:close/>
                <a:moveTo>
                  <a:pt x="466431" y="101944"/>
                </a:moveTo>
                <a:cubicBezTo>
                  <a:pt x="460690" y="104809"/>
                  <a:pt x="453514" y="109108"/>
                  <a:pt x="446339" y="111973"/>
                </a:cubicBezTo>
                <a:cubicBezTo>
                  <a:pt x="449209" y="123435"/>
                  <a:pt x="450644" y="136330"/>
                  <a:pt x="450644" y="150658"/>
                </a:cubicBezTo>
                <a:lnTo>
                  <a:pt x="482218" y="150658"/>
                </a:lnTo>
                <a:cubicBezTo>
                  <a:pt x="482218" y="132032"/>
                  <a:pt x="476477" y="114839"/>
                  <a:pt x="466431" y="101944"/>
                </a:cubicBezTo>
                <a:close/>
                <a:moveTo>
                  <a:pt x="322914" y="101944"/>
                </a:moveTo>
                <a:cubicBezTo>
                  <a:pt x="312868" y="114839"/>
                  <a:pt x="307127" y="132032"/>
                  <a:pt x="307127" y="150658"/>
                </a:cubicBezTo>
                <a:lnTo>
                  <a:pt x="338701" y="150658"/>
                </a:lnTo>
                <a:cubicBezTo>
                  <a:pt x="338701" y="136330"/>
                  <a:pt x="340136" y="123435"/>
                  <a:pt x="344441" y="111973"/>
                </a:cubicBezTo>
                <a:cubicBezTo>
                  <a:pt x="335830" y="109108"/>
                  <a:pt x="330090" y="104809"/>
                  <a:pt x="322914" y="101944"/>
                </a:cubicBezTo>
                <a:close/>
                <a:moveTo>
                  <a:pt x="421941" y="68990"/>
                </a:moveTo>
                <a:cubicBezTo>
                  <a:pt x="430552" y="76154"/>
                  <a:pt x="439163" y="89049"/>
                  <a:pt x="443468" y="104809"/>
                </a:cubicBezTo>
                <a:cubicBezTo>
                  <a:pt x="450644" y="101944"/>
                  <a:pt x="456385" y="99078"/>
                  <a:pt x="462126" y="94780"/>
                </a:cubicBezTo>
                <a:cubicBezTo>
                  <a:pt x="452079" y="83318"/>
                  <a:pt x="437728" y="73288"/>
                  <a:pt x="421941" y="68990"/>
                </a:cubicBezTo>
                <a:close/>
                <a:moveTo>
                  <a:pt x="367404" y="68990"/>
                </a:moveTo>
                <a:cubicBezTo>
                  <a:pt x="351617" y="73288"/>
                  <a:pt x="338701" y="83318"/>
                  <a:pt x="328654" y="94780"/>
                </a:cubicBezTo>
                <a:cubicBezTo>
                  <a:pt x="332960" y="99078"/>
                  <a:pt x="338701" y="101944"/>
                  <a:pt x="345877" y="104809"/>
                </a:cubicBezTo>
                <a:cubicBezTo>
                  <a:pt x="351617" y="89049"/>
                  <a:pt x="358793" y="77587"/>
                  <a:pt x="367404" y="68990"/>
                </a:cubicBezTo>
                <a:close/>
                <a:moveTo>
                  <a:pt x="398978" y="64692"/>
                </a:moveTo>
                <a:lnTo>
                  <a:pt x="398978" y="111973"/>
                </a:lnTo>
                <a:cubicBezTo>
                  <a:pt x="411894" y="111973"/>
                  <a:pt x="424811" y="110540"/>
                  <a:pt x="436292" y="106242"/>
                </a:cubicBezTo>
                <a:cubicBezTo>
                  <a:pt x="429117" y="83318"/>
                  <a:pt x="414765" y="66124"/>
                  <a:pt x="398978" y="64692"/>
                </a:cubicBezTo>
                <a:close/>
                <a:moveTo>
                  <a:pt x="391802" y="64692"/>
                </a:moveTo>
                <a:cubicBezTo>
                  <a:pt x="374580" y="66124"/>
                  <a:pt x="361663" y="83318"/>
                  <a:pt x="353052" y="106242"/>
                </a:cubicBezTo>
                <a:cubicBezTo>
                  <a:pt x="364534" y="110540"/>
                  <a:pt x="377450" y="111973"/>
                  <a:pt x="391802" y="111973"/>
                </a:cubicBezTo>
                <a:close/>
                <a:moveTo>
                  <a:pt x="94832" y="61612"/>
                </a:moveTo>
                <a:cubicBezTo>
                  <a:pt x="135271" y="61612"/>
                  <a:pt x="168054" y="94343"/>
                  <a:pt x="168054" y="134719"/>
                </a:cubicBezTo>
                <a:cubicBezTo>
                  <a:pt x="168054" y="175095"/>
                  <a:pt x="135271" y="207826"/>
                  <a:pt x="94832" y="207826"/>
                </a:cubicBezTo>
                <a:cubicBezTo>
                  <a:pt x="54393" y="207826"/>
                  <a:pt x="21610" y="175095"/>
                  <a:pt x="21610" y="134719"/>
                </a:cubicBezTo>
                <a:cubicBezTo>
                  <a:pt x="21610" y="94343"/>
                  <a:pt x="54393" y="61612"/>
                  <a:pt x="94832" y="61612"/>
                </a:cubicBezTo>
                <a:close/>
                <a:moveTo>
                  <a:pt x="394672" y="56095"/>
                </a:moveTo>
                <a:cubicBezTo>
                  <a:pt x="424811" y="56095"/>
                  <a:pt x="450644" y="68990"/>
                  <a:pt x="467866" y="90482"/>
                </a:cubicBezTo>
                <a:cubicBezTo>
                  <a:pt x="470737" y="91914"/>
                  <a:pt x="472172" y="94780"/>
                  <a:pt x="473607" y="96213"/>
                </a:cubicBezTo>
                <a:cubicBezTo>
                  <a:pt x="483653" y="111973"/>
                  <a:pt x="490829" y="130599"/>
                  <a:pt x="490829" y="152091"/>
                </a:cubicBezTo>
                <a:cubicBezTo>
                  <a:pt x="490829" y="172149"/>
                  <a:pt x="483653" y="190775"/>
                  <a:pt x="473607" y="206536"/>
                </a:cubicBezTo>
                <a:cubicBezTo>
                  <a:pt x="472172" y="207969"/>
                  <a:pt x="469301" y="210834"/>
                  <a:pt x="467866" y="212267"/>
                </a:cubicBezTo>
                <a:cubicBezTo>
                  <a:pt x="450644" y="233758"/>
                  <a:pt x="424811" y="246653"/>
                  <a:pt x="394672" y="246653"/>
                </a:cubicBezTo>
                <a:cubicBezTo>
                  <a:pt x="364534" y="246653"/>
                  <a:pt x="338701" y="233758"/>
                  <a:pt x="321479" y="212267"/>
                </a:cubicBezTo>
                <a:cubicBezTo>
                  <a:pt x="320043" y="210834"/>
                  <a:pt x="318608" y="207969"/>
                  <a:pt x="317173" y="206536"/>
                </a:cubicBezTo>
                <a:cubicBezTo>
                  <a:pt x="309997" y="196506"/>
                  <a:pt x="304257" y="185044"/>
                  <a:pt x="301386" y="172149"/>
                </a:cubicBezTo>
                <a:lnTo>
                  <a:pt x="289905" y="180746"/>
                </a:lnTo>
                <a:lnTo>
                  <a:pt x="295646" y="192208"/>
                </a:lnTo>
                <a:lnTo>
                  <a:pt x="169350" y="256683"/>
                </a:lnTo>
                <a:lnTo>
                  <a:pt x="162174" y="388497"/>
                </a:lnTo>
                <a:lnTo>
                  <a:pt x="157869" y="388497"/>
                </a:lnTo>
                <a:lnTo>
                  <a:pt x="157869" y="405690"/>
                </a:lnTo>
                <a:lnTo>
                  <a:pt x="157869" y="417153"/>
                </a:lnTo>
                <a:lnTo>
                  <a:pt x="157869" y="547534"/>
                </a:lnTo>
                <a:lnTo>
                  <a:pt x="162174" y="547534"/>
                </a:lnTo>
                <a:lnTo>
                  <a:pt x="192313" y="553266"/>
                </a:lnTo>
                <a:lnTo>
                  <a:pt x="192313" y="580488"/>
                </a:lnTo>
                <a:lnTo>
                  <a:pt x="166480" y="580488"/>
                </a:lnTo>
                <a:lnTo>
                  <a:pt x="137777" y="576190"/>
                </a:lnTo>
                <a:lnTo>
                  <a:pt x="137777" y="580488"/>
                </a:lnTo>
                <a:lnTo>
                  <a:pt x="104768" y="580488"/>
                </a:lnTo>
                <a:lnTo>
                  <a:pt x="104768" y="550400"/>
                </a:lnTo>
                <a:lnTo>
                  <a:pt x="104768" y="547534"/>
                </a:lnTo>
                <a:lnTo>
                  <a:pt x="104768" y="417153"/>
                </a:lnTo>
                <a:lnTo>
                  <a:pt x="86110" y="417153"/>
                </a:lnTo>
                <a:lnTo>
                  <a:pt x="86110" y="547534"/>
                </a:lnTo>
                <a:lnTo>
                  <a:pt x="86110" y="550400"/>
                </a:lnTo>
                <a:lnTo>
                  <a:pt x="86110" y="580488"/>
                </a:lnTo>
                <a:lnTo>
                  <a:pt x="54537" y="580488"/>
                </a:lnTo>
                <a:lnTo>
                  <a:pt x="54537" y="576190"/>
                </a:lnTo>
                <a:lnTo>
                  <a:pt x="24398" y="580488"/>
                </a:lnTo>
                <a:lnTo>
                  <a:pt x="0" y="580488"/>
                </a:lnTo>
                <a:lnTo>
                  <a:pt x="0" y="553266"/>
                </a:lnTo>
                <a:lnTo>
                  <a:pt x="28703" y="547534"/>
                </a:lnTo>
                <a:lnTo>
                  <a:pt x="34444" y="547534"/>
                </a:lnTo>
                <a:lnTo>
                  <a:pt x="34444" y="417153"/>
                </a:lnTo>
                <a:lnTo>
                  <a:pt x="34444" y="405690"/>
                </a:lnTo>
                <a:lnTo>
                  <a:pt x="34444" y="388497"/>
                </a:lnTo>
                <a:lnTo>
                  <a:pt x="30139" y="388497"/>
                </a:lnTo>
                <a:lnTo>
                  <a:pt x="28703" y="361275"/>
                </a:lnTo>
                <a:lnTo>
                  <a:pt x="4306" y="361275"/>
                </a:lnTo>
                <a:lnTo>
                  <a:pt x="7176" y="230893"/>
                </a:lnTo>
                <a:lnTo>
                  <a:pt x="67453" y="219431"/>
                </a:lnTo>
                <a:lnTo>
                  <a:pt x="94721" y="250952"/>
                </a:lnTo>
                <a:lnTo>
                  <a:pt x="121990" y="219431"/>
                </a:lnTo>
                <a:lnTo>
                  <a:pt x="163610" y="219431"/>
                </a:lnTo>
                <a:lnTo>
                  <a:pt x="278423" y="159254"/>
                </a:lnTo>
                <a:lnTo>
                  <a:pt x="285599" y="172149"/>
                </a:lnTo>
                <a:lnTo>
                  <a:pt x="299951" y="162120"/>
                </a:lnTo>
                <a:lnTo>
                  <a:pt x="299951" y="152091"/>
                </a:lnTo>
                <a:cubicBezTo>
                  <a:pt x="299951" y="130599"/>
                  <a:pt x="305692" y="111973"/>
                  <a:pt x="317173" y="96213"/>
                </a:cubicBezTo>
                <a:cubicBezTo>
                  <a:pt x="318608" y="94780"/>
                  <a:pt x="320043" y="91914"/>
                  <a:pt x="321479" y="90482"/>
                </a:cubicBezTo>
                <a:cubicBezTo>
                  <a:pt x="338701" y="70423"/>
                  <a:pt x="365969" y="56095"/>
                  <a:pt x="394672" y="56095"/>
                </a:cubicBezTo>
                <a:close/>
                <a:moveTo>
                  <a:pt x="56095" y="0"/>
                </a:moveTo>
                <a:lnTo>
                  <a:pt x="598650" y="0"/>
                </a:lnTo>
                <a:lnTo>
                  <a:pt x="598650" y="364156"/>
                </a:lnTo>
                <a:lnTo>
                  <a:pt x="180969" y="364156"/>
                </a:lnTo>
                <a:lnTo>
                  <a:pt x="182404" y="339783"/>
                </a:lnTo>
                <a:lnTo>
                  <a:pt x="574249" y="339783"/>
                </a:lnTo>
                <a:lnTo>
                  <a:pt x="574249" y="24373"/>
                </a:lnTo>
                <a:lnTo>
                  <a:pt x="80496" y="24373"/>
                </a:lnTo>
                <a:lnTo>
                  <a:pt x="80496" y="48745"/>
                </a:lnTo>
                <a:lnTo>
                  <a:pt x="56095" y="57348"/>
                </a:ln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8F272E90-3981-7864-26DA-580EFE266F7C}"/>
              </a:ext>
            </a:extLst>
          </p:cNvPr>
          <p:cNvSpPr txBox="1"/>
          <p:nvPr/>
        </p:nvSpPr>
        <p:spPr>
          <a:xfrm>
            <a:off x="1357240" y="266394"/>
            <a:ext cx="422342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病理图像分析的主要方法</a:t>
            </a:r>
          </a:p>
        </p:txBody>
      </p:sp>
      <p:sp>
        <p:nvSpPr>
          <p:cNvPr id="12" name="矩形 11">
            <a:extLst>
              <a:ext uri="{FF2B5EF4-FFF2-40B4-BE49-F238E27FC236}">
                <a16:creationId xmlns:a16="http://schemas.microsoft.com/office/drawing/2014/main" id="{8B010743-2480-3848-0EBC-8239DC4A440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71">
            <a:extLst>
              <a:ext uri="{FF2B5EF4-FFF2-40B4-BE49-F238E27FC236}">
                <a16:creationId xmlns:a16="http://schemas.microsoft.com/office/drawing/2014/main" id="{44BE7E9A-3328-EB90-072D-DE19DF9DC19C}"/>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模型</a:t>
            </a:r>
            <a:r>
              <a:rPr lang="en-US" altLang="zh-CN" sz="4400" b="1" dirty="0">
                <a:solidFill>
                  <a:schemeClr val="accent1"/>
                </a:solidFill>
                <a:latin typeface="微软雅黑" pitchFamily="34" charset="-122"/>
                <a:ea typeface="微软雅黑" pitchFamily="34" charset="-122"/>
              </a:rPr>
              <a:t>1</a:t>
            </a:r>
            <a:endParaRPr lang="zh-CN" altLang="en-US" sz="4400" b="1"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D8E82DD5-2D52-540D-AB92-00E735CF03BB}"/>
              </a:ext>
            </a:extLst>
          </p:cNvPr>
          <p:cNvSpPr txBox="1"/>
          <p:nvPr/>
        </p:nvSpPr>
        <p:spPr>
          <a:xfrm>
            <a:off x="368566" y="2236902"/>
            <a:ext cx="11436014" cy="4265783"/>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监督学习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Supervised learning</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该类学习方法可以细分为三种模型</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1</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Classification models</a:t>
            </a: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This category of methods uses a sliding window approach to identify objects.</a:t>
            </a: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2</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Regression models</a:t>
            </a: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This category of methods focuses on detection or localization of objects by directly regressing the likelihood of a pixel being the center of an object.</a:t>
            </a: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3</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Segmentation models</a:t>
            </a: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Segmentation of histological primitives such as cells, glands, nuclei and other tissue components is an essential pre-requisite for obtaining reliable morphological measurements.</a:t>
            </a:r>
          </a:p>
        </p:txBody>
      </p:sp>
    </p:spTree>
    <p:extLst>
      <p:ext uri="{BB962C8B-B14F-4D97-AF65-F5344CB8AC3E}">
        <p14:creationId xmlns:p14="http://schemas.microsoft.com/office/powerpoint/2010/main" val="1994356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2" grpId="0" animBg="1"/>
      <p:bldP spid="17"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16031"/>
            <a:ext cx="972248" cy="942752"/>
          </a:xfrm>
          <a:custGeom>
            <a:avLst/>
            <a:gdLst>
              <a:gd name="connsiteX0" fmla="*/ 453585 w 598650"/>
              <a:gd name="connsiteY0" fmla="*/ 282542 h 580488"/>
              <a:gd name="connsiteX1" fmla="*/ 549682 w 598650"/>
              <a:gd name="connsiteY1" fmla="*/ 282542 h 580488"/>
              <a:gd name="connsiteX2" fmla="*/ 549682 w 598650"/>
              <a:gd name="connsiteY2" fmla="*/ 318406 h 580488"/>
              <a:gd name="connsiteX3" fmla="*/ 453585 w 598650"/>
              <a:gd name="connsiteY3" fmla="*/ 318406 h 580488"/>
              <a:gd name="connsiteX4" fmla="*/ 345877 w 598650"/>
              <a:gd name="connsiteY4" fmla="*/ 199372 h 580488"/>
              <a:gd name="connsiteX5" fmla="*/ 328654 w 598650"/>
              <a:gd name="connsiteY5" fmla="*/ 207969 h 580488"/>
              <a:gd name="connsiteX6" fmla="*/ 367404 w 598650"/>
              <a:gd name="connsiteY6" fmla="*/ 233758 h 580488"/>
              <a:gd name="connsiteX7" fmla="*/ 345877 w 598650"/>
              <a:gd name="connsiteY7" fmla="*/ 199372 h 580488"/>
              <a:gd name="connsiteX8" fmla="*/ 443468 w 598650"/>
              <a:gd name="connsiteY8" fmla="*/ 197939 h 580488"/>
              <a:gd name="connsiteX9" fmla="*/ 421941 w 598650"/>
              <a:gd name="connsiteY9" fmla="*/ 235191 h 580488"/>
              <a:gd name="connsiteX10" fmla="*/ 462126 w 598650"/>
              <a:gd name="connsiteY10" fmla="*/ 207969 h 580488"/>
              <a:gd name="connsiteX11" fmla="*/ 443468 w 598650"/>
              <a:gd name="connsiteY11" fmla="*/ 197939 h 580488"/>
              <a:gd name="connsiteX12" fmla="*/ 398978 w 598650"/>
              <a:gd name="connsiteY12" fmla="*/ 190775 h 580488"/>
              <a:gd name="connsiteX13" fmla="*/ 398978 w 598650"/>
              <a:gd name="connsiteY13" fmla="*/ 238057 h 580488"/>
              <a:gd name="connsiteX14" fmla="*/ 436292 w 598650"/>
              <a:gd name="connsiteY14" fmla="*/ 196506 h 580488"/>
              <a:gd name="connsiteX15" fmla="*/ 398978 w 598650"/>
              <a:gd name="connsiteY15" fmla="*/ 190775 h 580488"/>
              <a:gd name="connsiteX16" fmla="*/ 391802 w 598650"/>
              <a:gd name="connsiteY16" fmla="*/ 190775 h 580488"/>
              <a:gd name="connsiteX17" fmla="*/ 353052 w 598650"/>
              <a:gd name="connsiteY17" fmla="*/ 196506 h 580488"/>
              <a:gd name="connsiteX18" fmla="*/ 391802 w 598650"/>
              <a:gd name="connsiteY18" fmla="*/ 238057 h 580488"/>
              <a:gd name="connsiteX19" fmla="*/ 450644 w 598650"/>
              <a:gd name="connsiteY19" fmla="*/ 157822 h 580488"/>
              <a:gd name="connsiteX20" fmla="*/ 446339 w 598650"/>
              <a:gd name="connsiteY20" fmla="*/ 190775 h 580488"/>
              <a:gd name="connsiteX21" fmla="*/ 466431 w 598650"/>
              <a:gd name="connsiteY21" fmla="*/ 202237 h 580488"/>
              <a:gd name="connsiteX22" fmla="*/ 482218 w 598650"/>
              <a:gd name="connsiteY22" fmla="*/ 157822 h 580488"/>
              <a:gd name="connsiteX23" fmla="*/ 398978 w 598650"/>
              <a:gd name="connsiteY23" fmla="*/ 157822 h 580488"/>
              <a:gd name="connsiteX24" fmla="*/ 398978 w 598650"/>
              <a:gd name="connsiteY24" fmla="*/ 182179 h 580488"/>
              <a:gd name="connsiteX25" fmla="*/ 439163 w 598650"/>
              <a:gd name="connsiteY25" fmla="*/ 189343 h 580488"/>
              <a:gd name="connsiteX26" fmla="*/ 443468 w 598650"/>
              <a:gd name="connsiteY26" fmla="*/ 157822 h 580488"/>
              <a:gd name="connsiteX27" fmla="*/ 345877 w 598650"/>
              <a:gd name="connsiteY27" fmla="*/ 157822 h 580488"/>
              <a:gd name="connsiteX28" fmla="*/ 351617 w 598650"/>
              <a:gd name="connsiteY28" fmla="*/ 189343 h 580488"/>
              <a:gd name="connsiteX29" fmla="*/ 391802 w 598650"/>
              <a:gd name="connsiteY29" fmla="*/ 182179 h 580488"/>
              <a:gd name="connsiteX30" fmla="*/ 391802 w 598650"/>
              <a:gd name="connsiteY30" fmla="*/ 157822 h 580488"/>
              <a:gd name="connsiteX31" fmla="*/ 307127 w 598650"/>
              <a:gd name="connsiteY31" fmla="*/ 157822 h 580488"/>
              <a:gd name="connsiteX32" fmla="*/ 322914 w 598650"/>
              <a:gd name="connsiteY32" fmla="*/ 202237 h 580488"/>
              <a:gd name="connsiteX33" fmla="*/ 344441 w 598650"/>
              <a:gd name="connsiteY33" fmla="*/ 192208 h 580488"/>
              <a:gd name="connsiteX34" fmla="*/ 338701 w 598650"/>
              <a:gd name="connsiteY34" fmla="*/ 157822 h 580488"/>
              <a:gd name="connsiteX35" fmla="*/ 439163 w 598650"/>
              <a:gd name="connsiteY35" fmla="*/ 114839 h 580488"/>
              <a:gd name="connsiteX36" fmla="*/ 398978 w 598650"/>
              <a:gd name="connsiteY36" fmla="*/ 120570 h 580488"/>
              <a:gd name="connsiteX37" fmla="*/ 398978 w 598650"/>
              <a:gd name="connsiteY37" fmla="*/ 150658 h 580488"/>
              <a:gd name="connsiteX38" fmla="*/ 443468 w 598650"/>
              <a:gd name="connsiteY38" fmla="*/ 150658 h 580488"/>
              <a:gd name="connsiteX39" fmla="*/ 439163 w 598650"/>
              <a:gd name="connsiteY39" fmla="*/ 114839 h 580488"/>
              <a:gd name="connsiteX40" fmla="*/ 351617 w 598650"/>
              <a:gd name="connsiteY40" fmla="*/ 113406 h 580488"/>
              <a:gd name="connsiteX41" fmla="*/ 345877 w 598650"/>
              <a:gd name="connsiteY41" fmla="*/ 150658 h 580488"/>
              <a:gd name="connsiteX42" fmla="*/ 391802 w 598650"/>
              <a:gd name="connsiteY42" fmla="*/ 150658 h 580488"/>
              <a:gd name="connsiteX43" fmla="*/ 391802 w 598650"/>
              <a:gd name="connsiteY43" fmla="*/ 120570 h 580488"/>
              <a:gd name="connsiteX44" fmla="*/ 351617 w 598650"/>
              <a:gd name="connsiteY44" fmla="*/ 113406 h 580488"/>
              <a:gd name="connsiteX45" fmla="*/ 466431 w 598650"/>
              <a:gd name="connsiteY45" fmla="*/ 101944 h 580488"/>
              <a:gd name="connsiteX46" fmla="*/ 446339 w 598650"/>
              <a:gd name="connsiteY46" fmla="*/ 111973 h 580488"/>
              <a:gd name="connsiteX47" fmla="*/ 450644 w 598650"/>
              <a:gd name="connsiteY47" fmla="*/ 150658 h 580488"/>
              <a:gd name="connsiteX48" fmla="*/ 482218 w 598650"/>
              <a:gd name="connsiteY48" fmla="*/ 150658 h 580488"/>
              <a:gd name="connsiteX49" fmla="*/ 466431 w 598650"/>
              <a:gd name="connsiteY49" fmla="*/ 101944 h 580488"/>
              <a:gd name="connsiteX50" fmla="*/ 322914 w 598650"/>
              <a:gd name="connsiteY50" fmla="*/ 101944 h 580488"/>
              <a:gd name="connsiteX51" fmla="*/ 307127 w 598650"/>
              <a:gd name="connsiteY51" fmla="*/ 150658 h 580488"/>
              <a:gd name="connsiteX52" fmla="*/ 338701 w 598650"/>
              <a:gd name="connsiteY52" fmla="*/ 150658 h 580488"/>
              <a:gd name="connsiteX53" fmla="*/ 344441 w 598650"/>
              <a:gd name="connsiteY53" fmla="*/ 111973 h 580488"/>
              <a:gd name="connsiteX54" fmla="*/ 322914 w 598650"/>
              <a:gd name="connsiteY54" fmla="*/ 101944 h 580488"/>
              <a:gd name="connsiteX55" fmla="*/ 421941 w 598650"/>
              <a:gd name="connsiteY55" fmla="*/ 68990 h 580488"/>
              <a:gd name="connsiteX56" fmla="*/ 443468 w 598650"/>
              <a:gd name="connsiteY56" fmla="*/ 104809 h 580488"/>
              <a:gd name="connsiteX57" fmla="*/ 462126 w 598650"/>
              <a:gd name="connsiteY57" fmla="*/ 94780 h 580488"/>
              <a:gd name="connsiteX58" fmla="*/ 421941 w 598650"/>
              <a:gd name="connsiteY58" fmla="*/ 68990 h 580488"/>
              <a:gd name="connsiteX59" fmla="*/ 367404 w 598650"/>
              <a:gd name="connsiteY59" fmla="*/ 68990 h 580488"/>
              <a:gd name="connsiteX60" fmla="*/ 328654 w 598650"/>
              <a:gd name="connsiteY60" fmla="*/ 94780 h 580488"/>
              <a:gd name="connsiteX61" fmla="*/ 345877 w 598650"/>
              <a:gd name="connsiteY61" fmla="*/ 104809 h 580488"/>
              <a:gd name="connsiteX62" fmla="*/ 367404 w 598650"/>
              <a:gd name="connsiteY62" fmla="*/ 68990 h 580488"/>
              <a:gd name="connsiteX63" fmla="*/ 398978 w 598650"/>
              <a:gd name="connsiteY63" fmla="*/ 64692 h 580488"/>
              <a:gd name="connsiteX64" fmla="*/ 398978 w 598650"/>
              <a:gd name="connsiteY64" fmla="*/ 111973 h 580488"/>
              <a:gd name="connsiteX65" fmla="*/ 436292 w 598650"/>
              <a:gd name="connsiteY65" fmla="*/ 106242 h 580488"/>
              <a:gd name="connsiteX66" fmla="*/ 398978 w 598650"/>
              <a:gd name="connsiteY66" fmla="*/ 64692 h 580488"/>
              <a:gd name="connsiteX67" fmla="*/ 391802 w 598650"/>
              <a:gd name="connsiteY67" fmla="*/ 64692 h 580488"/>
              <a:gd name="connsiteX68" fmla="*/ 353052 w 598650"/>
              <a:gd name="connsiteY68" fmla="*/ 106242 h 580488"/>
              <a:gd name="connsiteX69" fmla="*/ 391802 w 598650"/>
              <a:gd name="connsiteY69" fmla="*/ 111973 h 580488"/>
              <a:gd name="connsiteX70" fmla="*/ 94832 w 598650"/>
              <a:gd name="connsiteY70" fmla="*/ 61612 h 580488"/>
              <a:gd name="connsiteX71" fmla="*/ 168054 w 598650"/>
              <a:gd name="connsiteY71" fmla="*/ 134719 h 580488"/>
              <a:gd name="connsiteX72" fmla="*/ 94832 w 598650"/>
              <a:gd name="connsiteY72" fmla="*/ 207826 h 580488"/>
              <a:gd name="connsiteX73" fmla="*/ 21610 w 598650"/>
              <a:gd name="connsiteY73" fmla="*/ 134719 h 580488"/>
              <a:gd name="connsiteX74" fmla="*/ 94832 w 598650"/>
              <a:gd name="connsiteY74" fmla="*/ 61612 h 580488"/>
              <a:gd name="connsiteX75" fmla="*/ 394672 w 598650"/>
              <a:gd name="connsiteY75" fmla="*/ 56095 h 580488"/>
              <a:gd name="connsiteX76" fmla="*/ 467866 w 598650"/>
              <a:gd name="connsiteY76" fmla="*/ 90482 h 580488"/>
              <a:gd name="connsiteX77" fmla="*/ 473607 w 598650"/>
              <a:gd name="connsiteY77" fmla="*/ 96213 h 580488"/>
              <a:gd name="connsiteX78" fmla="*/ 490829 w 598650"/>
              <a:gd name="connsiteY78" fmla="*/ 152091 h 580488"/>
              <a:gd name="connsiteX79" fmla="*/ 473607 w 598650"/>
              <a:gd name="connsiteY79" fmla="*/ 206536 h 580488"/>
              <a:gd name="connsiteX80" fmla="*/ 467866 w 598650"/>
              <a:gd name="connsiteY80" fmla="*/ 212267 h 580488"/>
              <a:gd name="connsiteX81" fmla="*/ 394672 w 598650"/>
              <a:gd name="connsiteY81" fmla="*/ 246653 h 580488"/>
              <a:gd name="connsiteX82" fmla="*/ 321479 w 598650"/>
              <a:gd name="connsiteY82" fmla="*/ 212267 h 580488"/>
              <a:gd name="connsiteX83" fmla="*/ 317173 w 598650"/>
              <a:gd name="connsiteY83" fmla="*/ 206536 h 580488"/>
              <a:gd name="connsiteX84" fmla="*/ 301386 w 598650"/>
              <a:gd name="connsiteY84" fmla="*/ 172149 h 580488"/>
              <a:gd name="connsiteX85" fmla="*/ 289905 w 598650"/>
              <a:gd name="connsiteY85" fmla="*/ 180746 h 580488"/>
              <a:gd name="connsiteX86" fmla="*/ 295646 w 598650"/>
              <a:gd name="connsiteY86" fmla="*/ 192208 h 580488"/>
              <a:gd name="connsiteX87" fmla="*/ 169350 w 598650"/>
              <a:gd name="connsiteY87" fmla="*/ 256683 h 580488"/>
              <a:gd name="connsiteX88" fmla="*/ 162174 w 598650"/>
              <a:gd name="connsiteY88" fmla="*/ 388497 h 580488"/>
              <a:gd name="connsiteX89" fmla="*/ 157869 w 598650"/>
              <a:gd name="connsiteY89" fmla="*/ 388497 h 580488"/>
              <a:gd name="connsiteX90" fmla="*/ 157869 w 598650"/>
              <a:gd name="connsiteY90" fmla="*/ 405690 h 580488"/>
              <a:gd name="connsiteX91" fmla="*/ 157869 w 598650"/>
              <a:gd name="connsiteY91" fmla="*/ 417153 h 580488"/>
              <a:gd name="connsiteX92" fmla="*/ 157869 w 598650"/>
              <a:gd name="connsiteY92" fmla="*/ 547534 h 580488"/>
              <a:gd name="connsiteX93" fmla="*/ 162174 w 598650"/>
              <a:gd name="connsiteY93" fmla="*/ 547534 h 580488"/>
              <a:gd name="connsiteX94" fmla="*/ 192313 w 598650"/>
              <a:gd name="connsiteY94" fmla="*/ 553266 h 580488"/>
              <a:gd name="connsiteX95" fmla="*/ 192313 w 598650"/>
              <a:gd name="connsiteY95" fmla="*/ 580488 h 580488"/>
              <a:gd name="connsiteX96" fmla="*/ 166480 w 598650"/>
              <a:gd name="connsiteY96" fmla="*/ 580488 h 580488"/>
              <a:gd name="connsiteX97" fmla="*/ 137777 w 598650"/>
              <a:gd name="connsiteY97" fmla="*/ 576190 h 580488"/>
              <a:gd name="connsiteX98" fmla="*/ 137777 w 598650"/>
              <a:gd name="connsiteY98" fmla="*/ 580488 h 580488"/>
              <a:gd name="connsiteX99" fmla="*/ 104768 w 598650"/>
              <a:gd name="connsiteY99" fmla="*/ 580488 h 580488"/>
              <a:gd name="connsiteX100" fmla="*/ 104768 w 598650"/>
              <a:gd name="connsiteY100" fmla="*/ 550400 h 580488"/>
              <a:gd name="connsiteX101" fmla="*/ 104768 w 598650"/>
              <a:gd name="connsiteY101" fmla="*/ 547534 h 580488"/>
              <a:gd name="connsiteX102" fmla="*/ 104768 w 598650"/>
              <a:gd name="connsiteY102" fmla="*/ 417153 h 580488"/>
              <a:gd name="connsiteX103" fmla="*/ 86110 w 598650"/>
              <a:gd name="connsiteY103" fmla="*/ 417153 h 580488"/>
              <a:gd name="connsiteX104" fmla="*/ 86110 w 598650"/>
              <a:gd name="connsiteY104" fmla="*/ 547534 h 580488"/>
              <a:gd name="connsiteX105" fmla="*/ 86110 w 598650"/>
              <a:gd name="connsiteY105" fmla="*/ 550400 h 580488"/>
              <a:gd name="connsiteX106" fmla="*/ 86110 w 598650"/>
              <a:gd name="connsiteY106" fmla="*/ 580488 h 580488"/>
              <a:gd name="connsiteX107" fmla="*/ 54537 w 598650"/>
              <a:gd name="connsiteY107" fmla="*/ 580488 h 580488"/>
              <a:gd name="connsiteX108" fmla="*/ 54537 w 598650"/>
              <a:gd name="connsiteY108" fmla="*/ 576190 h 580488"/>
              <a:gd name="connsiteX109" fmla="*/ 24398 w 598650"/>
              <a:gd name="connsiteY109" fmla="*/ 580488 h 580488"/>
              <a:gd name="connsiteX110" fmla="*/ 0 w 598650"/>
              <a:gd name="connsiteY110" fmla="*/ 580488 h 580488"/>
              <a:gd name="connsiteX111" fmla="*/ 0 w 598650"/>
              <a:gd name="connsiteY111" fmla="*/ 553266 h 580488"/>
              <a:gd name="connsiteX112" fmla="*/ 28703 w 598650"/>
              <a:gd name="connsiteY112" fmla="*/ 547534 h 580488"/>
              <a:gd name="connsiteX113" fmla="*/ 34444 w 598650"/>
              <a:gd name="connsiteY113" fmla="*/ 547534 h 580488"/>
              <a:gd name="connsiteX114" fmla="*/ 34444 w 598650"/>
              <a:gd name="connsiteY114" fmla="*/ 417153 h 580488"/>
              <a:gd name="connsiteX115" fmla="*/ 34444 w 598650"/>
              <a:gd name="connsiteY115" fmla="*/ 405690 h 580488"/>
              <a:gd name="connsiteX116" fmla="*/ 34444 w 598650"/>
              <a:gd name="connsiteY116" fmla="*/ 388497 h 580488"/>
              <a:gd name="connsiteX117" fmla="*/ 30139 w 598650"/>
              <a:gd name="connsiteY117" fmla="*/ 388497 h 580488"/>
              <a:gd name="connsiteX118" fmla="*/ 28703 w 598650"/>
              <a:gd name="connsiteY118" fmla="*/ 361275 h 580488"/>
              <a:gd name="connsiteX119" fmla="*/ 4306 w 598650"/>
              <a:gd name="connsiteY119" fmla="*/ 361275 h 580488"/>
              <a:gd name="connsiteX120" fmla="*/ 7176 w 598650"/>
              <a:gd name="connsiteY120" fmla="*/ 230893 h 580488"/>
              <a:gd name="connsiteX121" fmla="*/ 67453 w 598650"/>
              <a:gd name="connsiteY121" fmla="*/ 219431 h 580488"/>
              <a:gd name="connsiteX122" fmla="*/ 94721 w 598650"/>
              <a:gd name="connsiteY122" fmla="*/ 250952 h 580488"/>
              <a:gd name="connsiteX123" fmla="*/ 121990 w 598650"/>
              <a:gd name="connsiteY123" fmla="*/ 219431 h 580488"/>
              <a:gd name="connsiteX124" fmla="*/ 163610 w 598650"/>
              <a:gd name="connsiteY124" fmla="*/ 219431 h 580488"/>
              <a:gd name="connsiteX125" fmla="*/ 278423 w 598650"/>
              <a:gd name="connsiteY125" fmla="*/ 159254 h 580488"/>
              <a:gd name="connsiteX126" fmla="*/ 285599 w 598650"/>
              <a:gd name="connsiteY126" fmla="*/ 172149 h 580488"/>
              <a:gd name="connsiteX127" fmla="*/ 299951 w 598650"/>
              <a:gd name="connsiteY127" fmla="*/ 162120 h 580488"/>
              <a:gd name="connsiteX128" fmla="*/ 299951 w 598650"/>
              <a:gd name="connsiteY128" fmla="*/ 152091 h 580488"/>
              <a:gd name="connsiteX129" fmla="*/ 317173 w 598650"/>
              <a:gd name="connsiteY129" fmla="*/ 96213 h 580488"/>
              <a:gd name="connsiteX130" fmla="*/ 321479 w 598650"/>
              <a:gd name="connsiteY130" fmla="*/ 90482 h 580488"/>
              <a:gd name="connsiteX131" fmla="*/ 394672 w 598650"/>
              <a:gd name="connsiteY131" fmla="*/ 56095 h 580488"/>
              <a:gd name="connsiteX132" fmla="*/ 56095 w 598650"/>
              <a:gd name="connsiteY132" fmla="*/ 0 h 580488"/>
              <a:gd name="connsiteX133" fmla="*/ 598650 w 598650"/>
              <a:gd name="connsiteY133" fmla="*/ 0 h 580488"/>
              <a:gd name="connsiteX134" fmla="*/ 598650 w 598650"/>
              <a:gd name="connsiteY134" fmla="*/ 364156 h 580488"/>
              <a:gd name="connsiteX135" fmla="*/ 180969 w 598650"/>
              <a:gd name="connsiteY135" fmla="*/ 364156 h 580488"/>
              <a:gd name="connsiteX136" fmla="*/ 182404 w 598650"/>
              <a:gd name="connsiteY136" fmla="*/ 339783 h 580488"/>
              <a:gd name="connsiteX137" fmla="*/ 574249 w 598650"/>
              <a:gd name="connsiteY137" fmla="*/ 339783 h 580488"/>
              <a:gd name="connsiteX138" fmla="*/ 574249 w 598650"/>
              <a:gd name="connsiteY138" fmla="*/ 24373 h 580488"/>
              <a:gd name="connsiteX139" fmla="*/ 80496 w 598650"/>
              <a:gd name="connsiteY139" fmla="*/ 24373 h 580488"/>
              <a:gd name="connsiteX140" fmla="*/ 80496 w 598650"/>
              <a:gd name="connsiteY140" fmla="*/ 48745 h 580488"/>
              <a:gd name="connsiteX141" fmla="*/ 56095 w 598650"/>
              <a:gd name="connsiteY141" fmla="*/ 57348 h 58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598650" h="580488">
                <a:moveTo>
                  <a:pt x="453585" y="282542"/>
                </a:moveTo>
                <a:lnTo>
                  <a:pt x="549682" y="282542"/>
                </a:lnTo>
                <a:lnTo>
                  <a:pt x="549682" y="318406"/>
                </a:lnTo>
                <a:lnTo>
                  <a:pt x="453585" y="318406"/>
                </a:lnTo>
                <a:close/>
                <a:moveTo>
                  <a:pt x="345877" y="199372"/>
                </a:moveTo>
                <a:cubicBezTo>
                  <a:pt x="338701" y="200805"/>
                  <a:pt x="332960" y="203670"/>
                  <a:pt x="328654" y="207969"/>
                </a:cubicBezTo>
                <a:cubicBezTo>
                  <a:pt x="338701" y="219431"/>
                  <a:pt x="351617" y="229460"/>
                  <a:pt x="367404" y="233758"/>
                </a:cubicBezTo>
                <a:cubicBezTo>
                  <a:pt x="358793" y="226594"/>
                  <a:pt x="351617" y="213700"/>
                  <a:pt x="345877" y="199372"/>
                </a:cubicBezTo>
                <a:close/>
                <a:moveTo>
                  <a:pt x="443468" y="197939"/>
                </a:moveTo>
                <a:cubicBezTo>
                  <a:pt x="439163" y="213700"/>
                  <a:pt x="430552" y="226594"/>
                  <a:pt x="421941" y="235191"/>
                </a:cubicBezTo>
                <a:cubicBezTo>
                  <a:pt x="437728" y="229460"/>
                  <a:pt x="452079" y="219431"/>
                  <a:pt x="462126" y="207969"/>
                </a:cubicBezTo>
                <a:cubicBezTo>
                  <a:pt x="456385" y="203670"/>
                  <a:pt x="450644" y="200805"/>
                  <a:pt x="443468" y="197939"/>
                </a:cubicBezTo>
                <a:close/>
                <a:moveTo>
                  <a:pt x="398978" y="190775"/>
                </a:moveTo>
                <a:lnTo>
                  <a:pt x="398978" y="238057"/>
                </a:lnTo>
                <a:cubicBezTo>
                  <a:pt x="414765" y="236624"/>
                  <a:pt x="429117" y="219431"/>
                  <a:pt x="436292" y="196506"/>
                </a:cubicBezTo>
                <a:cubicBezTo>
                  <a:pt x="424811" y="192208"/>
                  <a:pt x="411894" y="190775"/>
                  <a:pt x="398978" y="190775"/>
                </a:cubicBezTo>
                <a:close/>
                <a:moveTo>
                  <a:pt x="391802" y="190775"/>
                </a:moveTo>
                <a:cubicBezTo>
                  <a:pt x="377450" y="190775"/>
                  <a:pt x="364534" y="193641"/>
                  <a:pt x="353052" y="196506"/>
                </a:cubicBezTo>
                <a:cubicBezTo>
                  <a:pt x="361663" y="219431"/>
                  <a:pt x="374580" y="236624"/>
                  <a:pt x="391802" y="238057"/>
                </a:cubicBezTo>
                <a:close/>
                <a:moveTo>
                  <a:pt x="450644" y="157822"/>
                </a:moveTo>
                <a:cubicBezTo>
                  <a:pt x="450644" y="170717"/>
                  <a:pt x="449209" y="180746"/>
                  <a:pt x="446339" y="190775"/>
                </a:cubicBezTo>
                <a:cubicBezTo>
                  <a:pt x="453514" y="193641"/>
                  <a:pt x="460690" y="197939"/>
                  <a:pt x="466431" y="202237"/>
                </a:cubicBezTo>
                <a:cubicBezTo>
                  <a:pt x="475042" y="189343"/>
                  <a:pt x="480783" y="175015"/>
                  <a:pt x="482218" y="157822"/>
                </a:cubicBezTo>
                <a:close/>
                <a:moveTo>
                  <a:pt x="398978" y="157822"/>
                </a:moveTo>
                <a:lnTo>
                  <a:pt x="398978" y="182179"/>
                </a:lnTo>
                <a:cubicBezTo>
                  <a:pt x="413330" y="183611"/>
                  <a:pt x="426246" y="185044"/>
                  <a:pt x="439163" y="189343"/>
                </a:cubicBezTo>
                <a:cubicBezTo>
                  <a:pt x="440598" y="179313"/>
                  <a:pt x="442033" y="169284"/>
                  <a:pt x="443468" y="157822"/>
                </a:cubicBezTo>
                <a:close/>
                <a:moveTo>
                  <a:pt x="345877" y="157822"/>
                </a:moveTo>
                <a:cubicBezTo>
                  <a:pt x="347312" y="169284"/>
                  <a:pt x="348747" y="179313"/>
                  <a:pt x="351617" y="189343"/>
                </a:cubicBezTo>
                <a:cubicBezTo>
                  <a:pt x="363099" y="185044"/>
                  <a:pt x="376015" y="183611"/>
                  <a:pt x="391802" y="182179"/>
                </a:cubicBezTo>
                <a:lnTo>
                  <a:pt x="391802" y="157822"/>
                </a:lnTo>
                <a:close/>
                <a:moveTo>
                  <a:pt x="307127" y="157822"/>
                </a:moveTo>
                <a:cubicBezTo>
                  <a:pt x="308562" y="175015"/>
                  <a:pt x="314303" y="189343"/>
                  <a:pt x="322914" y="202237"/>
                </a:cubicBezTo>
                <a:cubicBezTo>
                  <a:pt x="330090" y="197939"/>
                  <a:pt x="335830" y="193641"/>
                  <a:pt x="344441" y="192208"/>
                </a:cubicBezTo>
                <a:cubicBezTo>
                  <a:pt x="341571" y="180746"/>
                  <a:pt x="338701" y="170717"/>
                  <a:pt x="338701" y="157822"/>
                </a:cubicBezTo>
                <a:close/>
                <a:moveTo>
                  <a:pt x="439163" y="114839"/>
                </a:moveTo>
                <a:cubicBezTo>
                  <a:pt x="426246" y="117704"/>
                  <a:pt x="413330" y="120570"/>
                  <a:pt x="398978" y="120570"/>
                </a:cubicBezTo>
                <a:lnTo>
                  <a:pt x="398978" y="150658"/>
                </a:lnTo>
                <a:lnTo>
                  <a:pt x="443468" y="150658"/>
                </a:lnTo>
                <a:cubicBezTo>
                  <a:pt x="443468" y="137763"/>
                  <a:pt x="442033" y="124868"/>
                  <a:pt x="439163" y="114839"/>
                </a:cubicBezTo>
                <a:close/>
                <a:moveTo>
                  <a:pt x="351617" y="113406"/>
                </a:moveTo>
                <a:cubicBezTo>
                  <a:pt x="348747" y="124868"/>
                  <a:pt x="345877" y="137763"/>
                  <a:pt x="345877" y="150658"/>
                </a:cubicBezTo>
                <a:lnTo>
                  <a:pt x="391802" y="150658"/>
                </a:lnTo>
                <a:lnTo>
                  <a:pt x="391802" y="120570"/>
                </a:lnTo>
                <a:cubicBezTo>
                  <a:pt x="377450" y="120570"/>
                  <a:pt x="363099" y="117704"/>
                  <a:pt x="351617" y="113406"/>
                </a:cubicBezTo>
                <a:close/>
                <a:moveTo>
                  <a:pt x="466431" y="101944"/>
                </a:moveTo>
                <a:cubicBezTo>
                  <a:pt x="460690" y="104809"/>
                  <a:pt x="453514" y="109108"/>
                  <a:pt x="446339" y="111973"/>
                </a:cubicBezTo>
                <a:cubicBezTo>
                  <a:pt x="449209" y="123435"/>
                  <a:pt x="450644" y="136330"/>
                  <a:pt x="450644" y="150658"/>
                </a:cubicBezTo>
                <a:lnTo>
                  <a:pt x="482218" y="150658"/>
                </a:lnTo>
                <a:cubicBezTo>
                  <a:pt x="482218" y="132032"/>
                  <a:pt x="476477" y="114839"/>
                  <a:pt x="466431" y="101944"/>
                </a:cubicBezTo>
                <a:close/>
                <a:moveTo>
                  <a:pt x="322914" y="101944"/>
                </a:moveTo>
                <a:cubicBezTo>
                  <a:pt x="312868" y="114839"/>
                  <a:pt x="307127" y="132032"/>
                  <a:pt x="307127" y="150658"/>
                </a:cubicBezTo>
                <a:lnTo>
                  <a:pt x="338701" y="150658"/>
                </a:lnTo>
                <a:cubicBezTo>
                  <a:pt x="338701" y="136330"/>
                  <a:pt x="340136" y="123435"/>
                  <a:pt x="344441" y="111973"/>
                </a:cubicBezTo>
                <a:cubicBezTo>
                  <a:pt x="335830" y="109108"/>
                  <a:pt x="330090" y="104809"/>
                  <a:pt x="322914" y="101944"/>
                </a:cubicBezTo>
                <a:close/>
                <a:moveTo>
                  <a:pt x="421941" y="68990"/>
                </a:moveTo>
                <a:cubicBezTo>
                  <a:pt x="430552" y="76154"/>
                  <a:pt x="439163" y="89049"/>
                  <a:pt x="443468" y="104809"/>
                </a:cubicBezTo>
                <a:cubicBezTo>
                  <a:pt x="450644" y="101944"/>
                  <a:pt x="456385" y="99078"/>
                  <a:pt x="462126" y="94780"/>
                </a:cubicBezTo>
                <a:cubicBezTo>
                  <a:pt x="452079" y="83318"/>
                  <a:pt x="437728" y="73288"/>
                  <a:pt x="421941" y="68990"/>
                </a:cubicBezTo>
                <a:close/>
                <a:moveTo>
                  <a:pt x="367404" y="68990"/>
                </a:moveTo>
                <a:cubicBezTo>
                  <a:pt x="351617" y="73288"/>
                  <a:pt x="338701" y="83318"/>
                  <a:pt x="328654" y="94780"/>
                </a:cubicBezTo>
                <a:cubicBezTo>
                  <a:pt x="332960" y="99078"/>
                  <a:pt x="338701" y="101944"/>
                  <a:pt x="345877" y="104809"/>
                </a:cubicBezTo>
                <a:cubicBezTo>
                  <a:pt x="351617" y="89049"/>
                  <a:pt x="358793" y="77587"/>
                  <a:pt x="367404" y="68990"/>
                </a:cubicBezTo>
                <a:close/>
                <a:moveTo>
                  <a:pt x="398978" y="64692"/>
                </a:moveTo>
                <a:lnTo>
                  <a:pt x="398978" y="111973"/>
                </a:lnTo>
                <a:cubicBezTo>
                  <a:pt x="411894" y="111973"/>
                  <a:pt x="424811" y="110540"/>
                  <a:pt x="436292" y="106242"/>
                </a:cubicBezTo>
                <a:cubicBezTo>
                  <a:pt x="429117" y="83318"/>
                  <a:pt x="414765" y="66124"/>
                  <a:pt x="398978" y="64692"/>
                </a:cubicBezTo>
                <a:close/>
                <a:moveTo>
                  <a:pt x="391802" y="64692"/>
                </a:moveTo>
                <a:cubicBezTo>
                  <a:pt x="374580" y="66124"/>
                  <a:pt x="361663" y="83318"/>
                  <a:pt x="353052" y="106242"/>
                </a:cubicBezTo>
                <a:cubicBezTo>
                  <a:pt x="364534" y="110540"/>
                  <a:pt x="377450" y="111973"/>
                  <a:pt x="391802" y="111973"/>
                </a:cubicBezTo>
                <a:close/>
                <a:moveTo>
                  <a:pt x="94832" y="61612"/>
                </a:moveTo>
                <a:cubicBezTo>
                  <a:pt x="135271" y="61612"/>
                  <a:pt x="168054" y="94343"/>
                  <a:pt x="168054" y="134719"/>
                </a:cubicBezTo>
                <a:cubicBezTo>
                  <a:pt x="168054" y="175095"/>
                  <a:pt x="135271" y="207826"/>
                  <a:pt x="94832" y="207826"/>
                </a:cubicBezTo>
                <a:cubicBezTo>
                  <a:pt x="54393" y="207826"/>
                  <a:pt x="21610" y="175095"/>
                  <a:pt x="21610" y="134719"/>
                </a:cubicBezTo>
                <a:cubicBezTo>
                  <a:pt x="21610" y="94343"/>
                  <a:pt x="54393" y="61612"/>
                  <a:pt x="94832" y="61612"/>
                </a:cubicBezTo>
                <a:close/>
                <a:moveTo>
                  <a:pt x="394672" y="56095"/>
                </a:moveTo>
                <a:cubicBezTo>
                  <a:pt x="424811" y="56095"/>
                  <a:pt x="450644" y="68990"/>
                  <a:pt x="467866" y="90482"/>
                </a:cubicBezTo>
                <a:cubicBezTo>
                  <a:pt x="470737" y="91914"/>
                  <a:pt x="472172" y="94780"/>
                  <a:pt x="473607" y="96213"/>
                </a:cubicBezTo>
                <a:cubicBezTo>
                  <a:pt x="483653" y="111973"/>
                  <a:pt x="490829" y="130599"/>
                  <a:pt x="490829" y="152091"/>
                </a:cubicBezTo>
                <a:cubicBezTo>
                  <a:pt x="490829" y="172149"/>
                  <a:pt x="483653" y="190775"/>
                  <a:pt x="473607" y="206536"/>
                </a:cubicBezTo>
                <a:cubicBezTo>
                  <a:pt x="472172" y="207969"/>
                  <a:pt x="469301" y="210834"/>
                  <a:pt x="467866" y="212267"/>
                </a:cubicBezTo>
                <a:cubicBezTo>
                  <a:pt x="450644" y="233758"/>
                  <a:pt x="424811" y="246653"/>
                  <a:pt x="394672" y="246653"/>
                </a:cubicBezTo>
                <a:cubicBezTo>
                  <a:pt x="364534" y="246653"/>
                  <a:pt x="338701" y="233758"/>
                  <a:pt x="321479" y="212267"/>
                </a:cubicBezTo>
                <a:cubicBezTo>
                  <a:pt x="320043" y="210834"/>
                  <a:pt x="318608" y="207969"/>
                  <a:pt x="317173" y="206536"/>
                </a:cubicBezTo>
                <a:cubicBezTo>
                  <a:pt x="309997" y="196506"/>
                  <a:pt x="304257" y="185044"/>
                  <a:pt x="301386" y="172149"/>
                </a:cubicBezTo>
                <a:lnTo>
                  <a:pt x="289905" y="180746"/>
                </a:lnTo>
                <a:lnTo>
                  <a:pt x="295646" y="192208"/>
                </a:lnTo>
                <a:lnTo>
                  <a:pt x="169350" y="256683"/>
                </a:lnTo>
                <a:lnTo>
                  <a:pt x="162174" y="388497"/>
                </a:lnTo>
                <a:lnTo>
                  <a:pt x="157869" y="388497"/>
                </a:lnTo>
                <a:lnTo>
                  <a:pt x="157869" y="405690"/>
                </a:lnTo>
                <a:lnTo>
                  <a:pt x="157869" y="417153"/>
                </a:lnTo>
                <a:lnTo>
                  <a:pt x="157869" y="547534"/>
                </a:lnTo>
                <a:lnTo>
                  <a:pt x="162174" y="547534"/>
                </a:lnTo>
                <a:lnTo>
                  <a:pt x="192313" y="553266"/>
                </a:lnTo>
                <a:lnTo>
                  <a:pt x="192313" y="580488"/>
                </a:lnTo>
                <a:lnTo>
                  <a:pt x="166480" y="580488"/>
                </a:lnTo>
                <a:lnTo>
                  <a:pt x="137777" y="576190"/>
                </a:lnTo>
                <a:lnTo>
                  <a:pt x="137777" y="580488"/>
                </a:lnTo>
                <a:lnTo>
                  <a:pt x="104768" y="580488"/>
                </a:lnTo>
                <a:lnTo>
                  <a:pt x="104768" y="550400"/>
                </a:lnTo>
                <a:lnTo>
                  <a:pt x="104768" y="547534"/>
                </a:lnTo>
                <a:lnTo>
                  <a:pt x="104768" y="417153"/>
                </a:lnTo>
                <a:lnTo>
                  <a:pt x="86110" y="417153"/>
                </a:lnTo>
                <a:lnTo>
                  <a:pt x="86110" y="547534"/>
                </a:lnTo>
                <a:lnTo>
                  <a:pt x="86110" y="550400"/>
                </a:lnTo>
                <a:lnTo>
                  <a:pt x="86110" y="580488"/>
                </a:lnTo>
                <a:lnTo>
                  <a:pt x="54537" y="580488"/>
                </a:lnTo>
                <a:lnTo>
                  <a:pt x="54537" y="576190"/>
                </a:lnTo>
                <a:lnTo>
                  <a:pt x="24398" y="580488"/>
                </a:lnTo>
                <a:lnTo>
                  <a:pt x="0" y="580488"/>
                </a:lnTo>
                <a:lnTo>
                  <a:pt x="0" y="553266"/>
                </a:lnTo>
                <a:lnTo>
                  <a:pt x="28703" y="547534"/>
                </a:lnTo>
                <a:lnTo>
                  <a:pt x="34444" y="547534"/>
                </a:lnTo>
                <a:lnTo>
                  <a:pt x="34444" y="417153"/>
                </a:lnTo>
                <a:lnTo>
                  <a:pt x="34444" y="405690"/>
                </a:lnTo>
                <a:lnTo>
                  <a:pt x="34444" y="388497"/>
                </a:lnTo>
                <a:lnTo>
                  <a:pt x="30139" y="388497"/>
                </a:lnTo>
                <a:lnTo>
                  <a:pt x="28703" y="361275"/>
                </a:lnTo>
                <a:lnTo>
                  <a:pt x="4306" y="361275"/>
                </a:lnTo>
                <a:lnTo>
                  <a:pt x="7176" y="230893"/>
                </a:lnTo>
                <a:lnTo>
                  <a:pt x="67453" y="219431"/>
                </a:lnTo>
                <a:lnTo>
                  <a:pt x="94721" y="250952"/>
                </a:lnTo>
                <a:lnTo>
                  <a:pt x="121990" y="219431"/>
                </a:lnTo>
                <a:lnTo>
                  <a:pt x="163610" y="219431"/>
                </a:lnTo>
                <a:lnTo>
                  <a:pt x="278423" y="159254"/>
                </a:lnTo>
                <a:lnTo>
                  <a:pt x="285599" y="172149"/>
                </a:lnTo>
                <a:lnTo>
                  <a:pt x="299951" y="162120"/>
                </a:lnTo>
                <a:lnTo>
                  <a:pt x="299951" y="152091"/>
                </a:lnTo>
                <a:cubicBezTo>
                  <a:pt x="299951" y="130599"/>
                  <a:pt x="305692" y="111973"/>
                  <a:pt x="317173" y="96213"/>
                </a:cubicBezTo>
                <a:cubicBezTo>
                  <a:pt x="318608" y="94780"/>
                  <a:pt x="320043" y="91914"/>
                  <a:pt x="321479" y="90482"/>
                </a:cubicBezTo>
                <a:cubicBezTo>
                  <a:pt x="338701" y="70423"/>
                  <a:pt x="365969" y="56095"/>
                  <a:pt x="394672" y="56095"/>
                </a:cubicBezTo>
                <a:close/>
                <a:moveTo>
                  <a:pt x="56095" y="0"/>
                </a:moveTo>
                <a:lnTo>
                  <a:pt x="598650" y="0"/>
                </a:lnTo>
                <a:lnTo>
                  <a:pt x="598650" y="364156"/>
                </a:lnTo>
                <a:lnTo>
                  <a:pt x="180969" y="364156"/>
                </a:lnTo>
                <a:lnTo>
                  <a:pt x="182404" y="339783"/>
                </a:lnTo>
                <a:lnTo>
                  <a:pt x="574249" y="339783"/>
                </a:lnTo>
                <a:lnTo>
                  <a:pt x="574249" y="24373"/>
                </a:lnTo>
                <a:lnTo>
                  <a:pt x="80496" y="24373"/>
                </a:lnTo>
                <a:lnTo>
                  <a:pt x="80496" y="48745"/>
                </a:lnTo>
                <a:lnTo>
                  <a:pt x="56095" y="57348"/>
                </a:ln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8F272E90-3981-7864-26DA-580EFE266F7C}"/>
              </a:ext>
            </a:extLst>
          </p:cNvPr>
          <p:cNvSpPr txBox="1"/>
          <p:nvPr/>
        </p:nvSpPr>
        <p:spPr>
          <a:xfrm>
            <a:off x="1357240" y="266394"/>
            <a:ext cx="422342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病理图像分析的主要方法</a:t>
            </a:r>
          </a:p>
        </p:txBody>
      </p:sp>
      <p:sp>
        <p:nvSpPr>
          <p:cNvPr id="12" name="矩形 11">
            <a:extLst>
              <a:ext uri="{FF2B5EF4-FFF2-40B4-BE49-F238E27FC236}">
                <a16:creationId xmlns:a16="http://schemas.microsoft.com/office/drawing/2014/main" id="{8B010743-2480-3848-0EBC-8239DC4A440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71">
            <a:extLst>
              <a:ext uri="{FF2B5EF4-FFF2-40B4-BE49-F238E27FC236}">
                <a16:creationId xmlns:a16="http://schemas.microsoft.com/office/drawing/2014/main" id="{44BE7E9A-3328-EB90-072D-DE19DF9DC19C}"/>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模型</a:t>
            </a:r>
            <a:r>
              <a:rPr lang="en-US" altLang="zh-CN" sz="4400" b="1" dirty="0">
                <a:solidFill>
                  <a:schemeClr val="accent1"/>
                </a:solidFill>
                <a:latin typeface="微软雅黑" pitchFamily="34" charset="-122"/>
                <a:ea typeface="微软雅黑" pitchFamily="34" charset="-122"/>
              </a:rPr>
              <a:t>2</a:t>
            </a:r>
            <a:endParaRPr lang="zh-CN" altLang="en-US" sz="4400" b="1"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D8E82DD5-2D52-540D-AB92-00E735CF03BB}"/>
              </a:ext>
            </a:extLst>
          </p:cNvPr>
          <p:cNvSpPr txBox="1"/>
          <p:nvPr/>
        </p:nvSpPr>
        <p:spPr>
          <a:xfrm>
            <a:off x="368566" y="2236902"/>
            <a:ext cx="11436014" cy="2905795"/>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弱监督学习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Weakly supervised learning</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该类学习方法可以细分为若干种模型。</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这些模型在</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Table2</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中详细地列举出来。</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Weakly supervised learning dramatically reduces the annotation burden on a pathologist (Xu et al., 2014), and an overview of these models is provided </a:t>
            </a:r>
          </a:p>
          <a:p>
            <a:pPr>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in Table 2.</a:t>
            </a:r>
          </a:p>
          <a:p>
            <a:pPr lvl="0">
              <a:lnSpc>
                <a:spcPct val="110000"/>
              </a:lnSpc>
              <a:defRPr/>
            </a:pP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1361400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2" grpId="0" animBg="1"/>
      <p:bldP spid="17"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16031"/>
            <a:ext cx="972248" cy="942752"/>
          </a:xfrm>
          <a:custGeom>
            <a:avLst/>
            <a:gdLst>
              <a:gd name="connsiteX0" fmla="*/ 453585 w 598650"/>
              <a:gd name="connsiteY0" fmla="*/ 282542 h 580488"/>
              <a:gd name="connsiteX1" fmla="*/ 549682 w 598650"/>
              <a:gd name="connsiteY1" fmla="*/ 282542 h 580488"/>
              <a:gd name="connsiteX2" fmla="*/ 549682 w 598650"/>
              <a:gd name="connsiteY2" fmla="*/ 318406 h 580488"/>
              <a:gd name="connsiteX3" fmla="*/ 453585 w 598650"/>
              <a:gd name="connsiteY3" fmla="*/ 318406 h 580488"/>
              <a:gd name="connsiteX4" fmla="*/ 345877 w 598650"/>
              <a:gd name="connsiteY4" fmla="*/ 199372 h 580488"/>
              <a:gd name="connsiteX5" fmla="*/ 328654 w 598650"/>
              <a:gd name="connsiteY5" fmla="*/ 207969 h 580488"/>
              <a:gd name="connsiteX6" fmla="*/ 367404 w 598650"/>
              <a:gd name="connsiteY6" fmla="*/ 233758 h 580488"/>
              <a:gd name="connsiteX7" fmla="*/ 345877 w 598650"/>
              <a:gd name="connsiteY7" fmla="*/ 199372 h 580488"/>
              <a:gd name="connsiteX8" fmla="*/ 443468 w 598650"/>
              <a:gd name="connsiteY8" fmla="*/ 197939 h 580488"/>
              <a:gd name="connsiteX9" fmla="*/ 421941 w 598650"/>
              <a:gd name="connsiteY9" fmla="*/ 235191 h 580488"/>
              <a:gd name="connsiteX10" fmla="*/ 462126 w 598650"/>
              <a:gd name="connsiteY10" fmla="*/ 207969 h 580488"/>
              <a:gd name="connsiteX11" fmla="*/ 443468 w 598650"/>
              <a:gd name="connsiteY11" fmla="*/ 197939 h 580488"/>
              <a:gd name="connsiteX12" fmla="*/ 398978 w 598650"/>
              <a:gd name="connsiteY12" fmla="*/ 190775 h 580488"/>
              <a:gd name="connsiteX13" fmla="*/ 398978 w 598650"/>
              <a:gd name="connsiteY13" fmla="*/ 238057 h 580488"/>
              <a:gd name="connsiteX14" fmla="*/ 436292 w 598650"/>
              <a:gd name="connsiteY14" fmla="*/ 196506 h 580488"/>
              <a:gd name="connsiteX15" fmla="*/ 398978 w 598650"/>
              <a:gd name="connsiteY15" fmla="*/ 190775 h 580488"/>
              <a:gd name="connsiteX16" fmla="*/ 391802 w 598650"/>
              <a:gd name="connsiteY16" fmla="*/ 190775 h 580488"/>
              <a:gd name="connsiteX17" fmla="*/ 353052 w 598650"/>
              <a:gd name="connsiteY17" fmla="*/ 196506 h 580488"/>
              <a:gd name="connsiteX18" fmla="*/ 391802 w 598650"/>
              <a:gd name="connsiteY18" fmla="*/ 238057 h 580488"/>
              <a:gd name="connsiteX19" fmla="*/ 450644 w 598650"/>
              <a:gd name="connsiteY19" fmla="*/ 157822 h 580488"/>
              <a:gd name="connsiteX20" fmla="*/ 446339 w 598650"/>
              <a:gd name="connsiteY20" fmla="*/ 190775 h 580488"/>
              <a:gd name="connsiteX21" fmla="*/ 466431 w 598650"/>
              <a:gd name="connsiteY21" fmla="*/ 202237 h 580488"/>
              <a:gd name="connsiteX22" fmla="*/ 482218 w 598650"/>
              <a:gd name="connsiteY22" fmla="*/ 157822 h 580488"/>
              <a:gd name="connsiteX23" fmla="*/ 398978 w 598650"/>
              <a:gd name="connsiteY23" fmla="*/ 157822 h 580488"/>
              <a:gd name="connsiteX24" fmla="*/ 398978 w 598650"/>
              <a:gd name="connsiteY24" fmla="*/ 182179 h 580488"/>
              <a:gd name="connsiteX25" fmla="*/ 439163 w 598650"/>
              <a:gd name="connsiteY25" fmla="*/ 189343 h 580488"/>
              <a:gd name="connsiteX26" fmla="*/ 443468 w 598650"/>
              <a:gd name="connsiteY26" fmla="*/ 157822 h 580488"/>
              <a:gd name="connsiteX27" fmla="*/ 345877 w 598650"/>
              <a:gd name="connsiteY27" fmla="*/ 157822 h 580488"/>
              <a:gd name="connsiteX28" fmla="*/ 351617 w 598650"/>
              <a:gd name="connsiteY28" fmla="*/ 189343 h 580488"/>
              <a:gd name="connsiteX29" fmla="*/ 391802 w 598650"/>
              <a:gd name="connsiteY29" fmla="*/ 182179 h 580488"/>
              <a:gd name="connsiteX30" fmla="*/ 391802 w 598650"/>
              <a:gd name="connsiteY30" fmla="*/ 157822 h 580488"/>
              <a:gd name="connsiteX31" fmla="*/ 307127 w 598650"/>
              <a:gd name="connsiteY31" fmla="*/ 157822 h 580488"/>
              <a:gd name="connsiteX32" fmla="*/ 322914 w 598650"/>
              <a:gd name="connsiteY32" fmla="*/ 202237 h 580488"/>
              <a:gd name="connsiteX33" fmla="*/ 344441 w 598650"/>
              <a:gd name="connsiteY33" fmla="*/ 192208 h 580488"/>
              <a:gd name="connsiteX34" fmla="*/ 338701 w 598650"/>
              <a:gd name="connsiteY34" fmla="*/ 157822 h 580488"/>
              <a:gd name="connsiteX35" fmla="*/ 439163 w 598650"/>
              <a:gd name="connsiteY35" fmla="*/ 114839 h 580488"/>
              <a:gd name="connsiteX36" fmla="*/ 398978 w 598650"/>
              <a:gd name="connsiteY36" fmla="*/ 120570 h 580488"/>
              <a:gd name="connsiteX37" fmla="*/ 398978 w 598650"/>
              <a:gd name="connsiteY37" fmla="*/ 150658 h 580488"/>
              <a:gd name="connsiteX38" fmla="*/ 443468 w 598650"/>
              <a:gd name="connsiteY38" fmla="*/ 150658 h 580488"/>
              <a:gd name="connsiteX39" fmla="*/ 439163 w 598650"/>
              <a:gd name="connsiteY39" fmla="*/ 114839 h 580488"/>
              <a:gd name="connsiteX40" fmla="*/ 351617 w 598650"/>
              <a:gd name="connsiteY40" fmla="*/ 113406 h 580488"/>
              <a:gd name="connsiteX41" fmla="*/ 345877 w 598650"/>
              <a:gd name="connsiteY41" fmla="*/ 150658 h 580488"/>
              <a:gd name="connsiteX42" fmla="*/ 391802 w 598650"/>
              <a:gd name="connsiteY42" fmla="*/ 150658 h 580488"/>
              <a:gd name="connsiteX43" fmla="*/ 391802 w 598650"/>
              <a:gd name="connsiteY43" fmla="*/ 120570 h 580488"/>
              <a:gd name="connsiteX44" fmla="*/ 351617 w 598650"/>
              <a:gd name="connsiteY44" fmla="*/ 113406 h 580488"/>
              <a:gd name="connsiteX45" fmla="*/ 466431 w 598650"/>
              <a:gd name="connsiteY45" fmla="*/ 101944 h 580488"/>
              <a:gd name="connsiteX46" fmla="*/ 446339 w 598650"/>
              <a:gd name="connsiteY46" fmla="*/ 111973 h 580488"/>
              <a:gd name="connsiteX47" fmla="*/ 450644 w 598650"/>
              <a:gd name="connsiteY47" fmla="*/ 150658 h 580488"/>
              <a:gd name="connsiteX48" fmla="*/ 482218 w 598650"/>
              <a:gd name="connsiteY48" fmla="*/ 150658 h 580488"/>
              <a:gd name="connsiteX49" fmla="*/ 466431 w 598650"/>
              <a:gd name="connsiteY49" fmla="*/ 101944 h 580488"/>
              <a:gd name="connsiteX50" fmla="*/ 322914 w 598650"/>
              <a:gd name="connsiteY50" fmla="*/ 101944 h 580488"/>
              <a:gd name="connsiteX51" fmla="*/ 307127 w 598650"/>
              <a:gd name="connsiteY51" fmla="*/ 150658 h 580488"/>
              <a:gd name="connsiteX52" fmla="*/ 338701 w 598650"/>
              <a:gd name="connsiteY52" fmla="*/ 150658 h 580488"/>
              <a:gd name="connsiteX53" fmla="*/ 344441 w 598650"/>
              <a:gd name="connsiteY53" fmla="*/ 111973 h 580488"/>
              <a:gd name="connsiteX54" fmla="*/ 322914 w 598650"/>
              <a:gd name="connsiteY54" fmla="*/ 101944 h 580488"/>
              <a:gd name="connsiteX55" fmla="*/ 421941 w 598650"/>
              <a:gd name="connsiteY55" fmla="*/ 68990 h 580488"/>
              <a:gd name="connsiteX56" fmla="*/ 443468 w 598650"/>
              <a:gd name="connsiteY56" fmla="*/ 104809 h 580488"/>
              <a:gd name="connsiteX57" fmla="*/ 462126 w 598650"/>
              <a:gd name="connsiteY57" fmla="*/ 94780 h 580488"/>
              <a:gd name="connsiteX58" fmla="*/ 421941 w 598650"/>
              <a:gd name="connsiteY58" fmla="*/ 68990 h 580488"/>
              <a:gd name="connsiteX59" fmla="*/ 367404 w 598650"/>
              <a:gd name="connsiteY59" fmla="*/ 68990 h 580488"/>
              <a:gd name="connsiteX60" fmla="*/ 328654 w 598650"/>
              <a:gd name="connsiteY60" fmla="*/ 94780 h 580488"/>
              <a:gd name="connsiteX61" fmla="*/ 345877 w 598650"/>
              <a:gd name="connsiteY61" fmla="*/ 104809 h 580488"/>
              <a:gd name="connsiteX62" fmla="*/ 367404 w 598650"/>
              <a:gd name="connsiteY62" fmla="*/ 68990 h 580488"/>
              <a:gd name="connsiteX63" fmla="*/ 398978 w 598650"/>
              <a:gd name="connsiteY63" fmla="*/ 64692 h 580488"/>
              <a:gd name="connsiteX64" fmla="*/ 398978 w 598650"/>
              <a:gd name="connsiteY64" fmla="*/ 111973 h 580488"/>
              <a:gd name="connsiteX65" fmla="*/ 436292 w 598650"/>
              <a:gd name="connsiteY65" fmla="*/ 106242 h 580488"/>
              <a:gd name="connsiteX66" fmla="*/ 398978 w 598650"/>
              <a:gd name="connsiteY66" fmla="*/ 64692 h 580488"/>
              <a:gd name="connsiteX67" fmla="*/ 391802 w 598650"/>
              <a:gd name="connsiteY67" fmla="*/ 64692 h 580488"/>
              <a:gd name="connsiteX68" fmla="*/ 353052 w 598650"/>
              <a:gd name="connsiteY68" fmla="*/ 106242 h 580488"/>
              <a:gd name="connsiteX69" fmla="*/ 391802 w 598650"/>
              <a:gd name="connsiteY69" fmla="*/ 111973 h 580488"/>
              <a:gd name="connsiteX70" fmla="*/ 94832 w 598650"/>
              <a:gd name="connsiteY70" fmla="*/ 61612 h 580488"/>
              <a:gd name="connsiteX71" fmla="*/ 168054 w 598650"/>
              <a:gd name="connsiteY71" fmla="*/ 134719 h 580488"/>
              <a:gd name="connsiteX72" fmla="*/ 94832 w 598650"/>
              <a:gd name="connsiteY72" fmla="*/ 207826 h 580488"/>
              <a:gd name="connsiteX73" fmla="*/ 21610 w 598650"/>
              <a:gd name="connsiteY73" fmla="*/ 134719 h 580488"/>
              <a:gd name="connsiteX74" fmla="*/ 94832 w 598650"/>
              <a:gd name="connsiteY74" fmla="*/ 61612 h 580488"/>
              <a:gd name="connsiteX75" fmla="*/ 394672 w 598650"/>
              <a:gd name="connsiteY75" fmla="*/ 56095 h 580488"/>
              <a:gd name="connsiteX76" fmla="*/ 467866 w 598650"/>
              <a:gd name="connsiteY76" fmla="*/ 90482 h 580488"/>
              <a:gd name="connsiteX77" fmla="*/ 473607 w 598650"/>
              <a:gd name="connsiteY77" fmla="*/ 96213 h 580488"/>
              <a:gd name="connsiteX78" fmla="*/ 490829 w 598650"/>
              <a:gd name="connsiteY78" fmla="*/ 152091 h 580488"/>
              <a:gd name="connsiteX79" fmla="*/ 473607 w 598650"/>
              <a:gd name="connsiteY79" fmla="*/ 206536 h 580488"/>
              <a:gd name="connsiteX80" fmla="*/ 467866 w 598650"/>
              <a:gd name="connsiteY80" fmla="*/ 212267 h 580488"/>
              <a:gd name="connsiteX81" fmla="*/ 394672 w 598650"/>
              <a:gd name="connsiteY81" fmla="*/ 246653 h 580488"/>
              <a:gd name="connsiteX82" fmla="*/ 321479 w 598650"/>
              <a:gd name="connsiteY82" fmla="*/ 212267 h 580488"/>
              <a:gd name="connsiteX83" fmla="*/ 317173 w 598650"/>
              <a:gd name="connsiteY83" fmla="*/ 206536 h 580488"/>
              <a:gd name="connsiteX84" fmla="*/ 301386 w 598650"/>
              <a:gd name="connsiteY84" fmla="*/ 172149 h 580488"/>
              <a:gd name="connsiteX85" fmla="*/ 289905 w 598650"/>
              <a:gd name="connsiteY85" fmla="*/ 180746 h 580488"/>
              <a:gd name="connsiteX86" fmla="*/ 295646 w 598650"/>
              <a:gd name="connsiteY86" fmla="*/ 192208 h 580488"/>
              <a:gd name="connsiteX87" fmla="*/ 169350 w 598650"/>
              <a:gd name="connsiteY87" fmla="*/ 256683 h 580488"/>
              <a:gd name="connsiteX88" fmla="*/ 162174 w 598650"/>
              <a:gd name="connsiteY88" fmla="*/ 388497 h 580488"/>
              <a:gd name="connsiteX89" fmla="*/ 157869 w 598650"/>
              <a:gd name="connsiteY89" fmla="*/ 388497 h 580488"/>
              <a:gd name="connsiteX90" fmla="*/ 157869 w 598650"/>
              <a:gd name="connsiteY90" fmla="*/ 405690 h 580488"/>
              <a:gd name="connsiteX91" fmla="*/ 157869 w 598650"/>
              <a:gd name="connsiteY91" fmla="*/ 417153 h 580488"/>
              <a:gd name="connsiteX92" fmla="*/ 157869 w 598650"/>
              <a:gd name="connsiteY92" fmla="*/ 547534 h 580488"/>
              <a:gd name="connsiteX93" fmla="*/ 162174 w 598650"/>
              <a:gd name="connsiteY93" fmla="*/ 547534 h 580488"/>
              <a:gd name="connsiteX94" fmla="*/ 192313 w 598650"/>
              <a:gd name="connsiteY94" fmla="*/ 553266 h 580488"/>
              <a:gd name="connsiteX95" fmla="*/ 192313 w 598650"/>
              <a:gd name="connsiteY95" fmla="*/ 580488 h 580488"/>
              <a:gd name="connsiteX96" fmla="*/ 166480 w 598650"/>
              <a:gd name="connsiteY96" fmla="*/ 580488 h 580488"/>
              <a:gd name="connsiteX97" fmla="*/ 137777 w 598650"/>
              <a:gd name="connsiteY97" fmla="*/ 576190 h 580488"/>
              <a:gd name="connsiteX98" fmla="*/ 137777 w 598650"/>
              <a:gd name="connsiteY98" fmla="*/ 580488 h 580488"/>
              <a:gd name="connsiteX99" fmla="*/ 104768 w 598650"/>
              <a:gd name="connsiteY99" fmla="*/ 580488 h 580488"/>
              <a:gd name="connsiteX100" fmla="*/ 104768 w 598650"/>
              <a:gd name="connsiteY100" fmla="*/ 550400 h 580488"/>
              <a:gd name="connsiteX101" fmla="*/ 104768 w 598650"/>
              <a:gd name="connsiteY101" fmla="*/ 547534 h 580488"/>
              <a:gd name="connsiteX102" fmla="*/ 104768 w 598650"/>
              <a:gd name="connsiteY102" fmla="*/ 417153 h 580488"/>
              <a:gd name="connsiteX103" fmla="*/ 86110 w 598650"/>
              <a:gd name="connsiteY103" fmla="*/ 417153 h 580488"/>
              <a:gd name="connsiteX104" fmla="*/ 86110 w 598650"/>
              <a:gd name="connsiteY104" fmla="*/ 547534 h 580488"/>
              <a:gd name="connsiteX105" fmla="*/ 86110 w 598650"/>
              <a:gd name="connsiteY105" fmla="*/ 550400 h 580488"/>
              <a:gd name="connsiteX106" fmla="*/ 86110 w 598650"/>
              <a:gd name="connsiteY106" fmla="*/ 580488 h 580488"/>
              <a:gd name="connsiteX107" fmla="*/ 54537 w 598650"/>
              <a:gd name="connsiteY107" fmla="*/ 580488 h 580488"/>
              <a:gd name="connsiteX108" fmla="*/ 54537 w 598650"/>
              <a:gd name="connsiteY108" fmla="*/ 576190 h 580488"/>
              <a:gd name="connsiteX109" fmla="*/ 24398 w 598650"/>
              <a:gd name="connsiteY109" fmla="*/ 580488 h 580488"/>
              <a:gd name="connsiteX110" fmla="*/ 0 w 598650"/>
              <a:gd name="connsiteY110" fmla="*/ 580488 h 580488"/>
              <a:gd name="connsiteX111" fmla="*/ 0 w 598650"/>
              <a:gd name="connsiteY111" fmla="*/ 553266 h 580488"/>
              <a:gd name="connsiteX112" fmla="*/ 28703 w 598650"/>
              <a:gd name="connsiteY112" fmla="*/ 547534 h 580488"/>
              <a:gd name="connsiteX113" fmla="*/ 34444 w 598650"/>
              <a:gd name="connsiteY113" fmla="*/ 547534 h 580488"/>
              <a:gd name="connsiteX114" fmla="*/ 34444 w 598650"/>
              <a:gd name="connsiteY114" fmla="*/ 417153 h 580488"/>
              <a:gd name="connsiteX115" fmla="*/ 34444 w 598650"/>
              <a:gd name="connsiteY115" fmla="*/ 405690 h 580488"/>
              <a:gd name="connsiteX116" fmla="*/ 34444 w 598650"/>
              <a:gd name="connsiteY116" fmla="*/ 388497 h 580488"/>
              <a:gd name="connsiteX117" fmla="*/ 30139 w 598650"/>
              <a:gd name="connsiteY117" fmla="*/ 388497 h 580488"/>
              <a:gd name="connsiteX118" fmla="*/ 28703 w 598650"/>
              <a:gd name="connsiteY118" fmla="*/ 361275 h 580488"/>
              <a:gd name="connsiteX119" fmla="*/ 4306 w 598650"/>
              <a:gd name="connsiteY119" fmla="*/ 361275 h 580488"/>
              <a:gd name="connsiteX120" fmla="*/ 7176 w 598650"/>
              <a:gd name="connsiteY120" fmla="*/ 230893 h 580488"/>
              <a:gd name="connsiteX121" fmla="*/ 67453 w 598650"/>
              <a:gd name="connsiteY121" fmla="*/ 219431 h 580488"/>
              <a:gd name="connsiteX122" fmla="*/ 94721 w 598650"/>
              <a:gd name="connsiteY122" fmla="*/ 250952 h 580488"/>
              <a:gd name="connsiteX123" fmla="*/ 121990 w 598650"/>
              <a:gd name="connsiteY123" fmla="*/ 219431 h 580488"/>
              <a:gd name="connsiteX124" fmla="*/ 163610 w 598650"/>
              <a:gd name="connsiteY124" fmla="*/ 219431 h 580488"/>
              <a:gd name="connsiteX125" fmla="*/ 278423 w 598650"/>
              <a:gd name="connsiteY125" fmla="*/ 159254 h 580488"/>
              <a:gd name="connsiteX126" fmla="*/ 285599 w 598650"/>
              <a:gd name="connsiteY126" fmla="*/ 172149 h 580488"/>
              <a:gd name="connsiteX127" fmla="*/ 299951 w 598650"/>
              <a:gd name="connsiteY127" fmla="*/ 162120 h 580488"/>
              <a:gd name="connsiteX128" fmla="*/ 299951 w 598650"/>
              <a:gd name="connsiteY128" fmla="*/ 152091 h 580488"/>
              <a:gd name="connsiteX129" fmla="*/ 317173 w 598650"/>
              <a:gd name="connsiteY129" fmla="*/ 96213 h 580488"/>
              <a:gd name="connsiteX130" fmla="*/ 321479 w 598650"/>
              <a:gd name="connsiteY130" fmla="*/ 90482 h 580488"/>
              <a:gd name="connsiteX131" fmla="*/ 394672 w 598650"/>
              <a:gd name="connsiteY131" fmla="*/ 56095 h 580488"/>
              <a:gd name="connsiteX132" fmla="*/ 56095 w 598650"/>
              <a:gd name="connsiteY132" fmla="*/ 0 h 580488"/>
              <a:gd name="connsiteX133" fmla="*/ 598650 w 598650"/>
              <a:gd name="connsiteY133" fmla="*/ 0 h 580488"/>
              <a:gd name="connsiteX134" fmla="*/ 598650 w 598650"/>
              <a:gd name="connsiteY134" fmla="*/ 364156 h 580488"/>
              <a:gd name="connsiteX135" fmla="*/ 180969 w 598650"/>
              <a:gd name="connsiteY135" fmla="*/ 364156 h 580488"/>
              <a:gd name="connsiteX136" fmla="*/ 182404 w 598650"/>
              <a:gd name="connsiteY136" fmla="*/ 339783 h 580488"/>
              <a:gd name="connsiteX137" fmla="*/ 574249 w 598650"/>
              <a:gd name="connsiteY137" fmla="*/ 339783 h 580488"/>
              <a:gd name="connsiteX138" fmla="*/ 574249 w 598650"/>
              <a:gd name="connsiteY138" fmla="*/ 24373 h 580488"/>
              <a:gd name="connsiteX139" fmla="*/ 80496 w 598650"/>
              <a:gd name="connsiteY139" fmla="*/ 24373 h 580488"/>
              <a:gd name="connsiteX140" fmla="*/ 80496 w 598650"/>
              <a:gd name="connsiteY140" fmla="*/ 48745 h 580488"/>
              <a:gd name="connsiteX141" fmla="*/ 56095 w 598650"/>
              <a:gd name="connsiteY141" fmla="*/ 57348 h 58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598650" h="580488">
                <a:moveTo>
                  <a:pt x="453585" y="282542"/>
                </a:moveTo>
                <a:lnTo>
                  <a:pt x="549682" y="282542"/>
                </a:lnTo>
                <a:lnTo>
                  <a:pt x="549682" y="318406"/>
                </a:lnTo>
                <a:lnTo>
                  <a:pt x="453585" y="318406"/>
                </a:lnTo>
                <a:close/>
                <a:moveTo>
                  <a:pt x="345877" y="199372"/>
                </a:moveTo>
                <a:cubicBezTo>
                  <a:pt x="338701" y="200805"/>
                  <a:pt x="332960" y="203670"/>
                  <a:pt x="328654" y="207969"/>
                </a:cubicBezTo>
                <a:cubicBezTo>
                  <a:pt x="338701" y="219431"/>
                  <a:pt x="351617" y="229460"/>
                  <a:pt x="367404" y="233758"/>
                </a:cubicBezTo>
                <a:cubicBezTo>
                  <a:pt x="358793" y="226594"/>
                  <a:pt x="351617" y="213700"/>
                  <a:pt x="345877" y="199372"/>
                </a:cubicBezTo>
                <a:close/>
                <a:moveTo>
                  <a:pt x="443468" y="197939"/>
                </a:moveTo>
                <a:cubicBezTo>
                  <a:pt x="439163" y="213700"/>
                  <a:pt x="430552" y="226594"/>
                  <a:pt x="421941" y="235191"/>
                </a:cubicBezTo>
                <a:cubicBezTo>
                  <a:pt x="437728" y="229460"/>
                  <a:pt x="452079" y="219431"/>
                  <a:pt x="462126" y="207969"/>
                </a:cubicBezTo>
                <a:cubicBezTo>
                  <a:pt x="456385" y="203670"/>
                  <a:pt x="450644" y="200805"/>
                  <a:pt x="443468" y="197939"/>
                </a:cubicBezTo>
                <a:close/>
                <a:moveTo>
                  <a:pt x="398978" y="190775"/>
                </a:moveTo>
                <a:lnTo>
                  <a:pt x="398978" y="238057"/>
                </a:lnTo>
                <a:cubicBezTo>
                  <a:pt x="414765" y="236624"/>
                  <a:pt x="429117" y="219431"/>
                  <a:pt x="436292" y="196506"/>
                </a:cubicBezTo>
                <a:cubicBezTo>
                  <a:pt x="424811" y="192208"/>
                  <a:pt x="411894" y="190775"/>
                  <a:pt x="398978" y="190775"/>
                </a:cubicBezTo>
                <a:close/>
                <a:moveTo>
                  <a:pt x="391802" y="190775"/>
                </a:moveTo>
                <a:cubicBezTo>
                  <a:pt x="377450" y="190775"/>
                  <a:pt x="364534" y="193641"/>
                  <a:pt x="353052" y="196506"/>
                </a:cubicBezTo>
                <a:cubicBezTo>
                  <a:pt x="361663" y="219431"/>
                  <a:pt x="374580" y="236624"/>
                  <a:pt x="391802" y="238057"/>
                </a:cubicBezTo>
                <a:close/>
                <a:moveTo>
                  <a:pt x="450644" y="157822"/>
                </a:moveTo>
                <a:cubicBezTo>
                  <a:pt x="450644" y="170717"/>
                  <a:pt x="449209" y="180746"/>
                  <a:pt x="446339" y="190775"/>
                </a:cubicBezTo>
                <a:cubicBezTo>
                  <a:pt x="453514" y="193641"/>
                  <a:pt x="460690" y="197939"/>
                  <a:pt x="466431" y="202237"/>
                </a:cubicBezTo>
                <a:cubicBezTo>
                  <a:pt x="475042" y="189343"/>
                  <a:pt x="480783" y="175015"/>
                  <a:pt x="482218" y="157822"/>
                </a:cubicBezTo>
                <a:close/>
                <a:moveTo>
                  <a:pt x="398978" y="157822"/>
                </a:moveTo>
                <a:lnTo>
                  <a:pt x="398978" y="182179"/>
                </a:lnTo>
                <a:cubicBezTo>
                  <a:pt x="413330" y="183611"/>
                  <a:pt x="426246" y="185044"/>
                  <a:pt x="439163" y="189343"/>
                </a:cubicBezTo>
                <a:cubicBezTo>
                  <a:pt x="440598" y="179313"/>
                  <a:pt x="442033" y="169284"/>
                  <a:pt x="443468" y="157822"/>
                </a:cubicBezTo>
                <a:close/>
                <a:moveTo>
                  <a:pt x="345877" y="157822"/>
                </a:moveTo>
                <a:cubicBezTo>
                  <a:pt x="347312" y="169284"/>
                  <a:pt x="348747" y="179313"/>
                  <a:pt x="351617" y="189343"/>
                </a:cubicBezTo>
                <a:cubicBezTo>
                  <a:pt x="363099" y="185044"/>
                  <a:pt x="376015" y="183611"/>
                  <a:pt x="391802" y="182179"/>
                </a:cubicBezTo>
                <a:lnTo>
                  <a:pt x="391802" y="157822"/>
                </a:lnTo>
                <a:close/>
                <a:moveTo>
                  <a:pt x="307127" y="157822"/>
                </a:moveTo>
                <a:cubicBezTo>
                  <a:pt x="308562" y="175015"/>
                  <a:pt x="314303" y="189343"/>
                  <a:pt x="322914" y="202237"/>
                </a:cubicBezTo>
                <a:cubicBezTo>
                  <a:pt x="330090" y="197939"/>
                  <a:pt x="335830" y="193641"/>
                  <a:pt x="344441" y="192208"/>
                </a:cubicBezTo>
                <a:cubicBezTo>
                  <a:pt x="341571" y="180746"/>
                  <a:pt x="338701" y="170717"/>
                  <a:pt x="338701" y="157822"/>
                </a:cubicBezTo>
                <a:close/>
                <a:moveTo>
                  <a:pt x="439163" y="114839"/>
                </a:moveTo>
                <a:cubicBezTo>
                  <a:pt x="426246" y="117704"/>
                  <a:pt x="413330" y="120570"/>
                  <a:pt x="398978" y="120570"/>
                </a:cubicBezTo>
                <a:lnTo>
                  <a:pt x="398978" y="150658"/>
                </a:lnTo>
                <a:lnTo>
                  <a:pt x="443468" y="150658"/>
                </a:lnTo>
                <a:cubicBezTo>
                  <a:pt x="443468" y="137763"/>
                  <a:pt x="442033" y="124868"/>
                  <a:pt x="439163" y="114839"/>
                </a:cubicBezTo>
                <a:close/>
                <a:moveTo>
                  <a:pt x="351617" y="113406"/>
                </a:moveTo>
                <a:cubicBezTo>
                  <a:pt x="348747" y="124868"/>
                  <a:pt x="345877" y="137763"/>
                  <a:pt x="345877" y="150658"/>
                </a:cubicBezTo>
                <a:lnTo>
                  <a:pt x="391802" y="150658"/>
                </a:lnTo>
                <a:lnTo>
                  <a:pt x="391802" y="120570"/>
                </a:lnTo>
                <a:cubicBezTo>
                  <a:pt x="377450" y="120570"/>
                  <a:pt x="363099" y="117704"/>
                  <a:pt x="351617" y="113406"/>
                </a:cubicBezTo>
                <a:close/>
                <a:moveTo>
                  <a:pt x="466431" y="101944"/>
                </a:moveTo>
                <a:cubicBezTo>
                  <a:pt x="460690" y="104809"/>
                  <a:pt x="453514" y="109108"/>
                  <a:pt x="446339" y="111973"/>
                </a:cubicBezTo>
                <a:cubicBezTo>
                  <a:pt x="449209" y="123435"/>
                  <a:pt x="450644" y="136330"/>
                  <a:pt x="450644" y="150658"/>
                </a:cubicBezTo>
                <a:lnTo>
                  <a:pt x="482218" y="150658"/>
                </a:lnTo>
                <a:cubicBezTo>
                  <a:pt x="482218" y="132032"/>
                  <a:pt x="476477" y="114839"/>
                  <a:pt x="466431" y="101944"/>
                </a:cubicBezTo>
                <a:close/>
                <a:moveTo>
                  <a:pt x="322914" y="101944"/>
                </a:moveTo>
                <a:cubicBezTo>
                  <a:pt x="312868" y="114839"/>
                  <a:pt x="307127" y="132032"/>
                  <a:pt x="307127" y="150658"/>
                </a:cubicBezTo>
                <a:lnTo>
                  <a:pt x="338701" y="150658"/>
                </a:lnTo>
                <a:cubicBezTo>
                  <a:pt x="338701" y="136330"/>
                  <a:pt x="340136" y="123435"/>
                  <a:pt x="344441" y="111973"/>
                </a:cubicBezTo>
                <a:cubicBezTo>
                  <a:pt x="335830" y="109108"/>
                  <a:pt x="330090" y="104809"/>
                  <a:pt x="322914" y="101944"/>
                </a:cubicBezTo>
                <a:close/>
                <a:moveTo>
                  <a:pt x="421941" y="68990"/>
                </a:moveTo>
                <a:cubicBezTo>
                  <a:pt x="430552" y="76154"/>
                  <a:pt x="439163" y="89049"/>
                  <a:pt x="443468" y="104809"/>
                </a:cubicBezTo>
                <a:cubicBezTo>
                  <a:pt x="450644" y="101944"/>
                  <a:pt x="456385" y="99078"/>
                  <a:pt x="462126" y="94780"/>
                </a:cubicBezTo>
                <a:cubicBezTo>
                  <a:pt x="452079" y="83318"/>
                  <a:pt x="437728" y="73288"/>
                  <a:pt x="421941" y="68990"/>
                </a:cubicBezTo>
                <a:close/>
                <a:moveTo>
                  <a:pt x="367404" y="68990"/>
                </a:moveTo>
                <a:cubicBezTo>
                  <a:pt x="351617" y="73288"/>
                  <a:pt x="338701" y="83318"/>
                  <a:pt x="328654" y="94780"/>
                </a:cubicBezTo>
                <a:cubicBezTo>
                  <a:pt x="332960" y="99078"/>
                  <a:pt x="338701" y="101944"/>
                  <a:pt x="345877" y="104809"/>
                </a:cubicBezTo>
                <a:cubicBezTo>
                  <a:pt x="351617" y="89049"/>
                  <a:pt x="358793" y="77587"/>
                  <a:pt x="367404" y="68990"/>
                </a:cubicBezTo>
                <a:close/>
                <a:moveTo>
                  <a:pt x="398978" y="64692"/>
                </a:moveTo>
                <a:lnTo>
                  <a:pt x="398978" y="111973"/>
                </a:lnTo>
                <a:cubicBezTo>
                  <a:pt x="411894" y="111973"/>
                  <a:pt x="424811" y="110540"/>
                  <a:pt x="436292" y="106242"/>
                </a:cubicBezTo>
                <a:cubicBezTo>
                  <a:pt x="429117" y="83318"/>
                  <a:pt x="414765" y="66124"/>
                  <a:pt x="398978" y="64692"/>
                </a:cubicBezTo>
                <a:close/>
                <a:moveTo>
                  <a:pt x="391802" y="64692"/>
                </a:moveTo>
                <a:cubicBezTo>
                  <a:pt x="374580" y="66124"/>
                  <a:pt x="361663" y="83318"/>
                  <a:pt x="353052" y="106242"/>
                </a:cubicBezTo>
                <a:cubicBezTo>
                  <a:pt x="364534" y="110540"/>
                  <a:pt x="377450" y="111973"/>
                  <a:pt x="391802" y="111973"/>
                </a:cubicBezTo>
                <a:close/>
                <a:moveTo>
                  <a:pt x="94832" y="61612"/>
                </a:moveTo>
                <a:cubicBezTo>
                  <a:pt x="135271" y="61612"/>
                  <a:pt x="168054" y="94343"/>
                  <a:pt x="168054" y="134719"/>
                </a:cubicBezTo>
                <a:cubicBezTo>
                  <a:pt x="168054" y="175095"/>
                  <a:pt x="135271" y="207826"/>
                  <a:pt x="94832" y="207826"/>
                </a:cubicBezTo>
                <a:cubicBezTo>
                  <a:pt x="54393" y="207826"/>
                  <a:pt x="21610" y="175095"/>
                  <a:pt x="21610" y="134719"/>
                </a:cubicBezTo>
                <a:cubicBezTo>
                  <a:pt x="21610" y="94343"/>
                  <a:pt x="54393" y="61612"/>
                  <a:pt x="94832" y="61612"/>
                </a:cubicBezTo>
                <a:close/>
                <a:moveTo>
                  <a:pt x="394672" y="56095"/>
                </a:moveTo>
                <a:cubicBezTo>
                  <a:pt x="424811" y="56095"/>
                  <a:pt x="450644" y="68990"/>
                  <a:pt x="467866" y="90482"/>
                </a:cubicBezTo>
                <a:cubicBezTo>
                  <a:pt x="470737" y="91914"/>
                  <a:pt x="472172" y="94780"/>
                  <a:pt x="473607" y="96213"/>
                </a:cubicBezTo>
                <a:cubicBezTo>
                  <a:pt x="483653" y="111973"/>
                  <a:pt x="490829" y="130599"/>
                  <a:pt x="490829" y="152091"/>
                </a:cubicBezTo>
                <a:cubicBezTo>
                  <a:pt x="490829" y="172149"/>
                  <a:pt x="483653" y="190775"/>
                  <a:pt x="473607" y="206536"/>
                </a:cubicBezTo>
                <a:cubicBezTo>
                  <a:pt x="472172" y="207969"/>
                  <a:pt x="469301" y="210834"/>
                  <a:pt x="467866" y="212267"/>
                </a:cubicBezTo>
                <a:cubicBezTo>
                  <a:pt x="450644" y="233758"/>
                  <a:pt x="424811" y="246653"/>
                  <a:pt x="394672" y="246653"/>
                </a:cubicBezTo>
                <a:cubicBezTo>
                  <a:pt x="364534" y="246653"/>
                  <a:pt x="338701" y="233758"/>
                  <a:pt x="321479" y="212267"/>
                </a:cubicBezTo>
                <a:cubicBezTo>
                  <a:pt x="320043" y="210834"/>
                  <a:pt x="318608" y="207969"/>
                  <a:pt x="317173" y="206536"/>
                </a:cubicBezTo>
                <a:cubicBezTo>
                  <a:pt x="309997" y="196506"/>
                  <a:pt x="304257" y="185044"/>
                  <a:pt x="301386" y="172149"/>
                </a:cubicBezTo>
                <a:lnTo>
                  <a:pt x="289905" y="180746"/>
                </a:lnTo>
                <a:lnTo>
                  <a:pt x="295646" y="192208"/>
                </a:lnTo>
                <a:lnTo>
                  <a:pt x="169350" y="256683"/>
                </a:lnTo>
                <a:lnTo>
                  <a:pt x="162174" y="388497"/>
                </a:lnTo>
                <a:lnTo>
                  <a:pt x="157869" y="388497"/>
                </a:lnTo>
                <a:lnTo>
                  <a:pt x="157869" y="405690"/>
                </a:lnTo>
                <a:lnTo>
                  <a:pt x="157869" y="417153"/>
                </a:lnTo>
                <a:lnTo>
                  <a:pt x="157869" y="547534"/>
                </a:lnTo>
                <a:lnTo>
                  <a:pt x="162174" y="547534"/>
                </a:lnTo>
                <a:lnTo>
                  <a:pt x="192313" y="553266"/>
                </a:lnTo>
                <a:lnTo>
                  <a:pt x="192313" y="580488"/>
                </a:lnTo>
                <a:lnTo>
                  <a:pt x="166480" y="580488"/>
                </a:lnTo>
                <a:lnTo>
                  <a:pt x="137777" y="576190"/>
                </a:lnTo>
                <a:lnTo>
                  <a:pt x="137777" y="580488"/>
                </a:lnTo>
                <a:lnTo>
                  <a:pt x="104768" y="580488"/>
                </a:lnTo>
                <a:lnTo>
                  <a:pt x="104768" y="550400"/>
                </a:lnTo>
                <a:lnTo>
                  <a:pt x="104768" y="547534"/>
                </a:lnTo>
                <a:lnTo>
                  <a:pt x="104768" y="417153"/>
                </a:lnTo>
                <a:lnTo>
                  <a:pt x="86110" y="417153"/>
                </a:lnTo>
                <a:lnTo>
                  <a:pt x="86110" y="547534"/>
                </a:lnTo>
                <a:lnTo>
                  <a:pt x="86110" y="550400"/>
                </a:lnTo>
                <a:lnTo>
                  <a:pt x="86110" y="580488"/>
                </a:lnTo>
                <a:lnTo>
                  <a:pt x="54537" y="580488"/>
                </a:lnTo>
                <a:lnTo>
                  <a:pt x="54537" y="576190"/>
                </a:lnTo>
                <a:lnTo>
                  <a:pt x="24398" y="580488"/>
                </a:lnTo>
                <a:lnTo>
                  <a:pt x="0" y="580488"/>
                </a:lnTo>
                <a:lnTo>
                  <a:pt x="0" y="553266"/>
                </a:lnTo>
                <a:lnTo>
                  <a:pt x="28703" y="547534"/>
                </a:lnTo>
                <a:lnTo>
                  <a:pt x="34444" y="547534"/>
                </a:lnTo>
                <a:lnTo>
                  <a:pt x="34444" y="417153"/>
                </a:lnTo>
                <a:lnTo>
                  <a:pt x="34444" y="405690"/>
                </a:lnTo>
                <a:lnTo>
                  <a:pt x="34444" y="388497"/>
                </a:lnTo>
                <a:lnTo>
                  <a:pt x="30139" y="388497"/>
                </a:lnTo>
                <a:lnTo>
                  <a:pt x="28703" y="361275"/>
                </a:lnTo>
                <a:lnTo>
                  <a:pt x="4306" y="361275"/>
                </a:lnTo>
                <a:lnTo>
                  <a:pt x="7176" y="230893"/>
                </a:lnTo>
                <a:lnTo>
                  <a:pt x="67453" y="219431"/>
                </a:lnTo>
                <a:lnTo>
                  <a:pt x="94721" y="250952"/>
                </a:lnTo>
                <a:lnTo>
                  <a:pt x="121990" y="219431"/>
                </a:lnTo>
                <a:lnTo>
                  <a:pt x="163610" y="219431"/>
                </a:lnTo>
                <a:lnTo>
                  <a:pt x="278423" y="159254"/>
                </a:lnTo>
                <a:lnTo>
                  <a:pt x="285599" y="172149"/>
                </a:lnTo>
                <a:lnTo>
                  <a:pt x="299951" y="162120"/>
                </a:lnTo>
                <a:lnTo>
                  <a:pt x="299951" y="152091"/>
                </a:lnTo>
                <a:cubicBezTo>
                  <a:pt x="299951" y="130599"/>
                  <a:pt x="305692" y="111973"/>
                  <a:pt x="317173" y="96213"/>
                </a:cubicBezTo>
                <a:cubicBezTo>
                  <a:pt x="318608" y="94780"/>
                  <a:pt x="320043" y="91914"/>
                  <a:pt x="321479" y="90482"/>
                </a:cubicBezTo>
                <a:cubicBezTo>
                  <a:pt x="338701" y="70423"/>
                  <a:pt x="365969" y="56095"/>
                  <a:pt x="394672" y="56095"/>
                </a:cubicBezTo>
                <a:close/>
                <a:moveTo>
                  <a:pt x="56095" y="0"/>
                </a:moveTo>
                <a:lnTo>
                  <a:pt x="598650" y="0"/>
                </a:lnTo>
                <a:lnTo>
                  <a:pt x="598650" y="364156"/>
                </a:lnTo>
                <a:lnTo>
                  <a:pt x="180969" y="364156"/>
                </a:lnTo>
                <a:lnTo>
                  <a:pt x="182404" y="339783"/>
                </a:lnTo>
                <a:lnTo>
                  <a:pt x="574249" y="339783"/>
                </a:lnTo>
                <a:lnTo>
                  <a:pt x="574249" y="24373"/>
                </a:lnTo>
                <a:lnTo>
                  <a:pt x="80496" y="24373"/>
                </a:lnTo>
                <a:lnTo>
                  <a:pt x="80496" y="48745"/>
                </a:lnTo>
                <a:lnTo>
                  <a:pt x="56095" y="57348"/>
                </a:ln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8F272E90-3981-7864-26DA-580EFE266F7C}"/>
              </a:ext>
            </a:extLst>
          </p:cNvPr>
          <p:cNvSpPr txBox="1"/>
          <p:nvPr/>
        </p:nvSpPr>
        <p:spPr>
          <a:xfrm>
            <a:off x="1357240" y="266394"/>
            <a:ext cx="422342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病理图像分析的主要方法</a:t>
            </a:r>
          </a:p>
        </p:txBody>
      </p:sp>
      <p:sp>
        <p:nvSpPr>
          <p:cNvPr id="12" name="矩形 11">
            <a:extLst>
              <a:ext uri="{FF2B5EF4-FFF2-40B4-BE49-F238E27FC236}">
                <a16:creationId xmlns:a16="http://schemas.microsoft.com/office/drawing/2014/main" id="{8B010743-2480-3848-0EBC-8239DC4A440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71">
            <a:extLst>
              <a:ext uri="{FF2B5EF4-FFF2-40B4-BE49-F238E27FC236}">
                <a16:creationId xmlns:a16="http://schemas.microsoft.com/office/drawing/2014/main" id="{44BE7E9A-3328-EB90-072D-DE19DF9DC19C}"/>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模型</a:t>
            </a:r>
            <a:r>
              <a:rPr lang="en-US" altLang="zh-CN" sz="4400" b="1" dirty="0">
                <a:solidFill>
                  <a:schemeClr val="accent1"/>
                </a:solidFill>
                <a:latin typeface="微软雅黑" pitchFamily="34" charset="-122"/>
                <a:ea typeface="微软雅黑" pitchFamily="34" charset="-122"/>
              </a:rPr>
              <a:t>3</a:t>
            </a:r>
            <a:endParaRPr lang="zh-CN" altLang="en-US" sz="4400" b="1"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D8E82DD5-2D52-540D-AB92-00E735CF03BB}"/>
              </a:ext>
            </a:extLst>
          </p:cNvPr>
          <p:cNvSpPr txBox="1"/>
          <p:nvPr/>
        </p:nvSpPr>
        <p:spPr>
          <a:xfrm>
            <a:off x="368566" y="2236902"/>
            <a:ext cx="11436014" cy="1643527"/>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无监督学习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Unsupervised learning</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无监督学习的模型是一种随机模型，使用的数据不具有标签。</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Unsupervised learning methods are desirable as they allow models to be trained with little or no labeled data.</a:t>
            </a:r>
          </a:p>
        </p:txBody>
      </p:sp>
    </p:spTree>
    <p:extLst>
      <p:ext uri="{BB962C8B-B14F-4D97-AF65-F5344CB8AC3E}">
        <p14:creationId xmlns:p14="http://schemas.microsoft.com/office/powerpoint/2010/main" val="2952877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2" grpId="0" animBg="1"/>
      <p:bldP spid="17"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16031"/>
            <a:ext cx="972248" cy="942752"/>
          </a:xfrm>
          <a:custGeom>
            <a:avLst/>
            <a:gdLst>
              <a:gd name="connsiteX0" fmla="*/ 453585 w 598650"/>
              <a:gd name="connsiteY0" fmla="*/ 282542 h 580488"/>
              <a:gd name="connsiteX1" fmla="*/ 549682 w 598650"/>
              <a:gd name="connsiteY1" fmla="*/ 282542 h 580488"/>
              <a:gd name="connsiteX2" fmla="*/ 549682 w 598650"/>
              <a:gd name="connsiteY2" fmla="*/ 318406 h 580488"/>
              <a:gd name="connsiteX3" fmla="*/ 453585 w 598650"/>
              <a:gd name="connsiteY3" fmla="*/ 318406 h 580488"/>
              <a:gd name="connsiteX4" fmla="*/ 345877 w 598650"/>
              <a:gd name="connsiteY4" fmla="*/ 199372 h 580488"/>
              <a:gd name="connsiteX5" fmla="*/ 328654 w 598650"/>
              <a:gd name="connsiteY5" fmla="*/ 207969 h 580488"/>
              <a:gd name="connsiteX6" fmla="*/ 367404 w 598650"/>
              <a:gd name="connsiteY6" fmla="*/ 233758 h 580488"/>
              <a:gd name="connsiteX7" fmla="*/ 345877 w 598650"/>
              <a:gd name="connsiteY7" fmla="*/ 199372 h 580488"/>
              <a:gd name="connsiteX8" fmla="*/ 443468 w 598650"/>
              <a:gd name="connsiteY8" fmla="*/ 197939 h 580488"/>
              <a:gd name="connsiteX9" fmla="*/ 421941 w 598650"/>
              <a:gd name="connsiteY9" fmla="*/ 235191 h 580488"/>
              <a:gd name="connsiteX10" fmla="*/ 462126 w 598650"/>
              <a:gd name="connsiteY10" fmla="*/ 207969 h 580488"/>
              <a:gd name="connsiteX11" fmla="*/ 443468 w 598650"/>
              <a:gd name="connsiteY11" fmla="*/ 197939 h 580488"/>
              <a:gd name="connsiteX12" fmla="*/ 398978 w 598650"/>
              <a:gd name="connsiteY12" fmla="*/ 190775 h 580488"/>
              <a:gd name="connsiteX13" fmla="*/ 398978 w 598650"/>
              <a:gd name="connsiteY13" fmla="*/ 238057 h 580488"/>
              <a:gd name="connsiteX14" fmla="*/ 436292 w 598650"/>
              <a:gd name="connsiteY14" fmla="*/ 196506 h 580488"/>
              <a:gd name="connsiteX15" fmla="*/ 398978 w 598650"/>
              <a:gd name="connsiteY15" fmla="*/ 190775 h 580488"/>
              <a:gd name="connsiteX16" fmla="*/ 391802 w 598650"/>
              <a:gd name="connsiteY16" fmla="*/ 190775 h 580488"/>
              <a:gd name="connsiteX17" fmla="*/ 353052 w 598650"/>
              <a:gd name="connsiteY17" fmla="*/ 196506 h 580488"/>
              <a:gd name="connsiteX18" fmla="*/ 391802 w 598650"/>
              <a:gd name="connsiteY18" fmla="*/ 238057 h 580488"/>
              <a:gd name="connsiteX19" fmla="*/ 450644 w 598650"/>
              <a:gd name="connsiteY19" fmla="*/ 157822 h 580488"/>
              <a:gd name="connsiteX20" fmla="*/ 446339 w 598650"/>
              <a:gd name="connsiteY20" fmla="*/ 190775 h 580488"/>
              <a:gd name="connsiteX21" fmla="*/ 466431 w 598650"/>
              <a:gd name="connsiteY21" fmla="*/ 202237 h 580488"/>
              <a:gd name="connsiteX22" fmla="*/ 482218 w 598650"/>
              <a:gd name="connsiteY22" fmla="*/ 157822 h 580488"/>
              <a:gd name="connsiteX23" fmla="*/ 398978 w 598650"/>
              <a:gd name="connsiteY23" fmla="*/ 157822 h 580488"/>
              <a:gd name="connsiteX24" fmla="*/ 398978 w 598650"/>
              <a:gd name="connsiteY24" fmla="*/ 182179 h 580488"/>
              <a:gd name="connsiteX25" fmla="*/ 439163 w 598650"/>
              <a:gd name="connsiteY25" fmla="*/ 189343 h 580488"/>
              <a:gd name="connsiteX26" fmla="*/ 443468 w 598650"/>
              <a:gd name="connsiteY26" fmla="*/ 157822 h 580488"/>
              <a:gd name="connsiteX27" fmla="*/ 345877 w 598650"/>
              <a:gd name="connsiteY27" fmla="*/ 157822 h 580488"/>
              <a:gd name="connsiteX28" fmla="*/ 351617 w 598650"/>
              <a:gd name="connsiteY28" fmla="*/ 189343 h 580488"/>
              <a:gd name="connsiteX29" fmla="*/ 391802 w 598650"/>
              <a:gd name="connsiteY29" fmla="*/ 182179 h 580488"/>
              <a:gd name="connsiteX30" fmla="*/ 391802 w 598650"/>
              <a:gd name="connsiteY30" fmla="*/ 157822 h 580488"/>
              <a:gd name="connsiteX31" fmla="*/ 307127 w 598650"/>
              <a:gd name="connsiteY31" fmla="*/ 157822 h 580488"/>
              <a:gd name="connsiteX32" fmla="*/ 322914 w 598650"/>
              <a:gd name="connsiteY32" fmla="*/ 202237 h 580488"/>
              <a:gd name="connsiteX33" fmla="*/ 344441 w 598650"/>
              <a:gd name="connsiteY33" fmla="*/ 192208 h 580488"/>
              <a:gd name="connsiteX34" fmla="*/ 338701 w 598650"/>
              <a:gd name="connsiteY34" fmla="*/ 157822 h 580488"/>
              <a:gd name="connsiteX35" fmla="*/ 439163 w 598650"/>
              <a:gd name="connsiteY35" fmla="*/ 114839 h 580488"/>
              <a:gd name="connsiteX36" fmla="*/ 398978 w 598650"/>
              <a:gd name="connsiteY36" fmla="*/ 120570 h 580488"/>
              <a:gd name="connsiteX37" fmla="*/ 398978 w 598650"/>
              <a:gd name="connsiteY37" fmla="*/ 150658 h 580488"/>
              <a:gd name="connsiteX38" fmla="*/ 443468 w 598650"/>
              <a:gd name="connsiteY38" fmla="*/ 150658 h 580488"/>
              <a:gd name="connsiteX39" fmla="*/ 439163 w 598650"/>
              <a:gd name="connsiteY39" fmla="*/ 114839 h 580488"/>
              <a:gd name="connsiteX40" fmla="*/ 351617 w 598650"/>
              <a:gd name="connsiteY40" fmla="*/ 113406 h 580488"/>
              <a:gd name="connsiteX41" fmla="*/ 345877 w 598650"/>
              <a:gd name="connsiteY41" fmla="*/ 150658 h 580488"/>
              <a:gd name="connsiteX42" fmla="*/ 391802 w 598650"/>
              <a:gd name="connsiteY42" fmla="*/ 150658 h 580488"/>
              <a:gd name="connsiteX43" fmla="*/ 391802 w 598650"/>
              <a:gd name="connsiteY43" fmla="*/ 120570 h 580488"/>
              <a:gd name="connsiteX44" fmla="*/ 351617 w 598650"/>
              <a:gd name="connsiteY44" fmla="*/ 113406 h 580488"/>
              <a:gd name="connsiteX45" fmla="*/ 466431 w 598650"/>
              <a:gd name="connsiteY45" fmla="*/ 101944 h 580488"/>
              <a:gd name="connsiteX46" fmla="*/ 446339 w 598650"/>
              <a:gd name="connsiteY46" fmla="*/ 111973 h 580488"/>
              <a:gd name="connsiteX47" fmla="*/ 450644 w 598650"/>
              <a:gd name="connsiteY47" fmla="*/ 150658 h 580488"/>
              <a:gd name="connsiteX48" fmla="*/ 482218 w 598650"/>
              <a:gd name="connsiteY48" fmla="*/ 150658 h 580488"/>
              <a:gd name="connsiteX49" fmla="*/ 466431 w 598650"/>
              <a:gd name="connsiteY49" fmla="*/ 101944 h 580488"/>
              <a:gd name="connsiteX50" fmla="*/ 322914 w 598650"/>
              <a:gd name="connsiteY50" fmla="*/ 101944 h 580488"/>
              <a:gd name="connsiteX51" fmla="*/ 307127 w 598650"/>
              <a:gd name="connsiteY51" fmla="*/ 150658 h 580488"/>
              <a:gd name="connsiteX52" fmla="*/ 338701 w 598650"/>
              <a:gd name="connsiteY52" fmla="*/ 150658 h 580488"/>
              <a:gd name="connsiteX53" fmla="*/ 344441 w 598650"/>
              <a:gd name="connsiteY53" fmla="*/ 111973 h 580488"/>
              <a:gd name="connsiteX54" fmla="*/ 322914 w 598650"/>
              <a:gd name="connsiteY54" fmla="*/ 101944 h 580488"/>
              <a:gd name="connsiteX55" fmla="*/ 421941 w 598650"/>
              <a:gd name="connsiteY55" fmla="*/ 68990 h 580488"/>
              <a:gd name="connsiteX56" fmla="*/ 443468 w 598650"/>
              <a:gd name="connsiteY56" fmla="*/ 104809 h 580488"/>
              <a:gd name="connsiteX57" fmla="*/ 462126 w 598650"/>
              <a:gd name="connsiteY57" fmla="*/ 94780 h 580488"/>
              <a:gd name="connsiteX58" fmla="*/ 421941 w 598650"/>
              <a:gd name="connsiteY58" fmla="*/ 68990 h 580488"/>
              <a:gd name="connsiteX59" fmla="*/ 367404 w 598650"/>
              <a:gd name="connsiteY59" fmla="*/ 68990 h 580488"/>
              <a:gd name="connsiteX60" fmla="*/ 328654 w 598650"/>
              <a:gd name="connsiteY60" fmla="*/ 94780 h 580488"/>
              <a:gd name="connsiteX61" fmla="*/ 345877 w 598650"/>
              <a:gd name="connsiteY61" fmla="*/ 104809 h 580488"/>
              <a:gd name="connsiteX62" fmla="*/ 367404 w 598650"/>
              <a:gd name="connsiteY62" fmla="*/ 68990 h 580488"/>
              <a:gd name="connsiteX63" fmla="*/ 398978 w 598650"/>
              <a:gd name="connsiteY63" fmla="*/ 64692 h 580488"/>
              <a:gd name="connsiteX64" fmla="*/ 398978 w 598650"/>
              <a:gd name="connsiteY64" fmla="*/ 111973 h 580488"/>
              <a:gd name="connsiteX65" fmla="*/ 436292 w 598650"/>
              <a:gd name="connsiteY65" fmla="*/ 106242 h 580488"/>
              <a:gd name="connsiteX66" fmla="*/ 398978 w 598650"/>
              <a:gd name="connsiteY66" fmla="*/ 64692 h 580488"/>
              <a:gd name="connsiteX67" fmla="*/ 391802 w 598650"/>
              <a:gd name="connsiteY67" fmla="*/ 64692 h 580488"/>
              <a:gd name="connsiteX68" fmla="*/ 353052 w 598650"/>
              <a:gd name="connsiteY68" fmla="*/ 106242 h 580488"/>
              <a:gd name="connsiteX69" fmla="*/ 391802 w 598650"/>
              <a:gd name="connsiteY69" fmla="*/ 111973 h 580488"/>
              <a:gd name="connsiteX70" fmla="*/ 94832 w 598650"/>
              <a:gd name="connsiteY70" fmla="*/ 61612 h 580488"/>
              <a:gd name="connsiteX71" fmla="*/ 168054 w 598650"/>
              <a:gd name="connsiteY71" fmla="*/ 134719 h 580488"/>
              <a:gd name="connsiteX72" fmla="*/ 94832 w 598650"/>
              <a:gd name="connsiteY72" fmla="*/ 207826 h 580488"/>
              <a:gd name="connsiteX73" fmla="*/ 21610 w 598650"/>
              <a:gd name="connsiteY73" fmla="*/ 134719 h 580488"/>
              <a:gd name="connsiteX74" fmla="*/ 94832 w 598650"/>
              <a:gd name="connsiteY74" fmla="*/ 61612 h 580488"/>
              <a:gd name="connsiteX75" fmla="*/ 394672 w 598650"/>
              <a:gd name="connsiteY75" fmla="*/ 56095 h 580488"/>
              <a:gd name="connsiteX76" fmla="*/ 467866 w 598650"/>
              <a:gd name="connsiteY76" fmla="*/ 90482 h 580488"/>
              <a:gd name="connsiteX77" fmla="*/ 473607 w 598650"/>
              <a:gd name="connsiteY77" fmla="*/ 96213 h 580488"/>
              <a:gd name="connsiteX78" fmla="*/ 490829 w 598650"/>
              <a:gd name="connsiteY78" fmla="*/ 152091 h 580488"/>
              <a:gd name="connsiteX79" fmla="*/ 473607 w 598650"/>
              <a:gd name="connsiteY79" fmla="*/ 206536 h 580488"/>
              <a:gd name="connsiteX80" fmla="*/ 467866 w 598650"/>
              <a:gd name="connsiteY80" fmla="*/ 212267 h 580488"/>
              <a:gd name="connsiteX81" fmla="*/ 394672 w 598650"/>
              <a:gd name="connsiteY81" fmla="*/ 246653 h 580488"/>
              <a:gd name="connsiteX82" fmla="*/ 321479 w 598650"/>
              <a:gd name="connsiteY82" fmla="*/ 212267 h 580488"/>
              <a:gd name="connsiteX83" fmla="*/ 317173 w 598650"/>
              <a:gd name="connsiteY83" fmla="*/ 206536 h 580488"/>
              <a:gd name="connsiteX84" fmla="*/ 301386 w 598650"/>
              <a:gd name="connsiteY84" fmla="*/ 172149 h 580488"/>
              <a:gd name="connsiteX85" fmla="*/ 289905 w 598650"/>
              <a:gd name="connsiteY85" fmla="*/ 180746 h 580488"/>
              <a:gd name="connsiteX86" fmla="*/ 295646 w 598650"/>
              <a:gd name="connsiteY86" fmla="*/ 192208 h 580488"/>
              <a:gd name="connsiteX87" fmla="*/ 169350 w 598650"/>
              <a:gd name="connsiteY87" fmla="*/ 256683 h 580488"/>
              <a:gd name="connsiteX88" fmla="*/ 162174 w 598650"/>
              <a:gd name="connsiteY88" fmla="*/ 388497 h 580488"/>
              <a:gd name="connsiteX89" fmla="*/ 157869 w 598650"/>
              <a:gd name="connsiteY89" fmla="*/ 388497 h 580488"/>
              <a:gd name="connsiteX90" fmla="*/ 157869 w 598650"/>
              <a:gd name="connsiteY90" fmla="*/ 405690 h 580488"/>
              <a:gd name="connsiteX91" fmla="*/ 157869 w 598650"/>
              <a:gd name="connsiteY91" fmla="*/ 417153 h 580488"/>
              <a:gd name="connsiteX92" fmla="*/ 157869 w 598650"/>
              <a:gd name="connsiteY92" fmla="*/ 547534 h 580488"/>
              <a:gd name="connsiteX93" fmla="*/ 162174 w 598650"/>
              <a:gd name="connsiteY93" fmla="*/ 547534 h 580488"/>
              <a:gd name="connsiteX94" fmla="*/ 192313 w 598650"/>
              <a:gd name="connsiteY94" fmla="*/ 553266 h 580488"/>
              <a:gd name="connsiteX95" fmla="*/ 192313 w 598650"/>
              <a:gd name="connsiteY95" fmla="*/ 580488 h 580488"/>
              <a:gd name="connsiteX96" fmla="*/ 166480 w 598650"/>
              <a:gd name="connsiteY96" fmla="*/ 580488 h 580488"/>
              <a:gd name="connsiteX97" fmla="*/ 137777 w 598650"/>
              <a:gd name="connsiteY97" fmla="*/ 576190 h 580488"/>
              <a:gd name="connsiteX98" fmla="*/ 137777 w 598650"/>
              <a:gd name="connsiteY98" fmla="*/ 580488 h 580488"/>
              <a:gd name="connsiteX99" fmla="*/ 104768 w 598650"/>
              <a:gd name="connsiteY99" fmla="*/ 580488 h 580488"/>
              <a:gd name="connsiteX100" fmla="*/ 104768 w 598650"/>
              <a:gd name="connsiteY100" fmla="*/ 550400 h 580488"/>
              <a:gd name="connsiteX101" fmla="*/ 104768 w 598650"/>
              <a:gd name="connsiteY101" fmla="*/ 547534 h 580488"/>
              <a:gd name="connsiteX102" fmla="*/ 104768 w 598650"/>
              <a:gd name="connsiteY102" fmla="*/ 417153 h 580488"/>
              <a:gd name="connsiteX103" fmla="*/ 86110 w 598650"/>
              <a:gd name="connsiteY103" fmla="*/ 417153 h 580488"/>
              <a:gd name="connsiteX104" fmla="*/ 86110 w 598650"/>
              <a:gd name="connsiteY104" fmla="*/ 547534 h 580488"/>
              <a:gd name="connsiteX105" fmla="*/ 86110 w 598650"/>
              <a:gd name="connsiteY105" fmla="*/ 550400 h 580488"/>
              <a:gd name="connsiteX106" fmla="*/ 86110 w 598650"/>
              <a:gd name="connsiteY106" fmla="*/ 580488 h 580488"/>
              <a:gd name="connsiteX107" fmla="*/ 54537 w 598650"/>
              <a:gd name="connsiteY107" fmla="*/ 580488 h 580488"/>
              <a:gd name="connsiteX108" fmla="*/ 54537 w 598650"/>
              <a:gd name="connsiteY108" fmla="*/ 576190 h 580488"/>
              <a:gd name="connsiteX109" fmla="*/ 24398 w 598650"/>
              <a:gd name="connsiteY109" fmla="*/ 580488 h 580488"/>
              <a:gd name="connsiteX110" fmla="*/ 0 w 598650"/>
              <a:gd name="connsiteY110" fmla="*/ 580488 h 580488"/>
              <a:gd name="connsiteX111" fmla="*/ 0 w 598650"/>
              <a:gd name="connsiteY111" fmla="*/ 553266 h 580488"/>
              <a:gd name="connsiteX112" fmla="*/ 28703 w 598650"/>
              <a:gd name="connsiteY112" fmla="*/ 547534 h 580488"/>
              <a:gd name="connsiteX113" fmla="*/ 34444 w 598650"/>
              <a:gd name="connsiteY113" fmla="*/ 547534 h 580488"/>
              <a:gd name="connsiteX114" fmla="*/ 34444 w 598650"/>
              <a:gd name="connsiteY114" fmla="*/ 417153 h 580488"/>
              <a:gd name="connsiteX115" fmla="*/ 34444 w 598650"/>
              <a:gd name="connsiteY115" fmla="*/ 405690 h 580488"/>
              <a:gd name="connsiteX116" fmla="*/ 34444 w 598650"/>
              <a:gd name="connsiteY116" fmla="*/ 388497 h 580488"/>
              <a:gd name="connsiteX117" fmla="*/ 30139 w 598650"/>
              <a:gd name="connsiteY117" fmla="*/ 388497 h 580488"/>
              <a:gd name="connsiteX118" fmla="*/ 28703 w 598650"/>
              <a:gd name="connsiteY118" fmla="*/ 361275 h 580488"/>
              <a:gd name="connsiteX119" fmla="*/ 4306 w 598650"/>
              <a:gd name="connsiteY119" fmla="*/ 361275 h 580488"/>
              <a:gd name="connsiteX120" fmla="*/ 7176 w 598650"/>
              <a:gd name="connsiteY120" fmla="*/ 230893 h 580488"/>
              <a:gd name="connsiteX121" fmla="*/ 67453 w 598650"/>
              <a:gd name="connsiteY121" fmla="*/ 219431 h 580488"/>
              <a:gd name="connsiteX122" fmla="*/ 94721 w 598650"/>
              <a:gd name="connsiteY122" fmla="*/ 250952 h 580488"/>
              <a:gd name="connsiteX123" fmla="*/ 121990 w 598650"/>
              <a:gd name="connsiteY123" fmla="*/ 219431 h 580488"/>
              <a:gd name="connsiteX124" fmla="*/ 163610 w 598650"/>
              <a:gd name="connsiteY124" fmla="*/ 219431 h 580488"/>
              <a:gd name="connsiteX125" fmla="*/ 278423 w 598650"/>
              <a:gd name="connsiteY125" fmla="*/ 159254 h 580488"/>
              <a:gd name="connsiteX126" fmla="*/ 285599 w 598650"/>
              <a:gd name="connsiteY126" fmla="*/ 172149 h 580488"/>
              <a:gd name="connsiteX127" fmla="*/ 299951 w 598650"/>
              <a:gd name="connsiteY127" fmla="*/ 162120 h 580488"/>
              <a:gd name="connsiteX128" fmla="*/ 299951 w 598650"/>
              <a:gd name="connsiteY128" fmla="*/ 152091 h 580488"/>
              <a:gd name="connsiteX129" fmla="*/ 317173 w 598650"/>
              <a:gd name="connsiteY129" fmla="*/ 96213 h 580488"/>
              <a:gd name="connsiteX130" fmla="*/ 321479 w 598650"/>
              <a:gd name="connsiteY130" fmla="*/ 90482 h 580488"/>
              <a:gd name="connsiteX131" fmla="*/ 394672 w 598650"/>
              <a:gd name="connsiteY131" fmla="*/ 56095 h 580488"/>
              <a:gd name="connsiteX132" fmla="*/ 56095 w 598650"/>
              <a:gd name="connsiteY132" fmla="*/ 0 h 580488"/>
              <a:gd name="connsiteX133" fmla="*/ 598650 w 598650"/>
              <a:gd name="connsiteY133" fmla="*/ 0 h 580488"/>
              <a:gd name="connsiteX134" fmla="*/ 598650 w 598650"/>
              <a:gd name="connsiteY134" fmla="*/ 364156 h 580488"/>
              <a:gd name="connsiteX135" fmla="*/ 180969 w 598650"/>
              <a:gd name="connsiteY135" fmla="*/ 364156 h 580488"/>
              <a:gd name="connsiteX136" fmla="*/ 182404 w 598650"/>
              <a:gd name="connsiteY136" fmla="*/ 339783 h 580488"/>
              <a:gd name="connsiteX137" fmla="*/ 574249 w 598650"/>
              <a:gd name="connsiteY137" fmla="*/ 339783 h 580488"/>
              <a:gd name="connsiteX138" fmla="*/ 574249 w 598650"/>
              <a:gd name="connsiteY138" fmla="*/ 24373 h 580488"/>
              <a:gd name="connsiteX139" fmla="*/ 80496 w 598650"/>
              <a:gd name="connsiteY139" fmla="*/ 24373 h 580488"/>
              <a:gd name="connsiteX140" fmla="*/ 80496 w 598650"/>
              <a:gd name="connsiteY140" fmla="*/ 48745 h 580488"/>
              <a:gd name="connsiteX141" fmla="*/ 56095 w 598650"/>
              <a:gd name="connsiteY141" fmla="*/ 57348 h 58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598650" h="580488">
                <a:moveTo>
                  <a:pt x="453585" y="282542"/>
                </a:moveTo>
                <a:lnTo>
                  <a:pt x="549682" y="282542"/>
                </a:lnTo>
                <a:lnTo>
                  <a:pt x="549682" y="318406"/>
                </a:lnTo>
                <a:lnTo>
                  <a:pt x="453585" y="318406"/>
                </a:lnTo>
                <a:close/>
                <a:moveTo>
                  <a:pt x="345877" y="199372"/>
                </a:moveTo>
                <a:cubicBezTo>
                  <a:pt x="338701" y="200805"/>
                  <a:pt x="332960" y="203670"/>
                  <a:pt x="328654" y="207969"/>
                </a:cubicBezTo>
                <a:cubicBezTo>
                  <a:pt x="338701" y="219431"/>
                  <a:pt x="351617" y="229460"/>
                  <a:pt x="367404" y="233758"/>
                </a:cubicBezTo>
                <a:cubicBezTo>
                  <a:pt x="358793" y="226594"/>
                  <a:pt x="351617" y="213700"/>
                  <a:pt x="345877" y="199372"/>
                </a:cubicBezTo>
                <a:close/>
                <a:moveTo>
                  <a:pt x="443468" y="197939"/>
                </a:moveTo>
                <a:cubicBezTo>
                  <a:pt x="439163" y="213700"/>
                  <a:pt x="430552" y="226594"/>
                  <a:pt x="421941" y="235191"/>
                </a:cubicBezTo>
                <a:cubicBezTo>
                  <a:pt x="437728" y="229460"/>
                  <a:pt x="452079" y="219431"/>
                  <a:pt x="462126" y="207969"/>
                </a:cubicBezTo>
                <a:cubicBezTo>
                  <a:pt x="456385" y="203670"/>
                  <a:pt x="450644" y="200805"/>
                  <a:pt x="443468" y="197939"/>
                </a:cubicBezTo>
                <a:close/>
                <a:moveTo>
                  <a:pt x="398978" y="190775"/>
                </a:moveTo>
                <a:lnTo>
                  <a:pt x="398978" y="238057"/>
                </a:lnTo>
                <a:cubicBezTo>
                  <a:pt x="414765" y="236624"/>
                  <a:pt x="429117" y="219431"/>
                  <a:pt x="436292" y="196506"/>
                </a:cubicBezTo>
                <a:cubicBezTo>
                  <a:pt x="424811" y="192208"/>
                  <a:pt x="411894" y="190775"/>
                  <a:pt x="398978" y="190775"/>
                </a:cubicBezTo>
                <a:close/>
                <a:moveTo>
                  <a:pt x="391802" y="190775"/>
                </a:moveTo>
                <a:cubicBezTo>
                  <a:pt x="377450" y="190775"/>
                  <a:pt x="364534" y="193641"/>
                  <a:pt x="353052" y="196506"/>
                </a:cubicBezTo>
                <a:cubicBezTo>
                  <a:pt x="361663" y="219431"/>
                  <a:pt x="374580" y="236624"/>
                  <a:pt x="391802" y="238057"/>
                </a:cubicBezTo>
                <a:close/>
                <a:moveTo>
                  <a:pt x="450644" y="157822"/>
                </a:moveTo>
                <a:cubicBezTo>
                  <a:pt x="450644" y="170717"/>
                  <a:pt x="449209" y="180746"/>
                  <a:pt x="446339" y="190775"/>
                </a:cubicBezTo>
                <a:cubicBezTo>
                  <a:pt x="453514" y="193641"/>
                  <a:pt x="460690" y="197939"/>
                  <a:pt x="466431" y="202237"/>
                </a:cubicBezTo>
                <a:cubicBezTo>
                  <a:pt x="475042" y="189343"/>
                  <a:pt x="480783" y="175015"/>
                  <a:pt x="482218" y="157822"/>
                </a:cubicBezTo>
                <a:close/>
                <a:moveTo>
                  <a:pt x="398978" y="157822"/>
                </a:moveTo>
                <a:lnTo>
                  <a:pt x="398978" y="182179"/>
                </a:lnTo>
                <a:cubicBezTo>
                  <a:pt x="413330" y="183611"/>
                  <a:pt x="426246" y="185044"/>
                  <a:pt x="439163" y="189343"/>
                </a:cubicBezTo>
                <a:cubicBezTo>
                  <a:pt x="440598" y="179313"/>
                  <a:pt x="442033" y="169284"/>
                  <a:pt x="443468" y="157822"/>
                </a:cubicBezTo>
                <a:close/>
                <a:moveTo>
                  <a:pt x="345877" y="157822"/>
                </a:moveTo>
                <a:cubicBezTo>
                  <a:pt x="347312" y="169284"/>
                  <a:pt x="348747" y="179313"/>
                  <a:pt x="351617" y="189343"/>
                </a:cubicBezTo>
                <a:cubicBezTo>
                  <a:pt x="363099" y="185044"/>
                  <a:pt x="376015" y="183611"/>
                  <a:pt x="391802" y="182179"/>
                </a:cubicBezTo>
                <a:lnTo>
                  <a:pt x="391802" y="157822"/>
                </a:lnTo>
                <a:close/>
                <a:moveTo>
                  <a:pt x="307127" y="157822"/>
                </a:moveTo>
                <a:cubicBezTo>
                  <a:pt x="308562" y="175015"/>
                  <a:pt x="314303" y="189343"/>
                  <a:pt x="322914" y="202237"/>
                </a:cubicBezTo>
                <a:cubicBezTo>
                  <a:pt x="330090" y="197939"/>
                  <a:pt x="335830" y="193641"/>
                  <a:pt x="344441" y="192208"/>
                </a:cubicBezTo>
                <a:cubicBezTo>
                  <a:pt x="341571" y="180746"/>
                  <a:pt x="338701" y="170717"/>
                  <a:pt x="338701" y="157822"/>
                </a:cubicBezTo>
                <a:close/>
                <a:moveTo>
                  <a:pt x="439163" y="114839"/>
                </a:moveTo>
                <a:cubicBezTo>
                  <a:pt x="426246" y="117704"/>
                  <a:pt x="413330" y="120570"/>
                  <a:pt x="398978" y="120570"/>
                </a:cubicBezTo>
                <a:lnTo>
                  <a:pt x="398978" y="150658"/>
                </a:lnTo>
                <a:lnTo>
                  <a:pt x="443468" y="150658"/>
                </a:lnTo>
                <a:cubicBezTo>
                  <a:pt x="443468" y="137763"/>
                  <a:pt x="442033" y="124868"/>
                  <a:pt x="439163" y="114839"/>
                </a:cubicBezTo>
                <a:close/>
                <a:moveTo>
                  <a:pt x="351617" y="113406"/>
                </a:moveTo>
                <a:cubicBezTo>
                  <a:pt x="348747" y="124868"/>
                  <a:pt x="345877" y="137763"/>
                  <a:pt x="345877" y="150658"/>
                </a:cubicBezTo>
                <a:lnTo>
                  <a:pt x="391802" y="150658"/>
                </a:lnTo>
                <a:lnTo>
                  <a:pt x="391802" y="120570"/>
                </a:lnTo>
                <a:cubicBezTo>
                  <a:pt x="377450" y="120570"/>
                  <a:pt x="363099" y="117704"/>
                  <a:pt x="351617" y="113406"/>
                </a:cubicBezTo>
                <a:close/>
                <a:moveTo>
                  <a:pt x="466431" y="101944"/>
                </a:moveTo>
                <a:cubicBezTo>
                  <a:pt x="460690" y="104809"/>
                  <a:pt x="453514" y="109108"/>
                  <a:pt x="446339" y="111973"/>
                </a:cubicBezTo>
                <a:cubicBezTo>
                  <a:pt x="449209" y="123435"/>
                  <a:pt x="450644" y="136330"/>
                  <a:pt x="450644" y="150658"/>
                </a:cubicBezTo>
                <a:lnTo>
                  <a:pt x="482218" y="150658"/>
                </a:lnTo>
                <a:cubicBezTo>
                  <a:pt x="482218" y="132032"/>
                  <a:pt x="476477" y="114839"/>
                  <a:pt x="466431" y="101944"/>
                </a:cubicBezTo>
                <a:close/>
                <a:moveTo>
                  <a:pt x="322914" y="101944"/>
                </a:moveTo>
                <a:cubicBezTo>
                  <a:pt x="312868" y="114839"/>
                  <a:pt x="307127" y="132032"/>
                  <a:pt x="307127" y="150658"/>
                </a:cubicBezTo>
                <a:lnTo>
                  <a:pt x="338701" y="150658"/>
                </a:lnTo>
                <a:cubicBezTo>
                  <a:pt x="338701" y="136330"/>
                  <a:pt x="340136" y="123435"/>
                  <a:pt x="344441" y="111973"/>
                </a:cubicBezTo>
                <a:cubicBezTo>
                  <a:pt x="335830" y="109108"/>
                  <a:pt x="330090" y="104809"/>
                  <a:pt x="322914" y="101944"/>
                </a:cubicBezTo>
                <a:close/>
                <a:moveTo>
                  <a:pt x="421941" y="68990"/>
                </a:moveTo>
                <a:cubicBezTo>
                  <a:pt x="430552" y="76154"/>
                  <a:pt x="439163" y="89049"/>
                  <a:pt x="443468" y="104809"/>
                </a:cubicBezTo>
                <a:cubicBezTo>
                  <a:pt x="450644" y="101944"/>
                  <a:pt x="456385" y="99078"/>
                  <a:pt x="462126" y="94780"/>
                </a:cubicBezTo>
                <a:cubicBezTo>
                  <a:pt x="452079" y="83318"/>
                  <a:pt x="437728" y="73288"/>
                  <a:pt x="421941" y="68990"/>
                </a:cubicBezTo>
                <a:close/>
                <a:moveTo>
                  <a:pt x="367404" y="68990"/>
                </a:moveTo>
                <a:cubicBezTo>
                  <a:pt x="351617" y="73288"/>
                  <a:pt x="338701" y="83318"/>
                  <a:pt x="328654" y="94780"/>
                </a:cubicBezTo>
                <a:cubicBezTo>
                  <a:pt x="332960" y="99078"/>
                  <a:pt x="338701" y="101944"/>
                  <a:pt x="345877" y="104809"/>
                </a:cubicBezTo>
                <a:cubicBezTo>
                  <a:pt x="351617" y="89049"/>
                  <a:pt x="358793" y="77587"/>
                  <a:pt x="367404" y="68990"/>
                </a:cubicBezTo>
                <a:close/>
                <a:moveTo>
                  <a:pt x="398978" y="64692"/>
                </a:moveTo>
                <a:lnTo>
                  <a:pt x="398978" y="111973"/>
                </a:lnTo>
                <a:cubicBezTo>
                  <a:pt x="411894" y="111973"/>
                  <a:pt x="424811" y="110540"/>
                  <a:pt x="436292" y="106242"/>
                </a:cubicBezTo>
                <a:cubicBezTo>
                  <a:pt x="429117" y="83318"/>
                  <a:pt x="414765" y="66124"/>
                  <a:pt x="398978" y="64692"/>
                </a:cubicBezTo>
                <a:close/>
                <a:moveTo>
                  <a:pt x="391802" y="64692"/>
                </a:moveTo>
                <a:cubicBezTo>
                  <a:pt x="374580" y="66124"/>
                  <a:pt x="361663" y="83318"/>
                  <a:pt x="353052" y="106242"/>
                </a:cubicBezTo>
                <a:cubicBezTo>
                  <a:pt x="364534" y="110540"/>
                  <a:pt x="377450" y="111973"/>
                  <a:pt x="391802" y="111973"/>
                </a:cubicBezTo>
                <a:close/>
                <a:moveTo>
                  <a:pt x="94832" y="61612"/>
                </a:moveTo>
                <a:cubicBezTo>
                  <a:pt x="135271" y="61612"/>
                  <a:pt x="168054" y="94343"/>
                  <a:pt x="168054" y="134719"/>
                </a:cubicBezTo>
                <a:cubicBezTo>
                  <a:pt x="168054" y="175095"/>
                  <a:pt x="135271" y="207826"/>
                  <a:pt x="94832" y="207826"/>
                </a:cubicBezTo>
                <a:cubicBezTo>
                  <a:pt x="54393" y="207826"/>
                  <a:pt x="21610" y="175095"/>
                  <a:pt x="21610" y="134719"/>
                </a:cubicBezTo>
                <a:cubicBezTo>
                  <a:pt x="21610" y="94343"/>
                  <a:pt x="54393" y="61612"/>
                  <a:pt x="94832" y="61612"/>
                </a:cubicBezTo>
                <a:close/>
                <a:moveTo>
                  <a:pt x="394672" y="56095"/>
                </a:moveTo>
                <a:cubicBezTo>
                  <a:pt x="424811" y="56095"/>
                  <a:pt x="450644" y="68990"/>
                  <a:pt x="467866" y="90482"/>
                </a:cubicBezTo>
                <a:cubicBezTo>
                  <a:pt x="470737" y="91914"/>
                  <a:pt x="472172" y="94780"/>
                  <a:pt x="473607" y="96213"/>
                </a:cubicBezTo>
                <a:cubicBezTo>
                  <a:pt x="483653" y="111973"/>
                  <a:pt x="490829" y="130599"/>
                  <a:pt x="490829" y="152091"/>
                </a:cubicBezTo>
                <a:cubicBezTo>
                  <a:pt x="490829" y="172149"/>
                  <a:pt x="483653" y="190775"/>
                  <a:pt x="473607" y="206536"/>
                </a:cubicBezTo>
                <a:cubicBezTo>
                  <a:pt x="472172" y="207969"/>
                  <a:pt x="469301" y="210834"/>
                  <a:pt x="467866" y="212267"/>
                </a:cubicBezTo>
                <a:cubicBezTo>
                  <a:pt x="450644" y="233758"/>
                  <a:pt x="424811" y="246653"/>
                  <a:pt x="394672" y="246653"/>
                </a:cubicBezTo>
                <a:cubicBezTo>
                  <a:pt x="364534" y="246653"/>
                  <a:pt x="338701" y="233758"/>
                  <a:pt x="321479" y="212267"/>
                </a:cubicBezTo>
                <a:cubicBezTo>
                  <a:pt x="320043" y="210834"/>
                  <a:pt x="318608" y="207969"/>
                  <a:pt x="317173" y="206536"/>
                </a:cubicBezTo>
                <a:cubicBezTo>
                  <a:pt x="309997" y="196506"/>
                  <a:pt x="304257" y="185044"/>
                  <a:pt x="301386" y="172149"/>
                </a:cubicBezTo>
                <a:lnTo>
                  <a:pt x="289905" y="180746"/>
                </a:lnTo>
                <a:lnTo>
                  <a:pt x="295646" y="192208"/>
                </a:lnTo>
                <a:lnTo>
                  <a:pt x="169350" y="256683"/>
                </a:lnTo>
                <a:lnTo>
                  <a:pt x="162174" y="388497"/>
                </a:lnTo>
                <a:lnTo>
                  <a:pt x="157869" y="388497"/>
                </a:lnTo>
                <a:lnTo>
                  <a:pt x="157869" y="405690"/>
                </a:lnTo>
                <a:lnTo>
                  <a:pt x="157869" y="417153"/>
                </a:lnTo>
                <a:lnTo>
                  <a:pt x="157869" y="547534"/>
                </a:lnTo>
                <a:lnTo>
                  <a:pt x="162174" y="547534"/>
                </a:lnTo>
                <a:lnTo>
                  <a:pt x="192313" y="553266"/>
                </a:lnTo>
                <a:lnTo>
                  <a:pt x="192313" y="580488"/>
                </a:lnTo>
                <a:lnTo>
                  <a:pt x="166480" y="580488"/>
                </a:lnTo>
                <a:lnTo>
                  <a:pt x="137777" y="576190"/>
                </a:lnTo>
                <a:lnTo>
                  <a:pt x="137777" y="580488"/>
                </a:lnTo>
                <a:lnTo>
                  <a:pt x="104768" y="580488"/>
                </a:lnTo>
                <a:lnTo>
                  <a:pt x="104768" y="550400"/>
                </a:lnTo>
                <a:lnTo>
                  <a:pt x="104768" y="547534"/>
                </a:lnTo>
                <a:lnTo>
                  <a:pt x="104768" y="417153"/>
                </a:lnTo>
                <a:lnTo>
                  <a:pt x="86110" y="417153"/>
                </a:lnTo>
                <a:lnTo>
                  <a:pt x="86110" y="547534"/>
                </a:lnTo>
                <a:lnTo>
                  <a:pt x="86110" y="550400"/>
                </a:lnTo>
                <a:lnTo>
                  <a:pt x="86110" y="580488"/>
                </a:lnTo>
                <a:lnTo>
                  <a:pt x="54537" y="580488"/>
                </a:lnTo>
                <a:lnTo>
                  <a:pt x="54537" y="576190"/>
                </a:lnTo>
                <a:lnTo>
                  <a:pt x="24398" y="580488"/>
                </a:lnTo>
                <a:lnTo>
                  <a:pt x="0" y="580488"/>
                </a:lnTo>
                <a:lnTo>
                  <a:pt x="0" y="553266"/>
                </a:lnTo>
                <a:lnTo>
                  <a:pt x="28703" y="547534"/>
                </a:lnTo>
                <a:lnTo>
                  <a:pt x="34444" y="547534"/>
                </a:lnTo>
                <a:lnTo>
                  <a:pt x="34444" y="417153"/>
                </a:lnTo>
                <a:lnTo>
                  <a:pt x="34444" y="405690"/>
                </a:lnTo>
                <a:lnTo>
                  <a:pt x="34444" y="388497"/>
                </a:lnTo>
                <a:lnTo>
                  <a:pt x="30139" y="388497"/>
                </a:lnTo>
                <a:lnTo>
                  <a:pt x="28703" y="361275"/>
                </a:lnTo>
                <a:lnTo>
                  <a:pt x="4306" y="361275"/>
                </a:lnTo>
                <a:lnTo>
                  <a:pt x="7176" y="230893"/>
                </a:lnTo>
                <a:lnTo>
                  <a:pt x="67453" y="219431"/>
                </a:lnTo>
                <a:lnTo>
                  <a:pt x="94721" y="250952"/>
                </a:lnTo>
                <a:lnTo>
                  <a:pt x="121990" y="219431"/>
                </a:lnTo>
                <a:lnTo>
                  <a:pt x="163610" y="219431"/>
                </a:lnTo>
                <a:lnTo>
                  <a:pt x="278423" y="159254"/>
                </a:lnTo>
                <a:lnTo>
                  <a:pt x="285599" y="172149"/>
                </a:lnTo>
                <a:lnTo>
                  <a:pt x="299951" y="162120"/>
                </a:lnTo>
                <a:lnTo>
                  <a:pt x="299951" y="152091"/>
                </a:lnTo>
                <a:cubicBezTo>
                  <a:pt x="299951" y="130599"/>
                  <a:pt x="305692" y="111973"/>
                  <a:pt x="317173" y="96213"/>
                </a:cubicBezTo>
                <a:cubicBezTo>
                  <a:pt x="318608" y="94780"/>
                  <a:pt x="320043" y="91914"/>
                  <a:pt x="321479" y="90482"/>
                </a:cubicBezTo>
                <a:cubicBezTo>
                  <a:pt x="338701" y="70423"/>
                  <a:pt x="365969" y="56095"/>
                  <a:pt x="394672" y="56095"/>
                </a:cubicBezTo>
                <a:close/>
                <a:moveTo>
                  <a:pt x="56095" y="0"/>
                </a:moveTo>
                <a:lnTo>
                  <a:pt x="598650" y="0"/>
                </a:lnTo>
                <a:lnTo>
                  <a:pt x="598650" y="364156"/>
                </a:lnTo>
                <a:lnTo>
                  <a:pt x="180969" y="364156"/>
                </a:lnTo>
                <a:lnTo>
                  <a:pt x="182404" y="339783"/>
                </a:lnTo>
                <a:lnTo>
                  <a:pt x="574249" y="339783"/>
                </a:lnTo>
                <a:lnTo>
                  <a:pt x="574249" y="24373"/>
                </a:lnTo>
                <a:lnTo>
                  <a:pt x="80496" y="24373"/>
                </a:lnTo>
                <a:lnTo>
                  <a:pt x="80496" y="48745"/>
                </a:lnTo>
                <a:lnTo>
                  <a:pt x="56095" y="57348"/>
                </a:ln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8F272E90-3981-7864-26DA-580EFE266F7C}"/>
              </a:ext>
            </a:extLst>
          </p:cNvPr>
          <p:cNvSpPr txBox="1"/>
          <p:nvPr/>
        </p:nvSpPr>
        <p:spPr>
          <a:xfrm>
            <a:off x="1357240" y="266394"/>
            <a:ext cx="422342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病理图像分析的主要方法</a:t>
            </a:r>
          </a:p>
        </p:txBody>
      </p:sp>
      <p:sp>
        <p:nvSpPr>
          <p:cNvPr id="12" name="矩形 11">
            <a:extLst>
              <a:ext uri="{FF2B5EF4-FFF2-40B4-BE49-F238E27FC236}">
                <a16:creationId xmlns:a16="http://schemas.microsoft.com/office/drawing/2014/main" id="{8B010743-2480-3848-0EBC-8239DC4A440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71">
            <a:extLst>
              <a:ext uri="{FF2B5EF4-FFF2-40B4-BE49-F238E27FC236}">
                <a16:creationId xmlns:a16="http://schemas.microsoft.com/office/drawing/2014/main" id="{44BE7E9A-3328-EB90-072D-DE19DF9DC19C}"/>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模型</a:t>
            </a:r>
            <a:r>
              <a:rPr lang="en-US" altLang="zh-CN" sz="4400" b="1" dirty="0">
                <a:solidFill>
                  <a:schemeClr val="accent1"/>
                </a:solidFill>
                <a:latin typeface="微软雅黑" pitchFamily="34" charset="-122"/>
                <a:ea typeface="微软雅黑" pitchFamily="34" charset="-122"/>
              </a:rPr>
              <a:t>4</a:t>
            </a:r>
            <a:endParaRPr lang="zh-CN" altLang="en-US" sz="4400" b="1"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D8E82DD5-2D52-540D-AB92-00E735CF03BB}"/>
              </a:ext>
            </a:extLst>
          </p:cNvPr>
          <p:cNvSpPr txBox="1"/>
          <p:nvPr/>
        </p:nvSpPr>
        <p:spPr>
          <a:xfrm>
            <a:off x="368566" y="2236902"/>
            <a:ext cx="11436014" cy="3564053"/>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迁移学习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Transfer learning</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无监督学习的模型是一种随机模型，使用的数据不具有标签。</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文章提出了</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VGGNet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InceptionNet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ResNet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MobileNet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DenseNet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等多种模型。</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In histopathology, transfer learning is typically done using ImageNet pretrained models such as VGGNet (Simonyan and Zisserman, 2014), InceptionNet (Szegedy et al., 2015; 2016), ResNet (He et al., 2016), MobileNet (Howard et al., 2017), DenseNet (Huang et al., 2017), and various other variants of these models.</a:t>
            </a:r>
          </a:p>
        </p:txBody>
      </p:sp>
    </p:spTree>
    <p:extLst>
      <p:ext uri="{BB962C8B-B14F-4D97-AF65-F5344CB8AC3E}">
        <p14:creationId xmlns:p14="http://schemas.microsoft.com/office/powerpoint/2010/main" val="3033684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2" grpId="0" animBg="1"/>
      <p:bldP spid="17"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病理图像分析的数据库和源码</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数据库和源码</a:t>
            </a:r>
          </a:p>
        </p:txBody>
      </p:sp>
      <p:sp>
        <p:nvSpPr>
          <p:cNvPr id="8" name="文本框 7">
            <a:extLst>
              <a:ext uri="{FF2B5EF4-FFF2-40B4-BE49-F238E27FC236}">
                <a16:creationId xmlns:a16="http://schemas.microsoft.com/office/drawing/2014/main" id="{BB4A9815-4756-3FB7-75AA-08EEB42A2383}"/>
              </a:ext>
            </a:extLst>
          </p:cNvPr>
          <p:cNvSpPr txBox="1"/>
          <p:nvPr/>
        </p:nvSpPr>
        <p:spPr>
          <a:xfrm>
            <a:off x="368566" y="2236902"/>
            <a:ext cx="11436014" cy="874470"/>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文章所用到的数据库和源码集中于论文引用</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References</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部分（</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P21~P26</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），下面列举部分涉及到的数据库和源码。</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3851016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病理图像分析的数据库和源码</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数据库</a:t>
            </a:r>
            <a:r>
              <a:rPr lang="en-US" altLang="zh-CN" sz="4400" b="1" dirty="0">
                <a:solidFill>
                  <a:schemeClr val="accent1"/>
                </a:solidFill>
                <a:latin typeface="微软雅黑" pitchFamily="34" charset="-122"/>
                <a:ea typeface="微软雅黑" pitchFamily="34" charset="-122"/>
              </a:rPr>
              <a:t>1</a:t>
            </a:r>
            <a:endParaRPr lang="zh-CN" altLang="en-US" sz="4400" b="1" dirty="0">
              <a:solidFill>
                <a:schemeClr val="accent1"/>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39641F6E-E7B1-FF7E-E937-68C223030E19}"/>
              </a:ext>
            </a:extLst>
          </p:cNvPr>
          <p:cNvSpPr txBox="1"/>
          <p:nvPr/>
        </p:nvSpPr>
        <p:spPr>
          <a:xfrm>
            <a:off x="368566" y="2236902"/>
            <a:ext cx="11436014" cy="1200329"/>
          </a:xfrm>
          <a:prstGeom prst="rect">
            <a:avLst/>
          </a:prstGeom>
          <a:noFill/>
        </p:spPr>
        <p:txBody>
          <a:bodyPr wrap="square" rtlCol="0">
            <a:spAutoFit/>
          </a:bodyPr>
          <a:lstStyle/>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Marzahl</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研究的数据库</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网址：</a:t>
            </a:r>
            <a:r>
              <a:rPr lang="en-US" altLang="zh-CN" sz="2400" dirty="0">
                <a:hlinkClick r:id="rId3"/>
              </a:rPr>
              <a:t>Unsupervised Subtyping of Cholangiocarcinoma Using a Deep Clustering Convolutional Autoencoder | SpringerLink</a:t>
            </a:r>
            <a:endParaRPr lang="en-US" altLang="zh-CN" sz="2400" dirty="0"/>
          </a:p>
        </p:txBody>
      </p:sp>
      <p:sp>
        <p:nvSpPr>
          <p:cNvPr id="4" name="TextBox 71">
            <a:extLst>
              <a:ext uri="{FF2B5EF4-FFF2-40B4-BE49-F238E27FC236}">
                <a16:creationId xmlns:a16="http://schemas.microsoft.com/office/drawing/2014/main" id="{7B5300A1-A550-844D-97DA-718FD34112A3}"/>
              </a:ext>
            </a:extLst>
          </p:cNvPr>
          <p:cNvSpPr txBox="1"/>
          <p:nvPr/>
        </p:nvSpPr>
        <p:spPr>
          <a:xfrm>
            <a:off x="496098" y="3800162"/>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数据库</a:t>
            </a:r>
            <a:r>
              <a:rPr lang="en-US" altLang="zh-CN" sz="4400" b="1" dirty="0">
                <a:solidFill>
                  <a:schemeClr val="accent1"/>
                </a:solidFill>
                <a:latin typeface="微软雅黑" pitchFamily="34" charset="-122"/>
                <a:ea typeface="微软雅黑" pitchFamily="34" charset="-122"/>
              </a:rPr>
              <a:t>2</a:t>
            </a:r>
            <a:endParaRPr lang="zh-CN" altLang="en-US" sz="4400" b="1" dirty="0">
              <a:solidFill>
                <a:schemeClr val="accent1"/>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6DB81964-B33F-C44C-F425-4C123F97DBDD}"/>
              </a:ext>
            </a:extLst>
          </p:cNvPr>
          <p:cNvSpPr txBox="1"/>
          <p:nvPr/>
        </p:nvSpPr>
        <p:spPr>
          <a:xfrm>
            <a:off x="432332" y="4597480"/>
            <a:ext cx="11436014" cy="830997"/>
          </a:xfrm>
          <a:prstGeom prst="rect">
            <a:avLst/>
          </a:prstGeom>
          <a:noFill/>
        </p:spPr>
        <p:txBody>
          <a:bodyPr wrap="square" rtlCol="0">
            <a:spAutoFit/>
          </a:bodyPr>
          <a:lstStyle/>
          <a:p>
            <a:r>
              <a:rPr lang="en-US" altLang="zh-CN" sz="2400" dirty="0" err="1">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Tabibu</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研究的数据库</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网址见文章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P24</a:t>
            </a:r>
          </a:p>
        </p:txBody>
      </p:sp>
    </p:spTree>
    <p:extLst>
      <p:ext uri="{BB962C8B-B14F-4D97-AF65-F5344CB8AC3E}">
        <p14:creationId xmlns:p14="http://schemas.microsoft.com/office/powerpoint/2010/main" val="6275097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P spid="6" grpId="0"/>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2362172" y="-310794"/>
            <a:ext cx="7479588" cy="747958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9" name="矩形 28"/>
          <p:cNvSpPr/>
          <p:nvPr/>
        </p:nvSpPr>
        <p:spPr>
          <a:xfrm>
            <a:off x="8228965" y="548005"/>
            <a:ext cx="3970655" cy="8362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30" name="文本框 29"/>
          <p:cNvSpPr txBox="1"/>
          <p:nvPr/>
        </p:nvSpPr>
        <p:spPr>
          <a:xfrm>
            <a:off x="8543925" y="643890"/>
            <a:ext cx="33401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FFFFFF"/>
                </a:solidFill>
                <a:effectLst/>
                <a:uLnTx/>
                <a:uFillTx/>
                <a:latin typeface="Arial" panose="020B0604020202020204" pitchFamily="34" charset="0"/>
                <a:ea typeface="方正清刻本悦宋简体" panose="02000000000000000000" charset="-122"/>
                <a:cs typeface="+mn-cs"/>
              </a:rPr>
              <a:t>目 录 </a:t>
            </a:r>
            <a:r>
              <a:rPr kumimoji="0" lang="en-US" altLang="zh-CN" sz="3600" b="0" i="0" u="none" strike="noStrike" kern="1200" cap="none" spc="0" normalizeH="0" baseline="0" noProof="0">
                <a:ln>
                  <a:noFill/>
                </a:ln>
                <a:solidFill>
                  <a:srgbClr val="FFFFFF"/>
                </a:solidFill>
                <a:effectLst/>
                <a:uLnTx/>
                <a:uFillTx/>
                <a:latin typeface="Arial" panose="020B0604020202020204" pitchFamily="34" charset="0"/>
                <a:ea typeface="方正清刻本悦宋简体" panose="02000000000000000000" charset="-122"/>
                <a:cs typeface="+mn-cs"/>
              </a:rPr>
              <a:t>/ </a:t>
            </a:r>
            <a:r>
              <a:rPr kumimoji="0" lang="en-US" altLang="zh-CN" sz="2400" b="0" i="0" u="none" strike="noStrike" kern="1200" cap="none" spc="0" normalizeH="0" baseline="0" noProof="0">
                <a:ln>
                  <a:noFill/>
                </a:ln>
                <a:solidFill>
                  <a:srgbClr val="FFFFFF"/>
                </a:solidFill>
                <a:effectLst/>
                <a:uLnTx/>
                <a:uFillTx/>
                <a:latin typeface="Arial" panose="020B0604020202020204" pitchFamily="34" charset="0"/>
                <a:ea typeface="方正清刻本悦宋简体" panose="02000000000000000000" charset="-122"/>
                <a:cs typeface="+mn-cs"/>
              </a:rPr>
              <a:t>CONTENTS</a:t>
            </a:r>
          </a:p>
        </p:txBody>
      </p:sp>
      <p:sp>
        <p:nvSpPr>
          <p:cNvPr id="31" name="文本框 30"/>
          <p:cNvSpPr txBox="1"/>
          <p:nvPr/>
        </p:nvSpPr>
        <p:spPr>
          <a:xfrm>
            <a:off x="5975985" y="2260600"/>
            <a:ext cx="730250" cy="583565"/>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01</a:t>
            </a:r>
          </a:p>
        </p:txBody>
      </p:sp>
      <p:sp>
        <p:nvSpPr>
          <p:cNvPr id="32" name="文本框 31"/>
          <p:cNvSpPr txBox="1"/>
          <p:nvPr/>
        </p:nvSpPr>
        <p:spPr>
          <a:xfrm>
            <a:off x="6934200" y="2340906"/>
            <a:ext cx="249047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70C0"/>
                </a:solidFill>
                <a:latin typeface="微软雅黑" panose="020B0503020204020204" charset="-122"/>
                <a:ea typeface="微软雅黑" panose="020B0503020204020204" charset="-122"/>
                <a:sym typeface="+mn-ea"/>
              </a:rPr>
              <a:t>病理图像分析的概念</a:t>
            </a:r>
            <a:endParaRPr kumimoji="0" lang="zh-CN" altLang="en-US" sz="1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endParaRPr>
          </a:p>
        </p:txBody>
      </p:sp>
      <p:sp>
        <p:nvSpPr>
          <p:cNvPr id="34" name="文本框 33"/>
          <p:cNvSpPr txBox="1"/>
          <p:nvPr/>
        </p:nvSpPr>
        <p:spPr>
          <a:xfrm>
            <a:off x="5975985" y="3293745"/>
            <a:ext cx="730250" cy="583565"/>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02</a:t>
            </a:r>
          </a:p>
        </p:txBody>
      </p:sp>
      <p:sp>
        <p:nvSpPr>
          <p:cNvPr id="35" name="文本框 34"/>
          <p:cNvSpPr txBox="1"/>
          <p:nvPr/>
        </p:nvSpPr>
        <p:spPr>
          <a:xfrm>
            <a:off x="6934200" y="3374051"/>
            <a:ext cx="249047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37" name="文本框 36"/>
          <p:cNvSpPr txBox="1"/>
          <p:nvPr/>
        </p:nvSpPr>
        <p:spPr>
          <a:xfrm>
            <a:off x="5975985" y="4323080"/>
            <a:ext cx="730250" cy="583565"/>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03</a:t>
            </a:r>
          </a:p>
        </p:txBody>
      </p:sp>
      <p:sp>
        <p:nvSpPr>
          <p:cNvPr id="38" name="文本框 37"/>
          <p:cNvSpPr txBox="1"/>
          <p:nvPr/>
        </p:nvSpPr>
        <p:spPr>
          <a:xfrm>
            <a:off x="6934200" y="4403386"/>
            <a:ext cx="37227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病理图像分析的主要方法</a:t>
            </a:r>
          </a:p>
        </p:txBody>
      </p:sp>
      <p:sp>
        <p:nvSpPr>
          <p:cNvPr id="40" name="文本框 39"/>
          <p:cNvSpPr txBox="1"/>
          <p:nvPr/>
        </p:nvSpPr>
        <p:spPr>
          <a:xfrm>
            <a:off x="5975985" y="5339080"/>
            <a:ext cx="730250" cy="583565"/>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04</a:t>
            </a:r>
          </a:p>
        </p:txBody>
      </p:sp>
      <p:sp>
        <p:nvSpPr>
          <p:cNvPr id="41" name="文本框 40"/>
          <p:cNvSpPr txBox="1"/>
          <p:nvPr/>
        </p:nvSpPr>
        <p:spPr>
          <a:xfrm>
            <a:off x="6934199" y="5419386"/>
            <a:ext cx="32073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病理图像分析的数据库和源码</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0695" r="12639"/>
          <a:stretch/>
        </p:blipFill>
        <p:spPr>
          <a:xfrm>
            <a:off x="-1772511" y="278867"/>
            <a:ext cx="6300266" cy="6300266"/>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childTnLst>
                          </p:cTn>
                        </p:par>
                        <p:par>
                          <p:cTn id="22" fill="hold">
                            <p:stCondLst>
                              <p:cond delay="2000"/>
                            </p:stCondLst>
                            <p:childTnLst>
                              <p:par>
                                <p:cTn id="23" presetID="29"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2"/>
                                          </p:val>
                                        </p:tav>
                                        <p:tav tm="100000">
                                          <p:val>
                                            <p:strVal val="#ppt_x"/>
                                          </p:val>
                                        </p:tav>
                                      </p:tavLst>
                                    </p:anim>
                                    <p:anim calcmode="lin" valueType="num">
                                      <p:cBhvr>
                                        <p:cTn id="26" dur="5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27" dur="500"/>
                                        <p:tgtEl>
                                          <p:spTgt spid="32"/>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3000"/>
                            </p:stCondLst>
                            <p:childTnLst>
                              <p:par>
                                <p:cTn id="35" presetID="29"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ppt_x</p:attrName>
                                        </p:attrNameLst>
                                      </p:cBhvr>
                                      <p:tavLst>
                                        <p:tav tm="0">
                                          <p:val>
                                            <p:strVal val="#ppt_x-.2"/>
                                          </p:val>
                                        </p:tav>
                                        <p:tav tm="100000">
                                          <p:val>
                                            <p:strVal val="#ppt_x"/>
                                          </p:val>
                                        </p:tav>
                                      </p:tavLst>
                                    </p:anim>
                                    <p:anim calcmode="lin" valueType="num">
                                      <p:cBhvr>
                                        <p:cTn id="38" dur="5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39" dur="500"/>
                                        <p:tgtEl>
                                          <p:spTgt spid="35"/>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Effect transition="in" filter="fade">
                                      <p:cBhvr>
                                        <p:cTn id="45" dur="500"/>
                                        <p:tgtEl>
                                          <p:spTgt spid="37"/>
                                        </p:tgtEl>
                                      </p:cBhvr>
                                    </p:animEffect>
                                  </p:childTnLst>
                                </p:cTn>
                              </p:par>
                            </p:childTnLst>
                          </p:cTn>
                        </p:par>
                        <p:par>
                          <p:cTn id="46" fill="hold">
                            <p:stCondLst>
                              <p:cond delay="4000"/>
                            </p:stCondLst>
                            <p:childTnLst>
                              <p:par>
                                <p:cTn id="47" presetID="29" presetClass="entr"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ppt_x</p:attrName>
                                        </p:attrNameLst>
                                      </p:cBhvr>
                                      <p:tavLst>
                                        <p:tav tm="0">
                                          <p:val>
                                            <p:strVal val="#ppt_x-.2"/>
                                          </p:val>
                                        </p:tav>
                                        <p:tav tm="100000">
                                          <p:val>
                                            <p:strVal val="#ppt_x"/>
                                          </p:val>
                                        </p:tav>
                                      </p:tavLst>
                                    </p:anim>
                                    <p:anim calcmode="lin" valueType="num">
                                      <p:cBhvr>
                                        <p:cTn id="50" dur="5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51" dur="500"/>
                                        <p:tgtEl>
                                          <p:spTgt spid="38"/>
                                        </p:tgtEl>
                                      </p:cBhvr>
                                    </p:animEffect>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childTnLst>
                          </p:cTn>
                        </p:par>
                        <p:par>
                          <p:cTn id="58" fill="hold">
                            <p:stCondLst>
                              <p:cond delay="5000"/>
                            </p:stCondLst>
                            <p:childTnLst>
                              <p:par>
                                <p:cTn id="59" presetID="29" presetClass="entr" presetSubtype="0"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ppt_x</p:attrName>
                                        </p:attrNameLst>
                                      </p:cBhvr>
                                      <p:tavLst>
                                        <p:tav tm="0">
                                          <p:val>
                                            <p:strVal val="#ppt_x-.2"/>
                                          </p:val>
                                        </p:tav>
                                        <p:tav tm="100000">
                                          <p:val>
                                            <p:strVal val="#ppt_x"/>
                                          </p:val>
                                        </p:tav>
                                      </p:tavLst>
                                    </p:anim>
                                    <p:anim calcmode="lin" valueType="num">
                                      <p:cBhvr>
                                        <p:cTn id="62" dur="5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6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p:bldP spid="31" grpId="0" bldLvl="0" animBg="1"/>
      <p:bldP spid="32" grpId="0"/>
      <p:bldP spid="34" grpId="0" bldLvl="0" animBg="1"/>
      <p:bldP spid="35" grpId="0"/>
      <p:bldP spid="37" grpId="0" bldLvl="0" animBg="1"/>
      <p:bldP spid="38" grpId="0"/>
      <p:bldP spid="40" grpId="0" bldLvl="0" animBg="1"/>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病理图像分析的数据库和源码</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数据库</a:t>
            </a:r>
            <a:r>
              <a:rPr lang="en-US" altLang="zh-CN" sz="4400" b="1" dirty="0">
                <a:solidFill>
                  <a:schemeClr val="accent1"/>
                </a:solidFill>
                <a:latin typeface="微软雅黑" pitchFamily="34" charset="-122"/>
                <a:ea typeface="微软雅黑" pitchFamily="34" charset="-122"/>
              </a:rPr>
              <a:t>3</a:t>
            </a:r>
            <a:endParaRPr lang="zh-CN" altLang="en-US" sz="4400" b="1" dirty="0">
              <a:solidFill>
                <a:schemeClr val="accent1"/>
              </a:solidFill>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39641F6E-E7B1-FF7E-E937-68C223030E19}"/>
              </a:ext>
            </a:extLst>
          </p:cNvPr>
          <p:cNvSpPr txBox="1"/>
          <p:nvPr/>
        </p:nvSpPr>
        <p:spPr>
          <a:xfrm>
            <a:off x="368566" y="2236902"/>
            <a:ext cx="11436014" cy="1200329"/>
          </a:xfrm>
          <a:prstGeom prst="rect">
            <a:avLst/>
          </a:prstGeom>
          <a:noFill/>
        </p:spPr>
        <p:txBody>
          <a:bodyPr wrap="square" rtlCol="0">
            <a:spAutoFit/>
          </a:bodyPr>
          <a:lstStyle/>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WSL benign vs. malignant annotation</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数据库</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网址：</a:t>
            </a:r>
            <a:r>
              <a:rPr lang="pt-BR" altLang="zh-CN" sz="2400" dirty="0">
                <a:hlinkClick r:id="rId3"/>
              </a:rPr>
              <a:t>Breast Cancer Histopathological Database (BreakHis) – Laboratório Visão Robótica e Imagem (ufpr.br)</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7" name="TextBox 71">
            <a:extLst>
              <a:ext uri="{FF2B5EF4-FFF2-40B4-BE49-F238E27FC236}">
                <a16:creationId xmlns:a16="http://schemas.microsoft.com/office/drawing/2014/main" id="{2CB80B8D-B752-B78B-8346-3BD69EC37E52}"/>
              </a:ext>
            </a:extLst>
          </p:cNvPr>
          <p:cNvSpPr txBox="1"/>
          <p:nvPr/>
        </p:nvSpPr>
        <p:spPr>
          <a:xfrm>
            <a:off x="432332" y="3729320"/>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数据库</a:t>
            </a:r>
            <a:r>
              <a:rPr lang="en-US" altLang="zh-CN" sz="4400" b="1" dirty="0">
                <a:solidFill>
                  <a:schemeClr val="accent1"/>
                </a:solidFill>
                <a:latin typeface="微软雅黑" pitchFamily="34" charset="-122"/>
                <a:ea typeface="微软雅黑" pitchFamily="34" charset="-122"/>
              </a:rPr>
              <a:t>4</a:t>
            </a:r>
            <a:endParaRPr lang="zh-CN" altLang="en-US" sz="4400" b="1" dirty="0">
              <a:solidFill>
                <a:schemeClr val="accent1"/>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D0FAA566-C565-ED1B-F6F9-C218700404E2}"/>
              </a:ext>
            </a:extLst>
          </p:cNvPr>
          <p:cNvSpPr txBox="1"/>
          <p:nvPr/>
        </p:nvSpPr>
        <p:spPr>
          <a:xfrm>
            <a:off x="368566" y="4526638"/>
            <a:ext cx="11436014" cy="830997"/>
          </a:xfrm>
          <a:prstGeom prst="rect">
            <a:avLst/>
          </a:prstGeom>
          <a:noFill/>
        </p:spPr>
        <p:txBody>
          <a:bodyPr wrap="square" rtlCol="0">
            <a:spAutoFit/>
          </a:bodyPr>
          <a:lstStyle/>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Holzinger, A.</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研究的数据库</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 </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网址见文章</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P23</a:t>
            </a:r>
          </a:p>
        </p:txBody>
      </p:sp>
    </p:spTree>
    <p:extLst>
      <p:ext uri="{BB962C8B-B14F-4D97-AF65-F5344CB8AC3E}">
        <p14:creationId xmlns:p14="http://schemas.microsoft.com/office/powerpoint/2010/main" val="971433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8BEAD35-CCF1-4AE9-A8F7-A17F28D16F3A}"/>
              </a:ext>
            </a:extLst>
          </p:cNvPr>
          <p:cNvSpPr/>
          <p:nvPr/>
        </p:nvSpPr>
        <p:spPr>
          <a:xfrm>
            <a:off x="2578911" y="2767715"/>
            <a:ext cx="3126389" cy="83099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rPr>
              <a:t>谢谢观看！</a:t>
            </a: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751304" y="-3090723"/>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0979399" y="4155207"/>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596217" y="3086976"/>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0844604" y="226155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187085" y="5171349"/>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6646784" y="4697134"/>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9043563" y="507629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8831" y="1085793"/>
            <a:ext cx="1442920" cy="1435847"/>
          </a:xfrm>
          <a:prstGeom prst="rect">
            <a:avLst/>
          </a:prstGeom>
        </p:spPr>
      </p:pic>
    </p:spTree>
    <p:extLst>
      <p:ext uri="{BB962C8B-B14F-4D97-AF65-F5344CB8AC3E}">
        <p14:creationId xmlns:p14="http://schemas.microsoft.com/office/powerpoint/2010/main" val="5384683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14:presetBounceEnd="34000">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14:bounceEnd="34000">
                                          <p:cBhvr additive="base">
                                            <p:cTn id="24" dur="1000" fill="hold"/>
                                            <p:tgtEl>
                                              <p:spTgt spid="16"/>
                                            </p:tgtEl>
                                            <p:attrNameLst>
                                              <p:attrName>ppt_x</p:attrName>
                                            </p:attrNameLst>
                                          </p:cBhvr>
                                          <p:tavLst>
                                            <p:tav tm="0">
                                              <p:val>
                                                <p:strVal val="1+#ppt_w/2"/>
                                              </p:val>
                                            </p:tav>
                                            <p:tav tm="100000">
                                              <p:val>
                                                <p:strVal val="#ppt_x"/>
                                              </p:val>
                                            </p:tav>
                                          </p:tavLst>
                                        </p:anim>
                                        <p:anim calcmode="lin" valueType="num" p14:bounceEnd="34000">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14:presetBounceEnd="34000">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14:bounceEnd="34000">
                                          <p:cBhvr additive="base">
                                            <p:cTn id="28" dur="1000" fill="hold"/>
                                            <p:tgtEl>
                                              <p:spTgt spid="17"/>
                                            </p:tgtEl>
                                            <p:attrNameLst>
                                              <p:attrName>ppt_x</p:attrName>
                                            </p:attrNameLst>
                                          </p:cBhvr>
                                          <p:tavLst>
                                            <p:tav tm="0">
                                              <p:val>
                                                <p:strVal val="1+#ppt_w/2"/>
                                              </p:val>
                                            </p:tav>
                                            <p:tav tm="100000">
                                              <p:val>
                                                <p:strVal val="#ppt_x"/>
                                              </p:val>
                                            </p:tav>
                                          </p:tavLst>
                                        </p:anim>
                                        <p:anim calcmode="lin" valueType="num" p14:bounceEnd="34000">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14:presetBounceEnd="34000">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14:bounceEnd="34000">
                                          <p:cBhvr additive="base">
                                            <p:cTn id="32" dur="1000" fill="hold"/>
                                            <p:tgtEl>
                                              <p:spTgt spid="21"/>
                                            </p:tgtEl>
                                            <p:attrNameLst>
                                              <p:attrName>ppt_x</p:attrName>
                                            </p:attrNameLst>
                                          </p:cBhvr>
                                          <p:tavLst>
                                            <p:tav tm="0">
                                              <p:val>
                                                <p:strVal val="1+#ppt_w/2"/>
                                              </p:val>
                                            </p:tav>
                                            <p:tav tm="100000">
                                              <p:val>
                                                <p:strVal val="#ppt_x"/>
                                              </p:val>
                                            </p:tav>
                                          </p:tavLst>
                                        </p:anim>
                                        <p:anim calcmode="lin" valueType="num" p14:bounceEnd="34000">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14:presetBounceEnd="34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34000">
                                          <p:cBhvr additive="base">
                                            <p:cTn id="36" dur="100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14:presetBounceEnd="34000">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14:bounceEnd="34000">
                                          <p:cBhvr additive="base">
                                            <p:cTn id="40" dur="100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1+#ppt_w/2"/>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000" fill="hold"/>
                                            <p:tgtEl>
                                              <p:spTgt spid="17"/>
                                            </p:tgtEl>
                                            <p:attrNameLst>
                                              <p:attrName>ppt_x</p:attrName>
                                            </p:attrNameLst>
                                          </p:cBhvr>
                                          <p:tavLst>
                                            <p:tav tm="0">
                                              <p:val>
                                                <p:strVal val="1+#ppt_w/2"/>
                                              </p:val>
                                            </p:tav>
                                            <p:tav tm="100000">
                                              <p:val>
                                                <p:strVal val="#ppt_x"/>
                                              </p:val>
                                            </p:tav>
                                          </p:tavLst>
                                        </p:anim>
                                        <p:anim calcmode="lin" valueType="num">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1000" fill="hold"/>
                                            <p:tgtEl>
                                              <p:spTgt spid="21"/>
                                            </p:tgtEl>
                                            <p:attrNameLst>
                                              <p:attrName>ppt_x</p:attrName>
                                            </p:attrNameLst>
                                          </p:cBhvr>
                                          <p:tavLst>
                                            <p:tav tm="0">
                                              <p:val>
                                                <p:strVal val="1+#ppt_w/2"/>
                                              </p:val>
                                            </p:tav>
                                            <p:tav tm="100000">
                                              <p:val>
                                                <p:strVal val="#ppt_x"/>
                                              </p:val>
                                            </p:tav>
                                          </p:tavLst>
                                        </p:anim>
                                        <p:anim calcmode="lin" valueType="num">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1000" fill="hold"/>
                                            <p:tgtEl>
                                              <p:spTgt spid="19"/>
                                            </p:tgtEl>
                                            <p:attrNameLst>
                                              <p:attrName>ppt_x</p:attrName>
                                            </p:attrNameLst>
                                          </p:cBhvr>
                                          <p:tavLst>
                                            <p:tav tm="0">
                                              <p:val>
                                                <p:strVal val="1+#ppt_w/2"/>
                                              </p:val>
                                            </p:tav>
                                            <p:tav tm="100000">
                                              <p:val>
                                                <p:strVal val="#ppt_x"/>
                                              </p:val>
                                            </p:tav>
                                          </p:tavLst>
                                        </p:anim>
                                        <p:anim calcmode="lin" valueType="num">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1000" fill="hold"/>
                                            <p:tgtEl>
                                              <p:spTgt spid="22"/>
                                            </p:tgtEl>
                                            <p:attrNameLst>
                                              <p:attrName>ppt_x</p:attrName>
                                            </p:attrNameLst>
                                          </p:cBhvr>
                                          <p:tavLst>
                                            <p:tav tm="0">
                                              <p:val>
                                                <p:strVal val="1+#ppt_w/2"/>
                                              </p:val>
                                            </p:tav>
                                            <p:tav tm="100000">
                                              <p:val>
                                                <p:strVal val="#ppt_x"/>
                                              </p:val>
                                            </p:tav>
                                          </p:tavLst>
                                        </p:anim>
                                        <p:anim calcmode="lin" valueType="num">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83984"/>
            <a:ext cx="972249" cy="828883"/>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1"/>
          </a:solidFill>
          <a:ln>
            <a:noFill/>
          </a:ln>
        </p:spPr>
      </p:sp>
      <p:sp>
        <p:nvSpPr>
          <p:cNvPr id="2" name="文本框 1">
            <a:extLst>
              <a:ext uri="{FF2B5EF4-FFF2-40B4-BE49-F238E27FC236}">
                <a16:creationId xmlns:a16="http://schemas.microsoft.com/office/drawing/2014/main" id="{3F4C60EE-210A-69F8-3466-91EE4AA1026C}"/>
              </a:ext>
            </a:extLst>
          </p:cNvPr>
          <p:cNvSpPr txBox="1"/>
          <p:nvPr/>
        </p:nvSpPr>
        <p:spPr>
          <a:xfrm>
            <a:off x="1408890" y="336815"/>
            <a:ext cx="3561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病理图像分析的概念</a:t>
            </a:r>
          </a:p>
        </p:txBody>
      </p:sp>
      <p:sp>
        <p:nvSpPr>
          <p:cNvPr id="13" name="矩形 12">
            <a:extLst>
              <a:ext uri="{FF2B5EF4-FFF2-40B4-BE49-F238E27FC236}">
                <a16:creationId xmlns:a16="http://schemas.microsoft.com/office/drawing/2014/main" id="{61B2D872-A938-ED6B-F6D9-866F4244FE7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864B5CC-4641-0CCF-164A-C0C9B92973AD}"/>
              </a:ext>
            </a:extLst>
          </p:cNvPr>
          <p:cNvSpPr txBox="1"/>
          <p:nvPr/>
        </p:nvSpPr>
        <p:spPr>
          <a:xfrm>
            <a:off x="377993" y="2293464"/>
            <a:ext cx="11436014" cy="1569660"/>
          </a:xfrm>
          <a:prstGeom prst="rect">
            <a:avLst/>
          </a:prstGeom>
          <a:noFill/>
        </p:spPr>
        <p:txBody>
          <a:bodyPr wrap="square" rtlCol="0">
            <a:spAutoFit/>
          </a:bodyPr>
          <a:lstStyle/>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Histopathological images contain rich phenotypic information that can be used to monitor underlying mechanisms contributing to disease progression and patient survival outcomes.</a:t>
            </a: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组织病理学图像是一种监测潜在疾病并预测患者生存结果的图像分析方法</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15" name="TextBox 71">
            <a:extLst>
              <a:ext uri="{FF2B5EF4-FFF2-40B4-BE49-F238E27FC236}">
                <a16:creationId xmlns:a16="http://schemas.microsoft.com/office/drawing/2014/main" id="{93ACA2D0-7368-8ADD-3894-D97593BC93E2}"/>
              </a:ext>
            </a:extLst>
          </p:cNvPr>
          <p:cNvSpPr txBox="1"/>
          <p:nvPr/>
        </p:nvSpPr>
        <p:spPr>
          <a:xfrm>
            <a:off x="432332" y="1439584"/>
            <a:ext cx="599771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概念</a:t>
            </a:r>
            <a:r>
              <a:rPr lang="en-US" altLang="zh-CN" sz="4400" b="1" dirty="0">
                <a:solidFill>
                  <a:schemeClr val="accent1"/>
                </a:solidFill>
                <a:latin typeface="微软雅黑" pitchFamily="34" charset="-122"/>
                <a:ea typeface="微软雅黑" pitchFamily="34" charset="-122"/>
              </a:rPr>
              <a:t>1</a:t>
            </a:r>
            <a:endParaRPr lang="zh-CN" altLang="en-US" sz="4400" b="1" dirty="0">
              <a:solidFill>
                <a:schemeClr val="accent1"/>
              </a:solidFill>
              <a:latin typeface="微软雅黑" pitchFamily="34" charset="-122"/>
              <a:ea typeface="微软雅黑" pitchFamily="34" charset="-122"/>
            </a:endParaRPr>
          </a:p>
        </p:txBody>
      </p:sp>
      <p:sp>
        <p:nvSpPr>
          <p:cNvPr id="16" name="文本框 15">
            <a:extLst>
              <a:ext uri="{FF2B5EF4-FFF2-40B4-BE49-F238E27FC236}">
                <a16:creationId xmlns:a16="http://schemas.microsoft.com/office/drawing/2014/main" id="{9EA6D562-EDF3-4831-871C-2548CE9BE0A1}"/>
              </a:ext>
            </a:extLst>
          </p:cNvPr>
          <p:cNvSpPr txBox="1"/>
          <p:nvPr/>
        </p:nvSpPr>
        <p:spPr>
          <a:xfrm>
            <a:off x="325036" y="4793138"/>
            <a:ext cx="11436014" cy="1569660"/>
          </a:xfrm>
          <a:prstGeom prst="rect">
            <a:avLst/>
          </a:prstGeom>
          <a:noFill/>
        </p:spPr>
        <p:txBody>
          <a:bodyPr wrap="square" rtlCol="0">
            <a:spAutoFit/>
          </a:bodyPr>
          <a:lstStyle/>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The examination and interpretation of tissue sections stained with haematoxylin and eosin (H&amp;E) by anatomic pathologists is an essential component in the assessment of disease.</a:t>
            </a: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染色体切片检查与苏木精和伊红是评估疾病的重要方法</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18" name="TextBox 71">
            <a:extLst>
              <a:ext uri="{FF2B5EF4-FFF2-40B4-BE49-F238E27FC236}">
                <a16:creationId xmlns:a16="http://schemas.microsoft.com/office/drawing/2014/main" id="{54CE1852-F594-7617-657F-E1BDBB55F88E}"/>
              </a:ext>
            </a:extLst>
          </p:cNvPr>
          <p:cNvSpPr txBox="1"/>
          <p:nvPr/>
        </p:nvSpPr>
        <p:spPr>
          <a:xfrm>
            <a:off x="377993" y="4007772"/>
            <a:ext cx="599771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概念</a:t>
            </a:r>
            <a:r>
              <a:rPr lang="en-US" altLang="zh-CN" sz="4400" b="1" dirty="0">
                <a:solidFill>
                  <a:schemeClr val="accent1"/>
                </a:solidFill>
                <a:latin typeface="微软雅黑" pitchFamily="34" charset="-122"/>
                <a:ea typeface="微软雅黑" pitchFamily="34" charset="-122"/>
              </a:rPr>
              <a:t>2</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233655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p:bldP spid="15" grpId="0"/>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83984"/>
            <a:ext cx="972249" cy="828883"/>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1"/>
          </a:solidFill>
          <a:ln>
            <a:noFill/>
          </a:ln>
        </p:spPr>
      </p:sp>
      <p:sp>
        <p:nvSpPr>
          <p:cNvPr id="2" name="文本框 1">
            <a:extLst>
              <a:ext uri="{FF2B5EF4-FFF2-40B4-BE49-F238E27FC236}">
                <a16:creationId xmlns:a16="http://schemas.microsoft.com/office/drawing/2014/main" id="{3F4C60EE-210A-69F8-3466-91EE4AA1026C}"/>
              </a:ext>
            </a:extLst>
          </p:cNvPr>
          <p:cNvSpPr txBox="1"/>
          <p:nvPr/>
        </p:nvSpPr>
        <p:spPr>
          <a:xfrm>
            <a:off x="1408890" y="336815"/>
            <a:ext cx="3561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病理图像分析的概念</a:t>
            </a:r>
          </a:p>
        </p:txBody>
      </p:sp>
      <p:sp>
        <p:nvSpPr>
          <p:cNvPr id="13" name="矩形 12">
            <a:extLst>
              <a:ext uri="{FF2B5EF4-FFF2-40B4-BE49-F238E27FC236}">
                <a16:creationId xmlns:a16="http://schemas.microsoft.com/office/drawing/2014/main" id="{61B2D872-A938-ED6B-F6D9-866F4244FE7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864B5CC-4641-0CCF-164A-C0C9B92973AD}"/>
              </a:ext>
            </a:extLst>
          </p:cNvPr>
          <p:cNvSpPr txBox="1"/>
          <p:nvPr/>
        </p:nvSpPr>
        <p:spPr>
          <a:xfrm>
            <a:off x="377993" y="2293464"/>
            <a:ext cx="11436014" cy="1200329"/>
          </a:xfrm>
          <a:prstGeom prst="rect">
            <a:avLst/>
          </a:prstGeom>
          <a:noFill/>
        </p:spPr>
        <p:txBody>
          <a:bodyPr wrap="square" rtlCol="0">
            <a:spAutoFit/>
          </a:bodyPr>
          <a:lstStyle/>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In addition to providing diagnostic information, the phenotypic information contained in histology slides can be used for prognosis.</a:t>
            </a: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组织学切片包含的信息可以用于预后</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15" name="TextBox 71">
            <a:extLst>
              <a:ext uri="{FF2B5EF4-FFF2-40B4-BE49-F238E27FC236}">
                <a16:creationId xmlns:a16="http://schemas.microsoft.com/office/drawing/2014/main" id="{93ACA2D0-7368-8ADD-3894-D97593BC93E2}"/>
              </a:ext>
            </a:extLst>
          </p:cNvPr>
          <p:cNvSpPr txBox="1"/>
          <p:nvPr/>
        </p:nvSpPr>
        <p:spPr>
          <a:xfrm>
            <a:off x="432332" y="1439584"/>
            <a:ext cx="599771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概念</a:t>
            </a:r>
            <a:r>
              <a:rPr lang="en-US" altLang="zh-CN" sz="4400" b="1" dirty="0">
                <a:solidFill>
                  <a:schemeClr val="accent1"/>
                </a:solidFill>
                <a:latin typeface="微软雅黑" pitchFamily="34" charset="-122"/>
                <a:ea typeface="微软雅黑" pitchFamily="34" charset="-122"/>
              </a:rPr>
              <a:t>3</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772018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4013791"/>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摘要主要介绍了以下五项内容</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b="1"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1.</a:t>
            </a:r>
            <a:r>
              <a:rPr lang="zh-CN" altLang="en-US" sz="2400" b="1"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论文背景</a:t>
            </a:r>
            <a:endParaRPr lang="en-US" altLang="zh-CN" sz="2400" b="1"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Histopathological images contain rich phenotypic information that can be used to monitor underlying mechanisms contributing to disease progression and patient survival outcomes.</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在该部分，介绍了组织病理学图像的概念，作为文章背景。</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b="1"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2.</a:t>
            </a:r>
            <a:r>
              <a:rPr lang="zh-CN" altLang="en-US" sz="2400" b="1"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转入主题</a:t>
            </a:r>
            <a:endParaRPr lang="en-US" altLang="zh-CN" sz="2400" b="1"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Recently, deep learning has become the mainstream methodological choice for analyzing and interpreting histology images.</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在该部分，说明深度学习在病理图像研究上成为一种主流的选择。引出了深度学习。</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20" name="TextBox 71">
            <a:extLst>
              <a:ext uri="{FF2B5EF4-FFF2-40B4-BE49-F238E27FC236}">
                <a16:creationId xmlns:a16="http://schemas.microsoft.com/office/drawing/2014/main" id="{554BC185-6F6E-DD76-5352-3AD0BB2B0ACD}"/>
              </a:ext>
            </a:extLst>
          </p:cNvPr>
          <p:cNvSpPr txBox="1"/>
          <p:nvPr/>
        </p:nvSpPr>
        <p:spPr>
          <a:xfrm>
            <a:off x="432332" y="1439584"/>
            <a:ext cx="918300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第一部分：摘要</a:t>
            </a:r>
            <a:r>
              <a:rPr lang="en-US" altLang="zh-CN" sz="4400" b="1" dirty="0">
                <a:solidFill>
                  <a:schemeClr val="accent1"/>
                </a:solidFill>
                <a:latin typeface="微软雅黑" pitchFamily="34" charset="-122"/>
                <a:ea typeface="微软雅黑" pitchFamily="34" charset="-122"/>
              </a:rPr>
              <a:t>Abstract</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5112067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2499530"/>
          </a:xfrm>
          <a:prstGeom prst="rect">
            <a:avLst/>
          </a:prstGeom>
          <a:noFill/>
        </p:spPr>
        <p:txBody>
          <a:bodyPr wrap="square" rtlCol="0">
            <a:spAutoFit/>
          </a:bodyPr>
          <a:lstStyle/>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3.</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说明论文的主要工作</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摘要部分在背景介绍和主题转入后主要完成的就是说明论文的主要工作。在该部分，文章列举了三项主要的工作：</a:t>
            </a:r>
            <a:b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b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1</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）回顾深度学习的发展与成果</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2</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）提供了一个适用的基于深度学习的生存模型的概述</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3</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）总结了几个现有的开放数据</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6" name="TextBox 71">
            <a:extLst>
              <a:ext uri="{FF2B5EF4-FFF2-40B4-BE49-F238E27FC236}">
                <a16:creationId xmlns:a16="http://schemas.microsoft.com/office/drawing/2014/main" id="{50D7F463-2A60-D601-7028-FD52DA396584}"/>
              </a:ext>
            </a:extLst>
          </p:cNvPr>
          <p:cNvSpPr txBox="1"/>
          <p:nvPr/>
        </p:nvSpPr>
        <p:spPr>
          <a:xfrm>
            <a:off x="432332" y="1439584"/>
            <a:ext cx="918300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第一部分：摘要</a:t>
            </a:r>
            <a:r>
              <a:rPr lang="en-US" altLang="zh-CN" sz="4400" b="1" dirty="0">
                <a:solidFill>
                  <a:schemeClr val="accent1"/>
                </a:solidFill>
                <a:latin typeface="微软雅黑" pitchFamily="34" charset="-122"/>
                <a:ea typeface="微软雅黑" pitchFamily="34" charset="-122"/>
              </a:rPr>
              <a:t>Abstract</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506636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2905795"/>
          </a:xfrm>
          <a:prstGeom prst="rect">
            <a:avLst/>
          </a:prstGeom>
          <a:noFill/>
        </p:spPr>
        <p:txBody>
          <a:bodyPr wrap="square" rtlCol="0">
            <a:spAutoFit/>
          </a:bodyPr>
          <a:lstStyle/>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4.</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说明完成这些工作的主要方法</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From the survey of over 130 papers.</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这句话说明了该论文是通过调查得出的结论。</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5.</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说明这些工作的作用</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For future research.</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摘要中说明了这些工作将为未来的研究工作提供帮助。</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3" name="TextBox 71">
            <a:extLst>
              <a:ext uri="{FF2B5EF4-FFF2-40B4-BE49-F238E27FC236}">
                <a16:creationId xmlns:a16="http://schemas.microsoft.com/office/drawing/2014/main" id="{BFCC9EA8-0B3F-5344-263F-753D24593CEC}"/>
              </a:ext>
            </a:extLst>
          </p:cNvPr>
          <p:cNvSpPr txBox="1"/>
          <p:nvPr/>
        </p:nvSpPr>
        <p:spPr>
          <a:xfrm>
            <a:off x="432332" y="1439584"/>
            <a:ext cx="918300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第一部分：摘要</a:t>
            </a:r>
            <a:r>
              <a:rPr lang="en-US" altLang="zh-CN" sz="4400" b="1" dirty="0">
                <a:solidFill>
                  <a:schemeClr val="accent1"/>
                </a:solidFill>
                <a:latin typeface="微软雅黑" pitchFamily="34" charset="-122"/>
                <a:ea typeface="微软雅黑" pitchFamily="34" charset="-122"/>
              </a:rPr>
              <a:t>Abstract</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240814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4124591"/>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引言主要说明了过去的研究成果</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Over the last 50 years, several scoring systems have been proposed that allow pathologists to grade tumours based on their appearance.</a:t>
            </a: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The introduction of whole slide scanners in the 1990s made it much easier to produce digitized images of whole tissue slides at microscopic resolution.</a:t>
            </a: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In 2011, Beck et al. (2011) demonstrated that features extracted from histology images could aid in the discovery of new biological aspects of cancer tissue…</a:t>
            </a:r>
          </a:p>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该部分综述了过去的研究成果，分为</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50</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年前；</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20</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世纪</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90</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年代；</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21</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世纪以来几个部分介绍了针对该问题的主要研究工作。</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
        <p:nvSpPr>
          <p:cNvPr id="20" name="TextBox 71">
            <a:extLst>
              <a:ext uri="{FF2B5EF4-FFF2-40B4-BE49-F238E27FC236}">
                <a16:creationId xmlns:a16="http://schemas.microsoft.com/office/drawing/2014/main" id="{554BC185-6F6E-DD76-5352-3AD0BB2B0ACD}"/>
              </a:ext>
            </a:extLst>
          </p:cNvPr>
          <p:cNvSpPr txBox="1"/>
          <p:nvPr/>
        </p:nvSpPr>
        <p:spPr>
          <a:xfrm>
            <a:off x="432332" y="1439584"/>
            <a:ext cx="8014084"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第二部分：引言</a:t>
            </a:r>
            <a:r>
              <a:rPr lang="en-US" altLang="zh-CN" sz="4400" b="1" dirty="0">
                <a:solidFill>
                  <a:schemeClr val="accent1"/>
                </a:solidFill>
                <a:latin typeface="微软雅黑" pitchFamily="34" charset="-122"/>
                <a:ea typeface="微软雅黑" pitchFamily="34" charset="-122"/>
              </a:rPr>
              <a:t>Introduction</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4902445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4658" y="100768"/>
            <a:ext cx="964977" cy="972249"/>
          </a:xfrm>
          <a:custGeom>
            <a:avLst/>
            <a:gdLst>
              <a:gd name="T0" fmla="*/ 122 w 212"/>
              <a:gd name="T1" fmla="*/ 117 h 214"/>
              <a:gd name="T2" fmla="*/ 133 w 212"/>
              <a:gd name="T3" fmla="*/ 128 h 214"/>
              <a:gd name="T4" fmla="*/ 122 w 212"/>
              <a:gd name="T5" fmla="*/ 139 h 214"/>
              <a:gd name="T6" fmla="*/ 110 w 212"/>
              <a:gd name="T7" fmla="*/ 128 h 214"/>
              <a:gd name="T8" fmla="*/ 122 w 212"/>
              <a:gd name="T9" fmla="*/ 117 h 214"/>
              <a:gd name="T10" fmla="*/ 90 w 212"/>
              <a:gd name="T11" fmla="*/ 111 h 214"/>
              <a:gd name="T12" fmla="*/ 79 w 212"/>
              <a:gd name="T13" fmla="*/ 122 h 214"/>
              <a:gd name="T14" fmla="*/ 90 w 212"/>
              <a:gd name="T15" fmla="*/ 133 h 214"/>
              <a:gd name="T16" fmla="*/ 101 w 212"/>
              <a:gd name="T17" fmla="*/ 122 h 214"/>
              <a:gd name="T18" fmla="*/ 90 w 212"/>
              <a:gd name="T19" fmla="*/ 111 h 214"/>
              <a:gd name="T20" fmla="*/ 120 w 212"/>
              <a:gd name="T21" fmla="*/ 103 h 214"/>
              <a:gd name="T22" fmla="*/ 112 w 212"/>
              <a:gd name="T23" fmla="*/ 95 h 214"/>
              <a:gd name="T24" fmla="*/ 104 w 212"/>
              <a:gd name="T25" fmla="*/ 103 h 214"/>
              <a:gd name="T26" fmla="*/ 112 w 212"/>
              <a:gd name="T27" fmla="*/ 111 h 214"/>
              <a:gd name="T28" fmla="*/ 120 w 212"/>
              <a:gd name="T29" fmla="*/ 103 h 214"/>
              <a:gd name="T30" fmla="*/ 183 w 212"/>
              <a:gd name="T31" fmla="*/ 214 h 214"/>
              <a:gd name="T32" fmla="*/ 29 w 212"/>
              <a:gd name="T33" fmla="*/ 214 h 214"/>
              <a:gd name="T34" fmla="*/ 7 w 212"/>
              <a:gd name="T35" fmla="*/ 176 h 214"/>
              <a:gd name="T36" fmla="*/ 77 w 212"/>
              <a:gd name="T37" fmla="*/ 55 h 214"/>
              <a:gd name="T38" fmla="*/ 77 w 212"/>
              <a:gd name="T39" fmla="*/ 14 h 214"/>
              <a:gd name="T40" fmla="*/ 74 w 212"/>
              <a:gd name="T41" fmla="*/ 14 h 214"/>
              <a:gd name="T42" fmla="*/ 67 w 212"/>
              <a:gd name="T43" fmla="*/ 7 h 214"/>
              <a:gd name="T44" fmla="*/ 74 w 212"/>
              <a:gd name="T45" fmla="*/ 0 h 214"/>
              <a:gd name="T46" fmla="*/ 138 w 212"/>
              <a:gd name="T47" fmla="*/ 0 h 214"/>
              <a:gd name="T48" fmla="*/ 145 w 212"/>
              <a:gd name="T49" fmla="*/ 7 h 214"/>
              <a:gd name="T50" fmla="*/ 138 w 212"/>
              <a:gd name="T51" fmla="*/ 14 h 214"/>
              <a:gd name="T52" fmla="*/ 135 w 212"/>
              <a:gd name="T53" fmla="*/ 14 h 214"/>
              <a:gd name="T54" fmla="*/ 135 w 212"/>
              <a:gd name="T55" fmla="*/ 55 h 214"/>
              <a:gd name="T56" fmla="*/ 205 w 212"/>
              <a:gd name="T57" fmla="*/ 176 h 214"/>
              <a:gd name="T58" fmla="*/ 183 w 212"/>
              <a:gd name="T59" fmla="*/ 214 h 214"/>
              <a:gd name="T60" fmla="*/ 171 w 212"/>
              <a:gd name="T61" fmla="*/ 146 h 214"/>
              <a:gd name="T62" fmla="*/ 123 w 212"/>
              <a:gd name="T63" fmla="*/ 63 h 214"/>
              <a:gd name="T64" fmla="*/ 121 w 212"/>
              <a:gd name="T65" fmla="*/ 60 h 214"/>
              <a:gd name="T66" fmla="*/ 91 w 212"/>
              <a:gd name="T67" fmla="*/ 60 h 214"/>
              <a:gd name="T68" fmla="*/ 89 w 212"/>
              <a:gd name="T69" fmla="*/ 63 h 214"/>
              <a:gd name="T70" fmla="*/ 41 w 212"/>
              <a:gd name="T71" fmla="*/ 146 h 214"/>
              <a:gd name="T72" fmla="*/ 171 w 212"/>
              <a:gd name="T73" fmla="*/ 14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 h="214">
                <a:moveTo>
                  <a:pt x="122" y="117"/>
                </a:moveTo>
                <a:cubicBezTo>
                  <a:pt x="128" y="117"/>
                  <a:pt x="133" y="122"/>
                  <a:pt x="133" y="128"/>
                </a:cubicBezTo>
                <a:cubicBezTo>
                  <a:pt x="133" y="134"/>
                  <a:pt x="128" y="139"/>
                  <a:pt x="122" y="139"/>
                </a:cubicBezTo>
                <a:cubicBezTo>
                  <a:pt x="115" y="139"/>
                  <a:pt x="110" y="134"/>
                  <a:pt x="110" y="128"/>
                </a:cubicBezTo>
                <a:cubicBezTo>
                  <a:pt x="110" y="122"/>
                  <a:pt x="115" y="117"/>
                  <a:pt x="122" y="117"/>
                </a:cubicBezTo>
                <a:close/>
                <a:moveTo>
                  <a:pt x="90" y="111"/>
                </a:moveTo>
                <a:cubicBezTo>
                  <a:pt x="84" y="111"/>
                  <a:pt x="79" y="116"/>
                  <a:pt x="79" y="122"/>
                </a:cubicBezTo>
                <a:cubicBezTo>
                  <a:pt x="79" y="128"/>
                  <a:pt x="84" y="133"/>
                  <a:pt x="90" y="133"/>
                </a:cubicBezTo>
                <a:cubicBezTo>
                  <a:pt x="96" y="133"/>
                  <a:pt x="101" y="128"/>
                  <a:pt x="101" y="122"/>
                </a:cubicBezTo>
                <a:cubicBezTo>
                  <a:pt x="101" y="116"/>
                  <a:pt x="96" y="111"/>
                  <a:pt x="90" y="111"/>
                </a:cubicBezTo>
                <a:close/>
                <a:moveTo>
                  <a:pt x="120" y="103"/>
                </a:moveTo>
                <a:cubicBezTo>
                  <a:pt x="120" y="98"/>
                  <a:pt x="117" y="95"/>
                  <a:pt x="112" y="95"/>
                </a:cubicBezTo>
                <a:cubicBezTo>
                  <a:pt x="108" y="95"/>
                  <a:pt x="104" y="98"/>
                  <a:pt x="104" y="103"/>
                </a:cubicBezTo>
                <a:cubicBezTo>
                  <a:pt x="104" y="107"/>
                  <a:pt x="108" y="111"/>
                  <a:pt x="112" y="111"/>
                </a:cubicBezTo>
                <a:cubicBezTo>
                  <a:pt x="117" y="111"/>
                  <a:pt x="120" y="107"/>
                  <a:pt x="120" y="103"/>
                </a:cubicBezTo>
                <a:close/>
                <a:moveTo>
                  <a:pt x="183" y="214"/>
                </a:moveTo>
                <a:lnTo>
                  <a:pt x="29" y="214"/>
                </a:lnTo>
                <a:cubicBezTo>
                  <a:pt x="8" y="214"/>
                  <a:pt x="0" y="196"/>
                  <a:pt x="7" y="176"/>
                </a:cubicBezTo>
                <a:cubicBezTo>
                  <a:pt x="7" y="176"/>
                  <a:pt x="34" y="126"/>
                  <a:pt x="77" y="55"/>
                </a:cubicBezTo>
                <a:lnTo>
                  <a:pt x="77" y="14"/>
                </a:lnTo>
                <a:lnTo>
                  <a:pt x="74" y="14"/>
                </a:lnTo>
                <a:cubicBezTo>
                  <a:pt x="71" y="14"/>
                  <a:pt x="67" y="11"/>
                  <a:pt x="67" y="7"/>
                </a:cubicBezTo>
                <a:cubicBezTo>
                  <a:pt x="67" y="3"/>
                  <a:pt x="71" y="0"/>
                  <a:pt x="74" y="0"/>
                </a:cubicBezTo>
                <a:lnTo>
                  <a:pt x="138" y="0"/>
                </a:lnTo>
                <a:cubicBezTo>
                  <a:pt x="142" y="0"/>
                  <a:pt x="145" y="3"/>
                  <a:pt x="145" y="7"/>
                </a:cubicBezTo>
                <a:cubicBezTo>
                  <a:pt x="145" y="11"/>
                  <a:pt x="142" y="14"/>
                  <a:pt x="138" y="14"/>
                </a:cubicBezTo>
                <a:lnTo>
                  <a:pt x="135" y="14"/>
                </a:lnTo>
                <a:lnTo>
                  <a:pt x="135" y="55"/>
                </a:lnTo>
                <a:cubicBezTo>
                  <a:pt x="178" y="126"/>
                  <a:pt x="205" y="176"/>
                  <a:pt x="205" y="176"/>
                </a:cubicBezTo>
                <a:cubicBezTo>
                  <a:pt x="212" y="196"/>
                  <a:pt x="204" y="214"/>
                  <a:pt x="183" y="214"/>
                </a:cubicBezTo>
                <a:close/>
                <a:moveTo>
                  <a:pt x="171" y="146"/>
                </a:moveTo>
                <a:cubicBezTo>
                  <a:pt x="164" y="134"/>
                  <a:pt x="133" y="79"/>
                  <a:pt x="123" y="63"/>
                </a:cubicBezTo>
                <a:lnTo>
                  <a:pt x="121" y="60"/>
                </a:lnTo>
                <a:lnTo>
                  <a:pt x="91" y="60"/>
                </a:lnTo>
                <a:lnTo>
                  <a:pt x="89" y="63"/>
                </a:lnTo>
                <a:cubicBezTo>
                  <a:pt x="78" y="81"/>
                  <a:pt x="45" y="139"/>
                  <a:pt x="41" y="146"/>
                </a:cubicBezTo>
                <a:lnTo>
                  <a:pt x="171" y="146"/>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a:extLst>
              <a:ext uri="{FF2B5EF4-FFF2-40B4-BE49-F238E27FC236}">
                <a16:creationId xmlns:a16="http://schemas.microsoft.com/office/drawing/2014/main" id="{0738F979-AEB2-1F92-D553-FA4DA5396615}"/>
              </a:ext>
            </a:extLst>
          </p:cNvPr>
          <p:cNvSpPr txBox="1"/>
          <p:nvPr/>
        </p:nvSpPr>
        <p:spPr>
          <a:xfrm>
            <a:off x="1272701" y="325282"/>
            <a:ext cx="31047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综述论文结构</a:t>
            </a:r>
          </a:p>
        </p:txBody>
      </p:sp>
      <p:sp>
        <p:nvSpPr>
          <p:cNvPr id="18" name="矩形 17">
            <a:extLst>
              <a:ext uri="{FF2B5EF4-FFF2-40B4-BE49-F238E27FC236}">
                <a16:creationId xmlns:a16="http://schemas.microsoft.com/office/drawing/2014/main" id="{9DB0C08C-A0B3-87B2-A363-F3DA733B794D}"/>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0BAB747-F62C-869A-A583-8AC02B66D0AF}"/>
              </a:ext>
            </a:extLst>
          </p:cNvPr>
          <p:cNvSpPr txBox="1"/>
          <p:nvPr/>
        </p:nvSpPr>
        <p:spPr>
          <a:xfrm>
            <a:off x="377993" y="2293464"/>
            <a:ext cx="11436014" cy="2049792"/>
          </a:xfrm>
          <a:prstGeom prst="rect">
            <a:avLst/>
          </a:prstGeom>
          <a:noFill/>
        </p:spPr>
        <p:txBody>
          <a:bodyPr wrap="square" rtlCol="0">
            <a:spAutoFit/>
          </a:bodyPr>
          <a:lstStyle/>
          <a:p>
            <a:pPr lvl="0">
              <a:lnSpc>
                <a:spcPct val="110000"/>
              </a:lnSpc>
              <a:defRPr/>
            </a:pP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该部分主要概述了几种学习模式</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pPr lvl="0">
              <a:lnSpc>
                <a:spcPct val="110000"/>
              </a:lnSpc>
              <a:defRPr/>
            </a:pP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In this section, we provide a formal introduction to various learning schemes in the context of DL applied to computational pathology.</a:t>
            </a: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该部分主要介绍了各种 学习方案在深度学习的背景下应用于计算的情形。 基于这些计算模型，文章提出了各种</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DL</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模型。</a:t>
            </a:r>
          </a:p>
        </p:txBody>
      </p:sp>
      <p:sp>
        <p:nvSpPr>
          <p:cNvPr id="20" name="TextBox 71">
            <a:extLst>
              <a:ext uri="{FF2B5EF4-FFF2-40B4-BE49-F238E27FC236}">
                <a16:creationId xmlns:a16="http://schemas.microsoft.com/office/drawing/2014/main" id="{554BC185-6F6E-DD76-5352-3AD0BB2B0ACD}"/>
              </a:ext>
            </a:extLst>
          </p:cNvPr>
          <p:cNvSpPr txBox="1"/>
          <p:nvPr/>
        </p:nvSpPr>
        <p:spPr>
          <a:xfrm>
            <a:off x="432332" y="1439584"/>
            <a:ext cx="8014084"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第三部分：概述</a:t>
            </a:r>
            <a:r>
              <a:rPr lang="en-US" altLang="zh-CN" sz="4400" b="1" dirty="0">
                <a:solidFill>
                  <a:schemeClr val="accent1"/>
                </a:solidFill>
                <a:latin typeface="微软雅黑" pitchFamily="34" charset="-122"/>
                <a:ea typeface="微软雅黑" pitchFamily="34" charset="-122"/>
              </a:rPr>
              <a:t>Overview</a:t>
            </a:r>
            <a:endParaRPr lang="zh-CN" altLang="en-US" sz="4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050768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8" grpId="0" animBg="1"/>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开题报告模板2"/>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319</TotalTime>
  <Words>1369</Words>
  <Application>Microsoft Office PowerPoint</Application>
  <PresentationFormat>宽屏</PresentationFormat>
  <Paragraphs>151</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华文细黑</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毕业论文开题报告模板2</dc:title>
  <dc:creator>Anzichen</dc:creator>
  <cp:lastModifiedBy>周 启航</cp:lastModifiedBy>
  <cp:revision>27</cp:revision>
  <dcterms:created xsi:type="dcterms:W3CDTF">2018-11-20T08:27:44Z</dcterms:created>
  <dcterms:modified xsi:type="dcterms:W3CDTF">2023-03-13T11:32:36Z</dcterms:modified>
</cp:coreProperties>
</file>