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64BC0-D291-E97B-4AB0-9780011AF9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8A9E08-5B2B-1AEE-1188-2EE2D728A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6EF0DE-6857-5ABA-5143-FA50BEB6BE1C}"/>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6942C219-23D0-63D9-1EE8-6A0F87B39C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5A84F-CCC0-57E9-3B84-E35B94368AE5}"/>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39202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DE52-1392-0FC9-CF42-6DAB312DC6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87C2F9-E9B0-5F0D-81B0-9B5087B394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EA78C1-F872-D549-0833-3313FBFE5614}"/>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286CB647-794E-7E46-C9F5-5404A79770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A688D1-5BFD-9E72-8536-6B40D3A292E9}"/>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41256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450BCC-6B74-F1AA-6F2A-AD8879F998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B23BC7-842F-E06F-1B02-D238E2FF90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DA01F2-CEED-1723-8F31-73DCC66313F3}"/>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05F35415-F786-F022-E753-71B348E3F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D03660-2D9D-4F3D-0A9B-86BEC522402D}"/>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116873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3B32B-3EC8-BA7B-671B-06FCD63D3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B1F780-EED6-253A-13FB-B29972A134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71A920-635B-6A7A-0031-9C8781091366}"/>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34663607-5064-6AAD-DB2D-2DED080629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08561-9F22-E296-BD1D-D5991883D437}"/>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254936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1BF74-6FF6-A363-4803-6876153276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CC384B-FDAA-BE1B-01B6-1F14F55AE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17DD2A-2662-FF11-C0DC-3EE0B6AAADBA}"/>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DBC65FA6-F759-F45F-28F8-C807BA51F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8998BC-91ED-9769-7C0D-8E4D4913CE0B}"/>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348162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4B551-38CF-2D1E-C59A-D6D203819B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A69303-5991-8DCC-CD59-CDC6126ED9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90DE56-2F78-2633-81ED-52079AB056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F5B4ED-E335-52E9-B22B-E9F8D49DF532}"/>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9C82390E-B148-1D35-0377-07B0A294D4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6F19EE-2957-3CFC-8AD7-18C0C9C603F9}"/>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251451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F7BD5-40ED-D258-5448-B1828088F6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C05F89-15E8-75E8-BBA7-AD80C52ED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91DA36C-72FA-AB26-7281-8610DCF997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9CB744-4EE1-3F20-AF5A-A70069F66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BE16F6-D4B6-41C4-9DA7-901EEB09A4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F88F76-0BEB-61E1-67D0-BF33DA045794}"/>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8" name="页脚占位符 7">
            <a:extLst>
              <a:ext uri="{FF2B5EF4-FFF2-40B4-BE49-F238E27FC236}">
                <a16:creationId xmlns:a16="http://schemas.microsoft.com/office/drawing/2014/main" id="{3C3D9EF5-D3AB-BD4E-2253-E623B5F3E6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6792D7-47DA-9A7A-FFA8-E6F1D8E23ECC}"/>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162120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B47BF-3BF2-D97A-B58E-E80915A75E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68BA2A-4011-CFE5-53EC-029C08DD3A9E}"/>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4" name="页脚占位符 3">
            <a:extLst>
              <a:ext uri="{FF2B5EF4-FFF2-40B4-BE49-F238E27FC236}">
                <a16:creationId xmlns:a16="http://schemas.microsoft.com/office/drawing/2014/main" id="{811BA14E-BBE1-C46F-7F72-EAC81C9C528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9FF01E-B06C-AFD7-5680-B4F9D2306CCE}"/>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94389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2DA7E0-E35B-AE9F-9D3E-A5AF731CA0A5}"/>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3" name="页脚占位符 2">
            <a:extLst>
              <a:ext uri="{FF2B5EF4-FFF2-40B4-BE49-F238E27FC236}">
                <a16:creationId xmlns:a16="http://schemas.microsoft.com/office/drawing/2014/main" id="{B97E5BEF-7FCC-0DE7-2E78-29C4218AB9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2528AA-0F3B-7DBF-734B-D35A3461618A}"/>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294240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C6FFC-F817-75FA-0435-D2D077744D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3CAA25-C379-BBE7-DE2A-75C1E8389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32C1C2-88C0-110B-FC7C-967063420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560213-9265-F6EB-D931-B357315E6CA3}"/>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E387BD43-18B4-79F6-63A0-568997F46E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E73010-8A50-95E0-C1CB-12B3EF2927D2}"/>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329613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7D7C-0EE7-BEA0-9F4D-1909A8055B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EF98991-C303-1633-5E15-041DBE0E2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5DA3C3-0B1F-7CC8-E9CC-A970FE96D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66129A-C1A7-DD6E-A988-C61227BB3313}"/>
              </a:ext>
            </a:extLst>
          </p:cNvPr>
          <p:cNvSpPr>
            <a:spLocks noGrp="1"/>
          </p:cNvSpPr>
          <p:nvPr>
            <p:ph type="dt" sz="half" idx="10"/>
          </p:nvPr>
        </p:nvSpPr>
        <p:spPr/>
        <p:txBody>
          <a:bodyPr/>
          <a:lstStyle/>
          <a:p>
            <a:fld id="{12D91F25-9FF7-42DF-A594-49BA702885E0}" type="datetimeFigureOut">
              <a:rPr lang="zh-CN" altLang="en-US" smtClean="0"/>
              <a:t>2023/3/16</a:t>
            </a:fld>
            <a:endParaRPr lang="zh-CN" altLang="en-US"/>
          </a:p>
        </p:txBody>
      </p:sp>
      <p:sp>
        <p:nvSpPr>
          <p:cNvPr id="6" name="页脚占位符 5">
            <a:extLst>
              <a:ext uri="{FF2B5EF4-FFF2-40B4-BE49-F238E27FC236}">
                <a16:creationId xmlns:a16="http://schemas.microsoft.com/office/drawing/2014/main" id="{9E0A1442-9686-E557-6B07-73485C27DB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59F9-D49F-CC6F-0AC6-459A39F3BAB2}"/>
              </a:ext>
            </a:extLst>
          </p:cNvPr>
          <p:cNvSpPr>
            <a:spLocks noGrp="1"/>
          </p:cNvSpPr>
          <p:nvPr>
            <p:ph type="sldNum" sz="quarter" idx="12"/>
          </p:nvPr>
        </p:nvSpPr>
        <p:spPr/>
        <p:txBody>
          <a:body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410257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C7DFE6-F8B9-78FB-AFF8-D59662738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AB2675-58A5-29DA-1699-8C6C81AC6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CE83DD-E55D-C9DD-371E-FFC842CB0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91F25-9FF7-42DF-A594-49BA702885E0}" type="datetimeFigureOut">
              <a:rPr lang="zh-CN" altLang="en-US" smtClean="0"/>
              <a:t>2023/3/16</a:t>
            </a:fld>
            <a:endParaRPr lang="zh-CN" altLang="en-US"/>
          </a:p>
        </p:txBody>
      </p:sp>
      <p:sp>
        <p:nvSpPr>
          <p:cNvPr id="5" name="页脚占位符 4">
            <a:extLst>
              <a:ext uri="{FF2B5EF4-FFF2-40B4-BE49-F238E27FC236}">
                <a16:creationId xmlns:a16="http://schemas.microsoft.com/office/drawing/2014/main" id="{8C15D0AF-4E22-5CF3-034E-A04C40FD7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BF9F82-71B9-E026-8C2D-765EF3FB4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6883E-E05B-4CB9-9B4B-B646FBF1EE85}" type="slidenum">
              <a:rPr lang="zh-CN" altLang="en-US" smtClean="0"/>
              <a:t>‹#›</a:t>
            </a:fld>
            <a:endParaRPr lang="zh-CN" altLang="en-US"/>
          </a:p>
        </p:txBody>
      </p:sp>
    </p:spTree>
    <p:extLst>
      <p:ext uri="{BB962C8B-B14F-4D97-AF65-F5344CB8AC3E}">
        <p14:creationId xmlns:p14="http://schemas.microsoft.com/office/powerpoint/2010/main" val="259832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A1E68-CC71-5DED-3388-DD8D03694B81}"/>
              </a:ext>
            </a:extLst>
          </p:cNvPr>
          <p:cNvSpPr>
            <a:spLocks noGrp="1"/>
          </p:cNvSpPr>
          <p:nvPr>
            <p:ph type="ctrTitle"/>
          </p:nvPr>
        </p:nvSpPr>
        <p:spPr/>
        <p:txBody>
          <a:bodyPr>
            <a:normAutofit/>
          </a:bodyPr>
          <a:lstStyle/>
          <a:p>
            <a:r>
              <a:rPr lang="zh-CN" altLang="en-US" dirty="0"/>
              <a:t>病理图像分析论文：</a:t>
            </a:r>
            <a:br>
              <a:rPr lang="en-US" altLang="zh-CN" dirty="0"/>
            </a:br>
            <a:r>
              <a:rPr lang="en-US" altLang="zh-CN" sz="3600" dirty="0"/>
              <a:t>Deep neural network models for computational histopathology: A survey</a:t>
            </a:r>
            <a:endParaRPr lang="zh-CN" altLang="en-US" sz="3600" dirty="0"/>
          </a:p>
        </p:txBody>
      </p:sp>
      <p:sp>
        <p:nvSpPr>
          <p:cNvPr id="3" name="副标题 2">
            <a:extLst>
              <a:ext uri="{FF2B5EF4-FFF2-40B4-BE49-F238E27FC236}">
                <a16:creationId xmlns:a16="http://schemas.microsoft.com/office/drawing/2014/main" id="{89FB7000-B660-1670-5ADC-30EEF4E3D9E6}"/>
              </a:ext>
            </a:extLst>
          </p:cNvPr>
          <p:cNvSpPr>
            <a:spLocks noGrp="1"/>
          </p:cNvSpPr>
          <p:nvPr>
            <p:ph type="subTitle" idx="1"/>
          </p:nvPr>
        </p:nvSpPr>
        <p:spPr/>
        <p:txBody>
          <a:bodyPr/>
          <a:lstStyle/>
          <a:p>
            <a:r>
              <a:rPr lang="zh-CN" altLang="en-US" dirty="0"/>
              <a:t>张颂阳</a:t>
            </a:r>
            <a:r>
              <a:rPr lang="en-US" altLang="zh-CN" dirty="0"/>
              <a:t>2021010913001</a:t>
            </a:r>
            <a:endParaRPr lang="zh-CN" altLang="en-US" dirty="0"/>
          </a:p>
        </p:txBody>
      </p:sp>
    </p:spTree>
    <p:extLst>
      <p:ext uri="{BB962C8B-B14F-4D97-AF65-F5344CB8AC3E}">
        <p14:creationId xmlns:p14="http://schemas.microsoft.com/office/powerpoint/2010/main" val="425888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28E89-7358-FB7D-AFA0-818AA524B4F5}"/>
              </a:ext>
            </a:extLst>
          </p:cNvPr>
          <p:cNvSpPr>
            <a:spLocks noGrp="1"/>
          </p:cNvSpPr>
          <p:nvPr>
            <p:ph type="title"/>
          </p:nvPr>
        </p:nvSpPr>
        <p:spPr/>
        <p:txBody>
          <a:bodyPr/>
          <a:lstStyle/>
          <a:p>
            <a:r>
              <a:rPr lang="zh-CN" altLang="en-US" dirty="0"/>
              <a:t>病理图像分析的概念</a:t>
            </a:r>
          </a:p>
        </p:txBody>
      </p:sp>
      <p:pic>
        <p:nvPicPr>
          <p:cNvPr id="5" name="内容占位符 4">
            <a:extLst>
              <a:ext uri="{FF2B5EF4-FFF2-40B4-BE49-F238E27FC236}">
                <a16:creationId xmlns:a16="http://schemas.microsoft.com/office/drawing/2014/main" id="{CB5FF225-10A2-E5F0-C28B-67CAB34F2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7786" y="2186528"/>
            <a:ext cx="4496427" cy="3629532"/>
          </a:xfrm>
        </p:spPr>
      </p:pic>
      <p:sp>
        <p:nvSpPr>
          <p:cNvPr id="6" name="文本框 5">
            <a:extLst>
              <a:ext uri="{FF2B5EF4-FFF2-40B4-BE49-F238E27FC236}">
                <a16:creationId xmlns:a16="http://schemas.microsoft.com/office/drawing/2014/main" id="{4F86DE34-C613-9E85-70DE-36FFB049BF56}"/>
              </a:ext>
            </a:extLst>
          </p:cNvPr>
          <p:cNvSpPr txBox="1"/>
          <p:nvPr/>
        </p:nvSpPr>
        <p:spPr>
          <a:xfrm>
            <a:off x="5542001" y="5942568"/>
            <a:ext cx="1107996" cy="369332"/>
          </a:xfrm>
          <a:prstGeom prst="rect">
            <a:avLst/>
          </a:prstGeom>
          <a:noFill/>
        </p:spPr>
        <p:txBody>
          <a:bodyPr wrap="none" rtlCol="0">
            <a:spAutoFit/>
          </a:bodyPr>
          <a:lstStyle/>
          <a:p>
            <a:r>
              <a:rPr lang="zh-CN" altLang="en-US" dirty="0"/>
              <a:t>病理图像</a:t>
            </a:r>
          </a:p>
        </p:txBody>
      </p:sp>
    </p:spTree>
    <p:extLst>
      <p:ext uri="{BB962C8B-B14F-4D97-AF65-F5344CB8AC3E}">
        <p14:creationId xmlns:p14="http://schemas.microsoft.com/office/powerpoint/2010/main" val="308127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C10A1-E22C-75AE-2475-59BC76989BAA}"/>
              </a:ext>
            </a:extLst>
          </p:cNvPr>
          <p:cNvSpPr>
            <a:spLocks noGrp="1"/>
          </p:cNvSpPr>
          <p:nvPr>
            <p:ph type="title"/>
          </p:nvPr>
        </p:nvSpPr>
        <p:spPr/>
        <p:txBody>
          <a:bodyPr/>
          <a:lstStyle/>
          <a:p>
            <a:r>
              <a:rPr lang="zh-CN" altLang="en-US" dirty="0"/>
              <a:t>病理图像分析的概念</a:t>
            </a:r>
          </a:p>
        </p:txBody>
      </p:sp>
      <p:sp>
        <p:nvSpPr>
          <p:cNvPr id="3" name="内容占位符 2">
            <a:extLst>
              <a:ext uri="{FF2B5EF4-FFF2-40B4-BE49-F238E27FC236}">
                <a16:creationId xmlns:a16="http://schemas.microsoft.com/office/drawing/2014/main" id="{E5FB7A98-6954-2DE9-030E-6E41C54ADC9F}"/>
              </a:ext>
            </a:extLst>
          </p:cNvPr>
          <p:cNvSpPr>
            <a:spLocks noGrp="1"/>
          </p:cNvSpPr>
          <p:nvPr>
            <p:ph idx="1"/>
          </p:nvPr>
        </p:nvSpPr>
        <p:spPr/>
        <p:txBody>
          <a:bodyPr>
            <a:normAutofit/>
          </a:bodyPr>
          <a:lstStyle/>
          <a:p>
            <a:r>
              <a:rPr lang="zh-CN" altLang="en-US" dirty="0"/>
              <a:t>用程序代替人类病理学家完成对医学影像的解读</a:t>
            </a:r>
            <a:endParaRPr lang="en-US" altLang="zh-CN" dirty="0"/>
          </a:p>
          <a:p>
            <a:r>
              <a:rPr lang="zh-CN" altLang="en-US" dirty="0"/>
              <a:t>病理学家经常会去评估组织病理学图像，以确定患者是否得了这个病和疾病的阶段。但是依赖于人类评估的常规方法存在局限性。首先，在复杂的组织病理学图像中捕捉和检查细微的视觉特征时，人类病理学家的观察结果可能因每次检查而有所不同。这会导致不同病理学家在评估同一幅图像时产生分歧。此外，随着医学发展，影像数量的增多，病理学家的工作量一直在增长，这些问题</a:t>
            </a:r>
            <a:br>
              <a:rPr lang="zh-CN" altLang="en-US" dirty="0"/>
            </a:br>
            <a:r>
              <a:rPr lang="zh-CN" altLang="en-US" dirty="0"/>
              <a:t>可以通过机器病理图像分析技术来缓解，它们可以用于提高准确性，预测相同的结果，并减少评估时间。</a:t>
            </a:r>
            <a:br>
              <a:rPr lang="zh-CN" altLang="en-US" dirty="0"/>
            </a:br>
            <a:endParaRPr lang="zh-CN" altLang="en-US" dirty="0"/>
          </a:p>
        </p:txBody>
      </p:sp>
    </p:spTree>
    <p:extLst>
      <p:ext uri="{BB962C8B-B14F-4D97-AF65-F5344CB8AC3E}">
        <p14:creationId xmlns:p14="http://schemas.microsoft.com/office/powerpoint/2010/main" val="413212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883B6-C7B9-4500-1090-99BF657F2981}"/>
              </a:ext>
            </a:extLst>
          </p:cNvPr>
          <p:cNvSpPr>
            <a:spLocks noGrp="1"/>
          </p:cNvSpPr>
          <p:nvPr>
            <p:ph type="title"/>
          </p:nvPr>
        </p:nvSpPr>
        <p:spPr/>
        <p:txBody>
          <a:bodyPr/>
          <a:lstStyle/>
          <a:p>
            <a:r>
              <a:rPr lang="zh-CN" altLang="en-US" dirty="0"/>
              <a:t>病理图像分析的概念</a:t>
            </a:r>
          </a:p>
        </p:txBody>
      </p:sp>
      <p:sp>
        <p:nvSpPr>
          <p:cNvPr id="3" name="内容占位符 2">
            <a:extLst>
              <a:ext uri="{FF2B5EF4-FFF2-40B4-BE49-F238E27FC236}">
                <a16:creationId xmlns:a16="http://schemas.microsoft.com/office/drawing/2014/main" id="{9C19336B-14C5-EACA-5F36-A236EE43690B}"/>
              </a:ext>
            </a:extLst>
          </p:cNvPr>
          <p:cNvSpPr>
            <a:spLocks noGrp="1"/>
          </p:cNvSpPr>
          <p:nvPr>
            <p:ph idx="1"/>
          </p:nvPr>
        </p:nvSpPr>
        <p:spPr/>
        <p:txBody>
          <a:bodyPr/>
          <a:lstStyle/>
          <a:p>
            <a:r>
              <a:rPr lang="zh-CN" altLang="en-US" b="0" i="0" dirty="0">
                <a:solidFill>
                  <a:srgbClr val="101214"/>
                </a:solidFill>
                <a:effectLst/>
                <a:latin typeface="PingFang SC"/>
              </a:rPr>
              <a:t>组织病理学图像包含丰富的表型信息，可用于监测促进疾病进展和患者生存结果的潜在机制。近年来，深度学习已成为分析和解释组织学图像的主流方法选择。在本文中，我们全面回顾了在组织病理学图像分析中使用的最先进的深度学习方法。通过对</a:t>
            </a:r>
            <a:r>
              <a:rPr lang="en-US" altLang="zh-CN" b="0" i="0" dirty="0">
                <a:solidFill>
                  <a:srgbClr val="101214"/>
                </a:solidFill>
                <a:effectLst/>
                <a:latin typeface="PingFang SC"/>
              </a:rPr>
              <a:t>130</a:t>
            </a:r>
            <a:r>
              <a:rPr lang="zh-CN" altLang="en-US" b="0" i="0" dirty="0">
                <a:solidFill>
                  <a:srgbClr val="101214"/>
                </a:solidFill>
                <a:effectLst/>
                <a:latin typeface="PingFang SC"/>
              </a:rPr>
              <a:t>多篇论文的调查，我们基于不同机器学习策略的方法学方面，如监督、弱监督、无监督、迁移学习和这些方法的各种其他子变体，来查看该领域的进展。我们还概述了基于深度学习的生存模型，适用于特定疾病的预后任务。最后，我们总结了几个现有的开放数据集，并强调了当前深度学习方法的关键挑战和局限性，以及未来研究的可能途径。</a:t>
            </a:r>
            <a:endParaRPr lang="zh-CN" altLang="en-US" dirty="0"/>
          </a:p>
        </p:txBody>
      </p:sp>
    </p:spTree>
    <p:extLst>
      <p:ext uri="{BB962C8B-B14F-4D97-AF65-F5344CB8AC3E}">
        <p14:creationId xmlns:p14="http://schemas.microsoft.com/office/powerpoint/2010/main" val="37309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6189E-BEA5-9A28-925F-98E2FC3A6005}"/>
              </a:ext>
            </a:extLst>
          </p:cNvPr>
          <p:cNvSpPr>
            <a:spLocks noGrp="1"/>
          </p:cNvSpPr>
          <p:nvPr>
            <p:ph type="title"/>
          </p:nvPr>
        </p:nvSpPr>
        <p:spPr/>
        <p:txBody>
          <a:bodyPr>
            <a:normAutofit fontScale="90000"/>
          </a:bodyPr>
          <a:lstStyle/>
          <a:p>
            <a:r>
              <a:rPr lang="en-US" altLang="zh-CN" dirty="0"/>
              <a:t>Deep neural network models for computational histopathology: A survey</a:t>
            </a:r>
            <a:r>
              <a:rPr lang="zh-CN" altLang="en-US" dirty="0"/>
              <a:t>的结构</a:t>
            </a:r>
          </a:p>
        </p:txBody>
      </p:sp>
      <p:sp>
        <p:nvSpPr>
          <p:cNvPr id="9" name="内容占位符 8">
            <a:extLst>
              <a:ext uri="{FF2B5EF4-FFF2-40B4-BE49-F238E27FC236}">
                <a16:creationId xmlns:a16="http://schemas.microsoft.com/office/drawing/2014/main" id="{810CA622-FD49-D6EE-E447-B572AD1A5046}"/>
              </a:ext>
            </a:extLst>
          </p:cNvPr>
          <p:cNvSpPr>
            <a:spLocks noGrp="1"/>
          </p:cNvSpPr>
          <p:nvPr>
            <p:ph idx="1"/>
          </p:nvPr>
        </p:nvSpPr>
        <p:spPr/>
        <p:txBody>
          <a:bodyPr/>
          <a:lstStyle/>
          <a:p>
            <a:r>
              <a:rPr lang="en-US" altLang="zh-CN" dirty="0"/>
              <a:t>1</a:t>
            </a:r>
            <a:r>
              <a:rPr lang="zh-CN" altLang="en-US" dirty="0"/>
              <a:t>内容简述</a:t>
            </a:r>
            <a:r>
              <a:rPr lang="en-US" altLang="zh-CN" dirty="0"/>
              <a:t>-&gt;2</a:t>
            </a:r>
            <a:r>
              <a:rPr lang="zh-CN" altLang="en-US" dirty="0"/>
              <a:t>学习模式概述</a:t>
            </a:r>
            <a:r>
              <a:rPr lang="en-US" altLang="zh-CN" dirty="0"/>
              <a:t>-&gt;3</a:t>
            </a:r>
            <a:r>
              <a:rPr lang="zh-CN" altLang="en-US" dirty="0"/>
              <a:t>具体方法</a:t>
            </a:r>
            <a:r>
              <a:rPr lang="en-US" altLang="zh-CN" dirty="0"/>
              <a:t>-&gt;4</a:t>
            </a:r>
            <a:r>
              <a:rPr lang="zh-CN" altLang="en-US" dirty="0"/>
              <a:t>疾病预后的生存模型</a:t>
            </a:r>
            <a:r>
              <a:rPr lang="en-US" altLang="zh-CN" dirty="0"/>
              <a:t>-&gt;5</a:t>
            </a:r>
            <a:r>
              <a:rPr lang="zh-CN" altLang="en-US" dirty="0"/>
              <a:t>讨论未来的发展趋势</a:t>
            </a:r>
            <a:r>
              <a:rPr lang="en-US" altLang="zh-CN" dirty="0"/>
              <a:t>-&gt;6</a:t>
            </a:r>
            <a:r>
              <a:rPr lang="zh-CN" altLang="en-US" dirty="0"/>
              <a:t>总结</a:t>
            </a:r>
          </a:p>
        </p:txBody>
      </p:sp>
    </p:spTree>
    <p:extLst>
      <p:ext uri="{BB962C8B-B14F-4D97-AF65-F5344CB8AC3E}">
        <p14:creationId xmlns:p14="http://schemas.microsoft.com/office/powerpoint/2010/main" val="18096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8AEAC-CA99-7A4C-EFA3-22E541F53643}"/>
              </a:ext>
            </a:extLst>
          </p:cNvPr>
          <p:cNvSpPr>
            <a:spLocks noGrp="1"/>
          </p:cNvSpPr>
          <p:nvPr>
            <p:ph type="title"/>
          </p:nvPr>
        </p:nvSpPr>
        <p:spPr/>
        <p:txBody>
          <a:bodyPr/>
          <a:lstStyle/>
          <a:p>
            <a:r>
              <a:rPr lang="zh-CN" altLang="en-US" dirty="0"/>
              <a:t>主要方法</a:t>
            </a:r>
          </a:p>
        </p:txBody>
      </p:sp>
      <p:sp>
        <p:nvSpPr>
          <p:cNvPr id="3" name="内容占位符 2">
            <a:extLst>
              <a:ext uri="{FF2B5EF4-FFF2-40B4-BE49-F238E27FC236}">
                <a16:creationId xmlns:a16="http://schemas.microsoft.com/office/drawing/2014/main" id="{424A1CE5-A230-36EB-CA90-1C093608B608}"/>
              </a:ext>
            </a:extLst>
          </p:cNvPr>
          <p:cNvSpPr>
            <a:spLocks noGrp="1"/>
          </p:cNvSpPr>
          <p:nvPr>
            <p:ph idx="1"/>
          </p:nvPr>
        </p:nvSpPr>
        <p:spPr/>
        <p:txBody>
          <a:bodyPr/>
          <a:lstStyle/>
          <a:p>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监督学习（</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分类模型</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-&gt;3.1.2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回归模型</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-&gt;3.1.3</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sym typeface="Wingdings" panose="05000000000000000000" pitchFamily="2" charset="2"/>
              </a:rPr>
              <a:t>细分模型</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-&gt;3.2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弱监督学习</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-&gt;3.3</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无监督学习</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-&gt;3.4</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转移学习（</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域适配</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-&gt;3.4.2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染色正常化））</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r>
              <a:rPr lang="zh-CN" altLang="en-US" dirty="0">
                <a:solidFill>
                  <a:prstClr val="black"/>
                </a:solidFill>
                <a:latin typeface="等线" panose="020F0502020204030204"/>
                <a:ea typeface="等线" panose="02010600030101010101" pitchFamily="2" charset="-122"/>
              </a:rPr>
              <a:t>说明：</a:t>
            </a:r>
            <a:r>
              <a:rPr lang="zh-CN" altLang="en-US" dirty="0">
                <a:solidFill>
                  <a:prstClr val="black"/>
                </a:solidFill>
                <a:latin typeface="等线" panose="020F0502020204030204"/>
                <a:ea typeface="等线" panose="02010600030101010101" pitchFamily="2" charset="-122"/>
                <a:sym typeface="Wingdings" panose="05000000000000000000" pitchFamily="2" charset="2"/>
              </a:rPr>
              <a:t>“（）”内为节点的下一层，“</a:t>
            </a:r>
            <a:r>
              <a:rPr lang="en-US" altLang="zh-CN" dirty="0">
                <a:solidFill>
                  <a:prstClr val="black"/>
                </a:solidFill>
                <a:latin typeface="等线" panose="020F0502020204030204"/>
                <a:ea typeface="等线" panose="02010600030101010101" pitchFamily="2" charset="-122"/>
                <a:sym typeface="Wingdings" panose="05000000000000000000" pitchFamily="2" charset="2"/>
              </a:rPr>
              <a:t>-&gt;</a:t>
            </a:r>
            <a:r>
              <a:rPr lang="zh-CN" altLang="en-US" dirty="0">
                <a:solidFill>
                  <a:prstClr val="black"/>
                </a:solidFill>
                <a:latin typeface="等线" panose="020F0502020204030204"/>
                <a:ea typeface="等线" panose="02010600030101010101" pitchFamily="2" charset="-122"/>
                <a:sym typeface="Wingdings" panose="05000000000000000000" pitchFamily="2" charset="2"/>
              </a:rPr>
              <a:t>”指向邻节点</a:t>
            </a:r>
            <a:endParaRPr lang="zh-CN" altLang="en-US" dirty="0"/>
          </a:p>
        </p:txBody>
      </p:sp>
    </p:spTree>
    <p:extLst>
      <p:ext uri="{BB962C8B-B14F-4D97-AF65-F5344CB8AC3E}">
        <p14:creationId xmlns:p14="http://schemas.microsoft.com/office/powerpoint/2010/main" val="340400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ACC6984-F2CA-490F-53BB-5FDAD9210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567" y="10012"/>
            <a:ext cx="6242857" cy="6853931"/>
          </a:xfrm>
        </p:spPr>
      </p:pic>
    </p:spTree>
    <p:extLst>
      <p:ext uri="{BB962C8B-B14F-4D97-AF65-F5344CB8AC3E}">
        <p14:creationId xmlns:p14="http://schemas.microsoft.com/office/powerpoint/2010/main" val="421804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B33B0-E02B-8C36-FA83-23E67ABD795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CAA3CF2-1579-1EFD-B4C9-C87112253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4632"/>
            <a:ext cx="10515600" cy="2973323"/>
          </a:xfrm>
        </p:spPr>
      </p:pic>
    </p:spTree>
    <p:extLst>
      <p:ext uri="{BB962C8B-B14F-4D97-AF65-F5344CB8AC3E}">
        <p14:creationId xmlns:p14="http://schemas.microsoft.com/office/powerpoint/2010/main" val="3789942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422</Words>
  <Application>Microsoft Office PowerPoint</Application>
  <PresentationFormat>宽屏</PresentationFormat>
  <Paragraphs>14</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PingFang SC</vt:lpstr>
      <vt:lpstr>等线</vt:lpstr>
      <vt:lpstr>等线 Light</vt:lpstr>
      <vt:lpstr>Arial</vt:lpstr>
      <vt:lpstr>Office 主题​​</vt:lpstr>
      <vt:lpstr>病理图像分析论文： Deep neural network models for computational histopathology: A survey</vt:lpstr>
      <vt:lpstr>病理图像分析的概念</vt:lpstr>
      <vt:lpstr>病理图像分析的概念</vt:lpstr>
      <vt:lpstr>病理图像分析的概念</vt:lpstr>
      <vt:lpstr>Deep neural network models for computational histopathology: A survey的结构</vt:lpstr>
      <vt:lpstr>主要方法</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病理图像分析论文： Deep neural network models for computational histopathology: A survey</dc:title>
  <dc:creator>颂阳</dc:creator>
  <cp:lastModifiedBy>颂阳</cp:lastModifiedBy>
  <cp:revision>1</cp:revision>
  <dcterms:created xsi:type="dcterms:W3CDTF">2023-03-16T09:10:29Z</dcterms:created>
  <dcterms:modified xsi:type="dcterms:W3CDTF">2023-03-16T12:54:18Z</dcterms:modified>
</cp:coreProperties>
</file>