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5" d="100"/>
          <a:sy n="85"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19485-F6EF-02C5-4DB2-308944C43E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952E89-714B-F037-3CA6-5E316934D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9CD62B-2A04-F5DF-B8E9-55C91F92D03B}"/>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57211D0F-708A-E6B5-7363-77748B6CEF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AB253D-ED0C-87ED-7558-5CCDD8C583FE}"/>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38504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59DAE-887B-7489-1ED3-515DB9FDC7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6D6D9B-A5DA-82BB-5715-87A5D58E43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86FD24-2151-1537-CF3E-AABE5D938249}"/>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B5A1FE92-C110-C0BF-6F70-43CC995A47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C1F784-432E-7180-D11C-4F5E548063A9}"/>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323588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A542FB-C6A0-CD2B-D8D1-217D61CBF3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670E57-0A70-FFB0-01BA-17B68D91411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8FB54E-8575-F2AB-D766-48269B68614B}"/>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C3B582E6-FA91-7230-1B25-E3DCAD87C2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88F310-3A3E-980B-5F58-8038B5B2AB28}"/>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203158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7A1D8-7719-8E41-C5BF-5E030AFC21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07A1A5-DB75-CE5D-4398-160462547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641259-E0AD-BE08-1548-D01D988CB3F4}"/>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4FAD11D0-3269-A66C-C477-E96FA8616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41974B-0112-75FB-455F-3881CE950E34}"/>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88783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14C0D-730E-0743-E89F-C8BBED8A3F0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968630-B02A-1102-C171-B35928DC4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92BA4D-14B5-8A7F-793C-A7E36D782EA7}"/>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00E4F6D0-AC16-975A-6BA3-5D4903C38A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E89FE-2898-FD4E-7EE2-5299E9FFFD10}"/>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229208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889D4-46A8-FE41-3E96-AA1EB56C72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8861D5-E78D-B1E4-FED2-F070D7D305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8E5BA5-D291-BE0F-73CF-486B10B3FB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FD303F-ED93-4EAA-3EA1-588DFD39BE8C}"/>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FAF66B3F-56D6-CB6E-778B-009B196322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05612A-814F-C600-36AC-87E11490354F}"/>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299807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528E3-4D05-22C8-8A81-FC40AD489D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1B2FF8-ABF9-6361-5D33-C1A676F04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9F24C2-3E65-2EB7-56D3-F50F62DCF5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6BF82F5-16AF-4705-0FB3-B1CF40DE0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A894E0-9EB7-5EE6-02C6-1474A3BA6A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8F2A07-7BDF-E177-8949-5A4CCC2F5657}"/>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8" name="页脚占位符 7">
            <a:extLst>
              <a:ext uri="{FF2B5EF4-FFF2-40B4-BE49-F238E27FC236}">
                <a16:creationId xmlns:a16="http://schemas.microsoft.com/office/drawing/2014/main" id="{DE0F501A-0C90-340D-E23D-26A01E7F72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06852E-72F4-39B4-4C39-D9C030FB9D6A}"/>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128373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8F2D8-A660-5F70-F00E-5F1FB3C853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C73CC7-55B3-FB14-FDB9-E1F24EA9E1EB}"/>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4" name="页脚占位符 3">
            <a:extLst>
              <a:ext uri="{FF2B5EF4-FFF2-40B4-BE49-F238E27FC236}">
                <a16:creationId xmlns:a16="http://schemas.microsoft.com/office/drawing/2014/main" id="{4790E886-D311-1B32-8F77-564750339E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6D3CFFB-3DAA-A1B2-C2D6-ADD866747FEA}"/>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15045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FB8736-A094-50B7-3A7F-60C5CC90B2D2}"/>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3" name="页脚占位符 2">
            <a:extLst>
              <a:ext uri="{FF2B5EF4-FFF2-40B4-BE49-F238E27FC236}">
                <a16:creationId xmlns:a16="http://schemas.microsoft.com/office/drawing/2014/main" id="{76D80275-BEF9-8E7F-587C-5020B6C36F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2B1DC4-76EE-0088-BE65-03FC17262145}"/>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12193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C4704-91B8-19B9-74CB-2D344D3F6D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22276F-97F2-83F4-AEEB-D21995388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8C5496-ADF2-86E1-1BD5-21C7F3EEB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2B586E-37CE-16D4-A133-4E3EC86D5C5D}"/>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91EB7A87-FF41-ADEF-A341-AA251D3D28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85B214-2EDE-7C6D-A4CF-11F3C4431857}"/>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108132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CFF1B-FB52-742E-A54A-0DD614C0D3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90FB0E-1CB2-E72A-6A85-8263140A7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1EF55B-4E1D-DC5B-B711-9FB5BED8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850869-5058-F629-FCF1-446854FE4446}"/>
              </a:ext>
            </a:extLst>
          </p:cNvPr>
          <p:cNvSpPr>
            <a:spLocks noGrp="1"/>
          </p:cNvSpPr>
          <p:nvPr>
            <p:ph type="dt" sz="half" idx="10"/>
          </p:nvPr>
        </p:nvSpPr>
        <p:spPr/>
        <p:txBody>
          <a:bodyPr/>
          <a:lstStyle/>
          <a:p>
            <a:fld id="{DC3E3B4F-123A-43FF-BBE3-74A0442EAC0D}"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F6E04B40-B250-9E69-85BB-FC4C282BCC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83D756-8F69-530E-3FE5-AE9B4ABCCC2A}"/>
              </a:ext>
            </a:extLst>
          </p:cNvPr>
          <p:cNvSpPr>
            <a:spLocks noGrp="1"/>
          </p:cNvSpPr>
          <p:nvPr>
            <p:ph type="sldNum" sz="quarter" idx="12"/>
          </p:nvPr>
        </p:nvSpPr>
        <p:spPr/>
        <p:txBody>
          <a:body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365428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21DD23-4BEF-E475-068F-14A566943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037AB3-7B20-6F06-E8EA-99843328C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853CFB-7602-F8B4-3DCB-238838B95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E3B4F-123A-43FF-BBE3-74A0442EAC0D}"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B2780425-7A6C-9CC8-3A15-6675AC9E8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5209D7-F70A-1C57-6924-D6E0170C8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D1E50-5C59-43A1-B5A0-831D3678AC87}" type="slidenum">
              <a:rPr lang="zh-CN" altLang="en-US" smtClean="0"/>
              <a:t>‹#›</a:t>
            </a:fld>
            <a:endParaRPr lang="zh-CN" altLang="en-US"/>
          </a:p>
        </p:txBody>
      </p:sp>
    </p:spTree>
    <p:extLst>
      <p:ext uri="{BB962C8B-B14F-4D97-AF65-F5344CB8AC3E}">
        <p14:creationId xmlns:p14="http://schemas.microsoft.com/office/powerpoint/2010/main" val="319663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9B6D5C-8964-552F-FF3B-983A288FFBCB}"/>
              </a:ext>
            </a:extLst>
          </p:cNvPr>
          <p:cNvSpPr>
            <a:spLocks noGrp="1"/>
          </p:cNvSpPr>
          <p:nvPr>
            <p:ph idx="1"/>
          </p:nvPr>
        </p:nvSpPr>
        <p:spPr>
          <a:xfrm>
            <a:off x="398929" y="522124"/>
            <a:ext cx="5365376" cy="5813752"/>
          </a:xfrm>
        </p:spPr>
        <p:txBody>
          <a:bodyPr>
            <a:normAutofit fontScale="92500" lnSpcReduction="20000"/>
          </a:bodyPr>
          <a:lstStyle/>
          <a:p>
            <a:pPr algn="l"/>
            <a:r>
              <a:rPr lang="zh-CN" altLang="en-US" b="0" i="0" dirty="0">
                <a:solidFill>
                  <a:srgbClr val="121212"/>
                </a:solidFill>
                <a:effectLst/>
                <a:latin typeface="-apple-system"/>
              </a:rPr>
              <a:t>病理学诊断由人类病理学家使用显微镜观察载玻片上的染色标本进行。近年来，已经尝试使用扫描仪捕获整个载玻片并将其保存为数字图像（整个载玻片图像，</a:t>
            </a:r>
            <a:r>
              <a:rPr lang="en-US" altLang="zh-CN" b="0" i="0" dirty="0">
                <a:solidFill>
                  <a:srgbClr val="121212"/>
                </a:solidFill>
                <a:effectLst/>
                <a:latin typeface="-apple-system"/>
              </a:rPr>
              <a:t>WSI</a:t>
            </a:r>
            <a:r>
              <a:rPr lang="zh-CN" altLang="en-US" dirty="0">
                <a:solidFill>
                  <a:srgbClr val="121212"/>
                </a:solidFill>
                <a:latin typeface="-apple-system"/>
              </a:rPr>
              <a:t>）</a:t>
            </a:r>
            <a:r>
              <a:rPr lang="zh-CN" altLang="en-US" b="0" i="0" dirty="0">
                <a:solidFill>
                  <a:srgbClr val="121212"/>
                </a:solidFill>
                <a:effectLst/>
                <a:latin typeface="-apple-system"/>
              </a:rPr>
              <a:t>。随着大量 </a:t>
            </a:r>
            <a:r>
              <a:rPr lang="en-US" altLang="zh-CN" b="0" i="0" dirty="0">
                <a:solidFill>
                  <a:srgbClr val="121212"/>
                </a:solidFill>
                <a:effectLst/>
                <a:latin typeface="-apple-system"/>
              </a:rPr>
              <a:t>WSI </a:t>
            </a:r>
            <a:r>
              <a:rPr lang="zh-CN" altLang="en-US" b="0" i="0" dirty="0">
                <a:solidFill>
                  <a:srgbClr val="121212"/>
                </a:solidFill>
                <a:effectLst/>
                <a:latin typeface="-apple-system"/>
              </a:rPr>
              <a:t>的积累，人们尝试使用基于机器学习算法的数字图像分析来分析 </a:t>
            </a:r>
            <a:r>
              <a:rPr lang="en-US" altLang="zh-CN" b="0" i="0" dirty="0">
                <a:solidFill>
                  <a:srgbClr val="121212"/>
                </a:solidFill>
                <a:effectLst/>
                <a:latin typeface="-apple-system"/>
              </a:rPr>
              <a:t>WSI</a:t>
            </a:r>
            <a:r>
              <a:rPr lang="zh-CN" altLang="en-US" b="0" i="0" dirty="0">
                <a:solidFill>
                  <a:srgbClr val="121212"/>
                </a:solidFill>
                <a:effectLst/>
                <a:latin typeface="-apple-system"/>
              </a:rPr>
              <a:t>，以辅助诊断等任务。</a:t>
            </a:r>
          </a:p>
          <a:p>
            <a:pPr algn="l"/>
            <a:r>
              <a:rPr lang="zh-CN" altLang="en-US" b="0" i="0" dirty="0">
                <a:solidFill>
                  <a:srgbClr val="121212"/>
                </a:solidFill>
                <a:effectLst/>
                <a:latin typeface="-apple-system"/>
              </a:rPr>
              <a:t>病理图像分析通常以通用图像识别技术（例如面部识别）为基础。然而，由于病理图像和任务具有一些独特的特征，因此通常可以使用机器学习算法进行病理图像分析的应用，及其特定于数字病理图像分析的问题和可能的解决方案。尽管许多技术都与深度学习有关，但其中大部分技术也适用于其他机器学习算法。</a:t>
            </a:r>
          </a:p>
          <a:p>
            <a:endParaRPr lang="zh-CN" altLang="en-US" dirty="0"/>
          </a:p>
        </p:txBody>
      </p:sp>
      <p:pic>
        <p:nvPicPr>
          <p:cNvPr id="5" name="图片 4">
            <a:extLst>
              <a:ext uri="{FF2B5EF4-FFF2-40B4-BE49-F238E27FC236}">
                <a16:creationId xmlns:a16="http://schemas.microsoft.com/office/drawing/2014/main" id="{CA960F9D-CB75-4B30-0630-16EA138C9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095" y="921194"/>
            <a:ext cx="6122093" cy="4598894"/>
          </a:xfrm>
          <a:prstGeom prst="rect">
            <a:avLst/>
          </a:prstGeom>
        </p:spPr>
      </p:pic>
    </p:spTree>
    <p:extLst>
      <p:ext uri="{BB962C8B-B14F-4D97-AF65-F5344CB8AC3E}">
        <p14:creationId xmlns:p14="http://schemas.microsoft.com/office/powerpoint/2010/main" val="1757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0A041-1A85-A58E-83D7-660524AB3348}"/>
              </a:ext>
            </a:extLst>
          </p:cNvPr>
          <p:cNvSpPr>
            <a:spLocks noGrp="1"/>
          </p:cNvSpPr>
          <p:nvPr>
            <p:ph type="title"/>
          </p:nvPr>
        </p:nvSpPr>
        <p:spPr>
          <a:xfrm>
            <a:off x="838200" y="365125"/>
            <a:ext cx="10515600" cy="1325563"/>
          </a:xfrm>
        </p:spPr>
        <p:txBody>
          <a:bodyPr/>
          <a:lstStyle/>
          <a:p>
            <a:r>
              <a:rPr lang="zh-CN" altLang="en-US" b="1" dirty="0"/>
              <a:t>综述类文本结构大体可以分为概述、主体、结论、参考文献和附录五部分</a:t>
            </a:r>
          </a:p>
        </p:txBody>
      </p:sp>
      <p:sp>
        <p:nvSpPr>
          <p:cNvPr id="3" name="内容占位符 2">
            <a:extLst>
              <a:ext uri="{FF2B5EF4-FFF2-40B4-BE49-F238E27FC236}">
                <a16:creationId xmlns:a16="http://schemas.microsoft.com/office/drawing/2014/main" id="{73422014-5B10-81AC-93C1-97E837739F21}"/>
              </a:ext>
            </a:extLst>
          </p:cNvPr>
          <p:cNvSpPr>
            <a:spLocks noGrp="1"/>
          </p:cNvSpPr>
          <p:nvPr>
            <p:ph idx="1"/>
          </p:nvPr>
        </p:nvSpPr>
        <p:spPr/>
        <p:txBody>
          <a:bodyPr>
            <a:normAutofit/>
          </a:bodyPr>
          <a:lstStyle/>
          <a:p>
            <a:r>
              <a:rPr lang="zh-CN" altLang="en-US" dirty="0"/>
              <a:t>概述：介绍文章提出的背景，简单阐述综述文章来源与半片文本            的主要内容。</a:t>
            </a:r>
            <a:endParaRPr lang="en-US" altLang="zh-CN" dirty="0"/>
          </a:p>
          <a:p>
            <a:r>
              <a:rPr lang="zh-CN" altLang="en-US" dirty="0"/>
              <a:t>主体：</a:t>
            </a:r>
            <a:r>
              <a:rPr lang="zh-CN" altLang="en-US" b="0" i="0" dirty="0">
                <a:solidFill>
                  <a:srgbClr val="121212"/>
                </a:solidFill>
                <a:effectLst/>
                <a:latin typeface="-apple-system"/>
              </a:rPr>
              <a:t>写作内容上一般要包括</a:t>
            </a:r>
            <a:r>
              <a:rPr lang="en-US" altLang="zh-CN" b="0" i="0" dirty="0">
                <a:solidFill>
                  <a:srgbClr val="121212"/>
                </a:solidFill>
                <a:effectLst/>
                <a:latin typeface="-apple-system"/>
              </a:rPr>
              <a:t>:</a:t>
            </a:r>
            <a:r>
              <a:rPr lang="zh-CN" altLang="en-US" b="0" i="0" dirty="0">
                <a:solidFill>
                  <a:srgbClr val="121212"/>
                </a:solidFill>
                <a:effectLst/>
                <a:latin typeface="-apple-system"/>
              </a:rPr>
              <a:t>历史演变发展、现状分析、趋向预         测三个部分内容。在指出各种研究方法、途径和成果时，做出特点方面的总结，并给予恰如其份的评价，优劣利弊分析清楚。</a:t>
            </a:r>
            <a:endParaRPr lang="en-US" altLang="zh-CN" dirty="0"/>
          </a:p>
          <a:p>
            <a:r>
              <a:rPr lang="zh-CN" altLang="en-US" dirty="0"/>
              <a:t>结论：</a:t>
            </a:r>
            <a:r>
              <a:rPr lang="zh-CN" altLang="en-US" b="0" i="0" dirty="0">
                <a:solidFill>
                  <a:srgbClr val="121212"/>
                </a:solidFill>
                <a:effectLst/>
                <a:latin typeface="-apple-system"/>
              </a:rPr>
              <a:t>在简要概括主体部分的主要内容的基础上，提出作者个人见解、观点及今后的发展方向是什么。</a:t>
            </a:r>
            <a:endParaRPr lang="en-US" altLang="zh-CN" dirty="0"/>
          </a:p>
          <a:p>
            <a:r>
              <a:rPr lang="zh-CN" altLang="en-US" dirty="0"/>
              <a:t>参考文献</a:t>
            </a:r>
            <a:endParaRPr lang="en-US" altLang="zh-CN" dirty="0"/>
          </a:p>
          <a:p>
            <a:r>
              <a:rPr lang="zh-CN" altLang="en-US" dirty="0"/>
              <a:t>附录</a:t>
            </a:r>
          </a:p>
        </p:txBody>
      </p:sp>
    </p:spTree>
    <p:extLst>
      <p:ext uri="{BB962C8B-B14F-4D97-AF65-F5344CB8AC3E}">
        <p14:creationId xmlns:p14="http://schemas.microsoft.com/office/powerpoint/2010/main" val="215923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C8ADA4-924B-D9DD-DE29-EABF854B7F6C}"/>
              </a:ext>
            </a:extLst>
          </p:cNvPr>
          <p:cNvSpPr>
            <a:spLocks noGrp="1"/>
          </p:cNvSpPr>
          <p:nvPr>
            <p:ph idx="1"/>
          </p:nvPr>
        </p:nvSpPr>
        <p:spPr>
          <a:xfrm>
            <a:off x="76200" y="229907"/>
            <a:ext cx="10515600" cy="4351338"/>
          </a:xfrm>
        </p:spPr>
        <p:txBody>
          <a:bodyPr>
            <a:normAutofit/>
          </a:bodyPr>
          <a:lstStyle/>
          <a:p>
            <a:pPr marL="0" indent="0">
              <a:buNone/>
            </a:pPr>
            <a:r>
              <a:rPr lang="zh-CN" altLang="en-US" sz="2400" dirty="0"/>
              <a:t>特征提取：提取图像中的特征，如纹理、形状、颜色等。</a:t>
            </a:r>
            <a:br>
              <a:rPr lang="zh-CN" altLang="en-US" sz="2400" dirty="0"/>
            </a:br>
            <a:endParaRPr lang="en-US" altLang="zh-CN" sz="2400" dirty="0"/>
          </a:p>
          <a:p>
            <a:pPr marL="0" indent="0">
              <a:buNone/>
            </a:pPr>
            <a:r>
              <a:rPr lang="zh-CN" altLang="en-US" sz="2400" dirty="0"/>
              <a:t>分类：根据提取的特征将图像分为不同的类别。</a:t>
            </a:r>
            <a:br>
              <a:rPr lang="zh-CN" altLang="en-US" sz="2400" dirty="0"/>
            </a:br>
            <a:endParaRPr lang="en-US" altLang="zh-CN" sz="2400" dirty="0"/>
          </a:p>
          <a:p>
            <a:pPr marL="0" indent="0">
              <a:buNone/>
            </a:pPr>
            <a:r>
              <a:rPr lang="zh-CN" altLang="en-US" sz="2400" dirty="0"/>
              <a:t>目标检测：检测图像中的目标，如肿瘤、细胞等。</a:t>
            </a:r>
            <a:br>
              <a:rPr lang="zh-CN" altLang="en-US" sz="2400" dirty="0"/>
            </a:br>
            <a:endParaRPr lang="en-US" altLang="zh-CN" sz="2400" dirty="0"/>
          </a:p>
          <a:p>
            <a:pPr marL="0" indent="0">
              <a:buNone/>
            </a:pPr>
            <a:r>
              <a:rPr lang="zh-CN" altLang="en-US" sz="2400" dirty="0"/>
              <a:t>分割：将图像分成不同的区域，如细胞核和细胞质。</a:t>
            </a:r>
            <a:br>
              <a:rPr lang="zh-CN" altLang="en-US" sz="2400" dirty="0"/>
            </a:br>
            <a:endParaRPr lang="en-US" altLang="zh-CN" sz="2400" dirty="0"/>
          </a:p>
          <a:p>
            <a:pPr marL="0" indent="0">
              <a:buNone/>
            </a:pPr>
            <a:r>
              <a:rPr lang="zh-CN" altLang="en-US" sz="2400" dirty="0"/>
              <a:t>量化：对图像中的特征进行定量化，如计算细胞的大小、形状、数量等。</a:t>
            </a:r>
          </a:p>
        </p:txBody>
      </p:sp>
      <p:sp>
        <p:nvSpPr>
          <p:cNvPr id="4" name="文本框 3">
            <a:extLst>
              <a:ext uri="{FF2B5EF4-FFF2-40B4-BE49-F238E27FC236}">
                <a16:creationId xmlns:a16="http://schemas.microsoft.com/office/drawing/2014/main" id="{473EC8C9-74B6-3C17-AF2D-77A3708A7AAA}"/>
              </a:ext>
            </a:extLst>
          </p:cNvPr>
          <p:cNvSpPr txBox="1"/>
          <p:nvPr/>
        </p:nvSpPr>
        <p:spPr>
          <a:xfrm>
            <a:off x="0" y="4329952"/>
            <a:ext cx="9269506" cy="1815882"/>
          </a:xfrm>
          <a:prstGeom prst="rect">
            <a:avLst/>
          </a:prstGeom>
          <a:noFill/>
        </p:spPr>
        <p:txBody>
          <a:bodyPr wrap="square" rtlCol="0">
            <a:spAutoFit/>
          </a:bodyPr>
          <a:lstStyle/>
          <a:p>
            <a:r>
              <a:rPr lang="zh-CN" altLang="en-US" sz="2800" dirty="0"/>
              <a:t>数据库：</a:t>
            </a:r>
            <a:r>
              <a:rPr lang="en-US" altLang="zh-CN" sz="2800" dirty="0"/>
              <a:t>TCIA</a:t>
            </a:r>
            <a:r>
              <a:rPr lang="zh-CN" altLang="en-US" sz="2800" dirty="0"/>
              <a:t>（</a:t>
            </a:r>
            <a:r>
              <a:rPr lang="en-US" altLang="zh-CN" sz="2800" dirty="0"/>
              <a:t>The Cancer Imaging Archive</a:t>
            </a:r>
            <a:r>
              <a:rPr lang="zh-CN" altLang="en-US" sz="2800" dirty="0"/>
              <a:t>）：包含了大量的医学图像和临床数据。</a:t>
            </a:r>
            <a:br>
              <a:rPr lang="zh-CN" altLang="en-US" sz="2800" dirty="0"/>
            </a:br>
            <a:r>
              <a:rPr lang="en-US" altLang="zh-CN" sz="2800" dirty="0"/>
              <a:t>TCGA</a:t>
            </a:r>
            <a:r>
              <a:rPr lang="zh-CN" altLang="en-US" sz="2800" dirty="0"/>
              <a:t>（</a:t>
            </a:r>
            <a:r>
              <a:rPr lang="en-US" altLang="zh-CN" sz="2800" dirty="0"/>
              <a:t>The Cancer Genome Atlas</a:t>
            </a:r>
            <a:r>
              <a:rPr lang="zh-CN" altLang="en-US" sz="2800" dirty="0"/>
              <a:t>）：包含了大量的癌症基因组学数据和临床数据。</a:t>
            </a:r>
          </a:p>
        </p:txBody>
      </p:sp>
    </p:spTree>
    <p:extLst>
      <p:ext uri="{BB962C8B-B14F-4D97-AF65-F5344CB8AC3E}">
        <p14:creationId xmlns:p14="http://schemas.microsoft.com/office/powerpoint/2010/main" val="31175424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389</Words>
  <Application>Microsoft Office PowerPoint</Application>
  <PresentationFormat>宽屏</PresentationFormat>
  <Paragraphs>14</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-apple-system</vt:lpstr>
      <vt:lpstr>等线</vt:lpstr>
      <vt:lpstr>等线 Light</vt:lpstr>
      <vt:lpstr>Arial</vt:lpstr>
      <vt:lpstr>Office 主题​​</vt:lpstr>
      <vt:lpstr>PowerPoint 演示文稿</vt:lpstr>
      <vt:lpstr>综述类文本结构大体可以分为概述、主体、结论、参考文献和附录五部分</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松远</dc:creator>
  <cp:lastModifiedBy>李 松远</cp:lastModifiedBy>
  <cp:revision>1</cp:revision>
  <dcterms:created xsi:type="dcterms:W3CDTF">2023-03-16T13:04:17Z</dcterms:created>
  <dcterms:modified xsi:type="dcterms:W3CDTF">2023-03-16T15:30:59Z</dcterms:modified>
</cp:coreProperties>
</file>