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1" r:id="rId6"/>
    <p:sldId id="262" r:id="rId7"/>
    <p:sldId id="263" r:id="rId8"/>
    <p:sldId id="264" r:id="rId9"/>
    <p:sldId id="265" r:id="rId10"/>
    <p:sldId id="266" r:id="rId11"/>
    <p:sldId id="267" r:id="rId12"/>
    <p:sldId id="268" r:id="rId13"/>
    <p:sldId id="270"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9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slideLayout" Target="../slideLayouts/slideLayout7.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890975" y="2864555"/>
            <a:ext cx="10969200" cy="705600"/>
          </a:xfrm>
        </p:spPr>
        <p:txBody>
          <a:bodyPr/>
          <a:lstStyle/>
          <a:p>
            <a:pPr algn="ctr"/>
            <a:r>
              <a:t>病理图像与</a:t>
            </a:r>
            <a:r>
              <a:t>分析</a:t>
            </a:r>
          </a:p>
        </p:txBody>
      </p:sp>
      <p:sp>
        <p:nvSpPr>
          <p:cNvPr id="2" name="内容占位符 1"/>
          <p:cNvSpPr>
            <a:spLocks noGrp="1"/>
          </p:cNvSpPr>
          <p:nvPr>
            <p:ph idx="1"/>
            <p:custDataLst>
              <p:tags r:id="rId2"/>
            </p:custDataLst>
          </p:nvPr>
        </p:nvSpPr>
        <p:spPr/>
        <p:txBody>
          <a:bodyPr/>
          <a:lstStyle/>
          <a:p>
            <a:r>
              <a:rPr lang="zh-CN" altLang="en-US" dirty="0"/>
              <a:t>单击此处添加正文</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b="0"/>
              <a:t>定量分析</a:t>
            </a:r>
            <a:endParaRPr lang="zh-CN" altLang="en-US" sz="2400" b="0"/>
          </a:p>
        </p:txBody>
      </p:sp>
      <p:sp>
        <p:nvSpPr>
          <p:cNvPr id="3" name="内容占位符 2"/>
          <p:cNvSpPr>
            <a:spLocks noGrp="1"/>
          </p:cNvSpPr>
          <p:nvPr>
            <p:ph idx="1"/>
          </p:nvPr>
        </p:nvSpPr>
        <p:spPr/>
        <p:txBody>
          <a:bodyPr/>
          <a:p>
            <a:r>
              <a:rPr lang="zh-CN" altLang="en-US"/>
              <a:t>历史上，病理图像分析一直专注于检测、分类、计数和/或量化图像中可见的特定“物体”。这些物体可能是不同的种类，不同的识别规模。例如，确定切片是否包含侵袭性原发肿瘤，转移性肿瘤，或幽门螺杆菌感染，都是主要的检测任务。通常来说，检测到的东西也需要分类。例如，可以根据不同的细胞类型对细胞核进行分类，这可用于确定治疗反应的预测指标，如淋巴细胞和肿瘤细胞的相对比例。或者，我们可以避开细胞检测，而通过影像图素直接归类为肿瘤上皮、基质或其他组织类型，并以此来量化每种组织类型所占的区域 (例如，评估脂肪比例，或肿瘤基质比例) 。根据我们想要解决的问题，不同的分析方法可以应用于组织切片的同一次全视野数字切片扫描。</a:t>
            </a:r>
            <a:endParaRPr lang="zh-CN" altLang="en-US"/>
          </a:p>
          <a:p>
            <a:endParaRPr lang="zh-CN" altLang="en-US"/>
          </a:p>
          <a:p>
            <a:r>
              <a:rPr lang="zh-CN" altLang="en-US"/>
              <a:t>这种定量分析的共同特征是，它关注于评估定义明确且可见的东西。原则上，它复现了病理学家通过看切片就能确定的东西。有经验的观察者可以通过可视化所检测到的、分类的和量化的内容来确定是否正确进行了分析。</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b="0"/>
              <a:t>人工智能分析</a:t>
            </a:r>
            <a:endParaRPr lang="zh-CN" altLang="en-US" sz="2400" b="0"/>
          </a:p>
        </p:txBody>
      </p:sp>
      <p:sp>
        <p:nvSpPr>
          <p:cNvPr id="3" name="内容占位符 2"/>
          <p:cNvSpPr>
            <a:spLocks noGrp="1"/>
          </p:cNvSpPr>
          <p:nvPr>
            <p:ph idx="1"/>
          </p:nvPr>
        </p:nvSpPr>
        <p:spPr/>
        <p:txBody>
          <a:bodyPr>
            <a:normAutofit lnSpcReduction="10000"/>
          </a:bodyPr>
          <a:p>
            <a:r>
              <a:rPr lang="zh-CN" altLang="en-US"/>
              <a:t>通过定量分析解决的问题可能往往是我们真正想知道的，包括从图像中确定诊断或预后信息，不同患者的不同治疗方案问题。</a:t>
            </a:r>
            <a:endParaRPr lang="zh-CN" altLang="en-US"/>
          </a:p>
          <a:p>
            <a:endParaRPr lang="zh-CN" altLang="en-US"/>
          </a:p>
          <a:p>
            <a:r>
              <a:rPr lang="zh-CN" altLang="en-US"/>
              <a:t>数字病理学最近大多集中于如何更直接地解决这些问题——而不是明确地检测或量化特定的特征。一个早期的例子表明，人工智能可以预测肺腺癌中6个常见突变基因的突变。此后，类似的策略也被用于预测各种组织类型中基因的突变。其他研究表明，人工智能可以通过苏木精和伊红[H&amp;E]切片扫描直接预测患者的预后。</a:t>
            </a:r>
            <a:endParaRPr lang="zh-CN" altLang="en-US"/>
          </a:p>
          <a:p>
            <a:endParaRPr lang="zh-CN" altLang="en-US"/>
          </a:p>
          <a:p>
            <a:r>
              <a:rPr lang="zh-CN" altLang="en-US"/>
              <a:t>在这些情况下，输出的的是不基于直接测量任何特定特征或结构的预测。这使得验证结果变得更加困难，至少基于每个图像是这样的。可信度需要通过以下途径来获得: (1) 使用不同数据集的大规模验证研究 (2) 能够可视化对结果有重要贡献的切片区域。这样的可视化表示人工智能已经学会如何基于已知的临床相关的图像区域来进行预测。</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chemeClr val="tx1">
                    <a:lumMod val="65000"/>
                    <a:lumOff val="35000"/>
                  </a:schemeClr>
                </a:solidFill>
                <a:cs typeface="微软雅黑" panose="020B0503020204020204" charset="-122"/>
                <a:sym typeface="Arial" panose="020B0604020202020204" pitchFamily="34" charset="0"/>
              </a:rPr>
              <a:t>病理图像分析数据库与源码</a:t>
            </a:r>
            <a:endParaRPr lang="zh-CN" altLang="en-US"/>
          </a:p>
        </p:txBody>
      </p:sp>
      <p:sp>
        <p:nvSpPr>
          <p:cNvPr id="3" name="内容占位符 2"/>
          <p:cNvSpPr>
            <a:spLocks noGrp="1"/>
          </p:cNvSpPr>
          <p:nvPr>
            <p:ph idx="1"/>
          </p:nvPr>
        </p:nvSpPr>
        <p:spPr/>
        <p:txBody>
          <a:bodyPr>
            <a:normAutofit lnSpcReduction="10000"/>
          </a:bodyPr>
          <a:p>
            <a:r>
              <a:rPr lang="zh-CN" altLang="en-US"/>
              <a:t>TCGA数据库</a:t>
            </a:r>
            <a:r>
              <a:rPr lang="en-US" altLang="zh-CN"/>
              <a:t>                    </a:t>
            </a:r>
            <a:r>
              <a:rPr>
                <a:sym typeface="+mn-ea"/>
              </a:rPr>
              <a:t>https://cancergenome.nih.gov/</a:t>
            </a:r>
            <a:endParaRPr lang="zh-CN" altLang="en-US"/>
          </a:p>
          <a:p>
            <a:r>
              <a:rPr lang="zh-CN" altLang="en-US"/>
              <a:t>TMA数据库</a:t>
            </a:r>
            <a:r>
              <a:rPr lang="en-US" altLang="zh-CN"/>
              <a:t>                      </a:t>
            </a:r>
            <a:r>
              <a:rPr>
                <a:sym typeface="+mn-ea"/>
              </a:rPr>
              <a:t>https://tma.im/</a:t>
            </a:r>
            <a:endParaRPr lang="zh-CN" altLang="en-US"/>
          </a:p>
          <a:p>
            <a:r>
              <a:rPr lang="zh-CN" altLang="en-US"/>
              <a:t>BreastPathO数据集</a:t>
            </a:r>
            <a:r>
              <a:rPr lang="en-US" altLang="zh-CN"/>
              <a:t>          </a:t>
            </a:r>
            <a:r>
              <a:rPr>
                <a:sym typeface="+mn-ea"/>
              </a:rPr>
              <a:t>http://spiechallenges.cloudapp.net/competitions/14/</a:t>
            </a:r>
            <a:endParaRPr lang="zh-CN" altLang="en-US"/>
          </a:p>
          <a:p>
            <a:r>
              <a:rPr lang="zh-CN" altLang="en-US"/>
              <a:t>BreaKHis数据集</a:t>
            </a:r>
            <a:r>
              <a:rPr lang="en-US" altLang="zh-CN"/>
              <a:t>               </a:t>
            </a:r>
            <a:r>
              <a:rPr>
                <a:sym typeface="+mn-ea"/>
              </a:rPr>
              <a:t>https://web.inf.ufpr.br/vri/databases/breast-cancer-</a:t>
            </a:r>
            <a:r>
              <a:rPr lang="en-US" altLang="zh-CN">
                <a:sym typeface="+mn-ea"/>
              </a:rPr>
              <a:t>                   </a:t>
            </a:r>
            <a:r>
              <a:rPr>
                <a:sym typeface="+mn-ea"/>
              </a:rPr>
              <a:t>histopathological-database-breakhis/</a:t>
            </a:r>
            <a:endParaRPr lang="zh-CN" altLang="en-US"/>
          </a:p>
          <a:p>
            <a:r>
              <a:rPr lang="zh-CN" altLang="en-US"/>
              <a:t>Camelyon16数据集乳腺癌</a:t>
            </a:r>
            <a:r>
              <a:rPr lang="en-US" altLang="zh-CN">
                <a:sym typeface="+mn-ea"/>
              </a:rPr>
              <a:t>  </a:t>
            </a:r>
            <a:r>
              <a:rPr>
                <a:sym typeface="+mn-ea"/>
              </a:rPr>
              <a:t>https://camelyon16.grand-challenge.org</a:t>
            </a:r>
            <a:endParaRPr lang="zh-CN" altLang="en-US"/>
          </a:p>
          <a:p>
            <a:r>
              <a:rPr lang="zh-CN" altLang="en-US"/>
              <a:t>Camelyon17数据集乳腺癌</a:t>
            </a:r>
            <a:r>
              <a:rPr lang="en-US" altLang="zh-CN"/>
              <a:t>  </a:t>
            </a:r>
            <a:r>
              <a:rPr lang="zh-CN" altLang="en-US"/>
              <a:t>https://camelyon17.grand-challengeorg</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病理图像</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分析概念</a:t>
            </a:r>
            <a:r>
              <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	</a:t>
            </a:r>
            <a:endParaRPr lang="en-US" altLang="zh-CN"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10"/>
            </p:custDataLst>
          </p:nvPr>
        </p:nvSpPr>
        <p:spPr>
          <a:xfrm>
            <a:off x="6791960"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综述论文</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结构</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病理图像分析的主要</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病理图像分析数据库与</a:t>
            </a:r>
            <a:r>
              <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源码</a:t>
            </a:r>
            <a:endParaRPr lang="zh-CN" altLang="en-US" sz="2000" dirty="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病理图像分析</a:t>
            </a:r>
            <a:r>
              <a:rPr lang="zh-CN" altLang="en-US"/>
              <a:t>概念</a:t>
            </a:r>
            <a:endParaRPr lang="zh-CN" altLang="en-US"/>
          </a:p>
        </p:txBody>
      </p:sp>
      <p:sp>
        <p:nvSpPr>
          <p:cNvPr id="2" name="内容占位符 1"/>
          <p:cNvSpPr>
            <a:spLocks noGrp="1"/>
          </p:cNvSpPr>
          <p:nvPr>
            <p:ph idx="1"/>
            <p:custDataLst>
              <p:tags r:id="rId2"/>
            </p:custDataLst>
          </p:nvPr>
        </p:nvSpPr>
        <p:spPr/>
        <p:txBody>
          <a:bodyPr/>
          <a:lstStyle/>
          <a:p>
            <a:r>
              <a:rPr lang="zh-CN" altLang="en-US" dirty="0"/>
              <a:t>病理图像分析又称：显微医学影像工作站；显微影像软件；病理图文分析；病理图文报告；病理医学影像工作；病理图文工作；病理工作；病理影像工作等。它采用先进的图像处理技术与高精度硬件配置，从系统信号的获取、测量、处理到打印输出全部实现彩色化、自动化、智能化，具有操作简便、图像处理功能强、图像分析智能化、图像清晰度高、图文报告打印快捷、数据库管理功能强大等优点。为临床病理、药理病理及所有运用显微镜的科技工作者提供了具有划时代意义的先进工具。</a:t>
            </a:r>
            <a:endParaRPr lang="zh-CN" altLang="en-US" dirty="0"/>
          </a:p>
          <a:p>
            <a:r>
              <a:rPr lang="zh-CN" altLang="en-US" dirty="0"/>
              <a:t>作用</a:t>
            </a:r>
            <a:r>
              <a:rPr lang="en-US" altLang="zh-CN" dirty="0"/>
              <a:t>:病理图文分析的推出大大地减轻了操作人员的劳动量。高分辨率显示器下观察模式几乎完全代替了头晕目眩的镜下观察模式。工作人员的颈椎、眼睛不易疲劳。同时大幅度提高工作效率，提升整体水平。</a:t>
            </a:r>
            <a:endParaRPr lang="en-US" altLang="zh-CN"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olidFill>
                  <a:schemeClr val="tx1">
                    <a:lumMod val="65000"/>
                    <a:lumOff val="35000"/>
                  </a:schemeClr>
                </a:solidFill>
                <a:cs typeface="微软雅黑" panose="020B0503020204020204" charset="-122"/>
                <a:sym typeface="Arial" panose="020B0604020202020204" pitchFamily="34" charset="0"/>
              </a:rPr>
              <a:t>综述论文结构</a:t>
            </a:r>
            <a:endParaRPr lang="zh-CN" altLang="en-US"/>
          </a:p>
        </p:txBody>
      </p:sp>
      <p:sp>
        <p:nvSpPr>
          <p:cNvPr id="3" name="内容占位符 2"/>
          <p:cNvSpPr>
            <a:spLocks noGrp="1"/>
          </p:cNvSpPr>
          <p:nvPr>
            <p:ph idx="1"/>
          </p:nvPr>
        </p:nvSpPr>
        <p:spPr/>
        <p:txBody>
          <a:bodyPr/>
          <a:p>
            <a:r>
              <a:rPr lang="zh-CN" altLang="en-US"/>
              <a:t>综述，又称文献综述，英文名为review。它是利用已发表的文献资料为原始素材撰写的论文。</a:t>
            </a:r>
            <a:endParaRPr lang="zh-CN" altLang="en-US"/>
          </a:p>
          <a:p>
            <a:r>
              <a:rPr lang="zh-CN" altLang="en-US"/>
              <a:t>综述包括“综”与“述”两个方面。所谓综，即为综合，就是指作者必须对现有的大量素材进行归纳整理、综合分析，而使材料更加精炼、更加明确、更加层次分明、更有逻辑性。所谓述，即为评述，是对所写专题的比较全面、深入、系统的论述。因而，综述是对某一专题、某一领域的历史背景、前人工作、争论焦点、研究现状与发展前景等方面，以作者自己的观点写成的严谨而系统的评论性、资料性科技论文。</a:t>
            </a:r>
            <a:endParaRPr lang="zh-CN" altLang="en-US"/>
          </a:p>
          <a:p>
            <a:r>
              <a:rPr lang="zh-CN" altLang="en-US"/>
              <a:t>综述反映出某一专题、某一领域在一定时期内的研究工作进展情况。可以把该专题、该领域及其分支学科的最新进展、新发现、新趋势、新水平、新原理和新技术比较全面地介绍给读者，使读者尤其从事该专题、该领域研究工作的读者获益匪浅。因此，综述是教学、科研以及生产的重要参考资料。</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0"/>
              <a:t>论文结构</a:t>
            </a:r>
            <a:r>
              <a:rPr lang="en-US" altLang="zh-CN" sz="3200" b="0"/>
              <a:t>:</a:t>
            </a:r>
            <a:endParaRPr lang="en-US" altLang="zh-CN" sz="3200" b="0"/>
          </a:p>
        </p:txBody>
      </p:sp>
      <p:sp>
        <p:nvSpPr>
          <p:cNvPr id="3" name="内容占位符 2"/>
          <p:cNvSpPr>
            <a:spLocks noGrp="1"/>
          </p:cNvSpPr>
          <p:nvPr>
            <p:ph idx="1"/>
          </p:nvPr>
        </p:nvSpPr>
        <p:spPr/>
        <p:txBody>
          <a:bodyPr/>
          <a:p>
            <a:r>
              <a:rPr lang="en-US" altLang="zh-CN"/>
              <a:t>1.</a:t>
            </a:r>
            <a:r>
              <a:t>序论</a:t>
            </a:r>
          </a:p>
          <a:p>
            <a:r>
              <a:rPr lang="en-US" altLang="zh-CN"/>
              <a:t>2.</a:t>
            </a:r>
            <a:r>
              <a:t>本</a:t>
            </a:r>
            <a:r>
              <a:t>论</a:t>
            </a:r>
          </a:p>
          <a:p>
            <a:r>
              <a:rPr lang="en-US" altLang="zh-CN"/>
              <a:t>3.</a:t>
            </a:r>
            <a:r>
              <a:t>结论</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1800" b="0"/>
              <a:t>序论</a:t>
            </a:r>
            <a:r>
              <a:rPr lang="en-US" altLang="zh-CN" sz="1800" b="0"/>
              <a:t>:</a:t>
            </a:r>
            <a:endParaRPr lang="en-US" altLang="zh-CN" sz="1800" b="0"/>
          </a:p>
        </p:txBody>
      </p:sp>
      <p:sp>
        <p:nvSpPr>
          <p:cNvPr id="3" name="内容占位符 2"/>
          <p:cNvSpPr>
            <a:spLocks noGrp="1"/>
          </p:cNvSpPr>
          <p:nvPr>
            <p:ph idx="1"/>
          </p:nvPr>
        </p:nvSpPr>
        <p:spPr/>
        <p:txBody>
          <a:bodyPr/>
          <a:p>
            <a:r>
              <a:rPr lang="zh-CN" altLang="en-US"/>
              <a:t>综述论文的序论，在写作上应包括下列内容：</a:t>
            </a:r>
            <a:endParaRPr lang="zh-CN" altLang="en-US"/>
          </a:p>
          <a:p>
            <a:r>
              <a:rPr lang="zh-CN" altLang="en-US"/>
              <a:t>说明 研究 这一课题的理由、意义。这一部分要写得简洁。一定要避免像作文那样，用很长的篇幅写自己的心情与感受，不厌其烦地讲选定这个课题的思考过程。</a:t>
            </a:r>
            <a:endParaRPr lang="zh-CN" altLang="en-US"/>
          </a:p>
          <a:p>
            <a:r>
              <a:rPr lang="zh-CN" altLang="en-US"/>
              <a:t>提出 问题 。这是序论的核心部分。问题的提出要明确、具体。有时，要写一点 历史 的回顾，关于这个课题，谁作了哪些研究，作者本人将有哪些补充、纠正或 发展 。</a:t>
            </a:r>
            <a:endParaRPr lang="zh-CN" altLang="en-US"/>
          </a:p>
          <a:p>
            <a:r>
              <a:rPr lang="zh-CN" altLang="en-US"/>
              <a:t>说明作者论证这一问题将要使用的方法。</a:t>
            </a:r>
            <a:endParaRPr lang="zh-CN" altLang="en-US"/>
          </a:p>
          <a:p>
            <a:r>
              <a:rPr lang="zh-CN" altLang="en-US"/>
              <a:t>如果是一篇较长的论文，在序论中还有必要对本论部分加以扼要、概括地介绍，或提示论述问题的结论。这是便于读者阅读、理解本论的。</a:t>
            </a:r>
            <a:endParaRPr lang="zh-CN" altLang="en-US"/>
          </a:p>
          <a:p>
            <a:r>
              <a:rPr lang="zh-CN" altLang="en-US"/>
              <a:t>序论只能简要地交代上述各项内容，尽管序论可长可短，因题而异，但其篇幅的分量在整篇论文中所占的比例要小，用几百字即可。至于序论的几种常见写法，因为后面专门有章节论述，这里不再展开。</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1800" b="0"/>
              <a:t>本论</a:t>
            </a:r>
            <a:endParaRPr lang="zh-CN" altLang="en-US" sz="1800" b="0"/>
          </a:p>
        </p:txBody>
      </p:sp>
      <p:sp>
        <p:nvSpPr>
          <p:cNvPr id="3" name="内容占位符 2"/>
          <p:cNvSpPr>
            <a:spLocks noGrp="1"/>
          </p:cNvSpPr>
          <p:nvPr>
            <p:ph idx="1"/>
          </p:nvPr>
        </p:nvSpPr>
        <p:spPr/>
        <p:txBody>
          <a:bodyPr>
            <a:normAutofit fontScale="90000" lnSpcReduction="10000"/>
          </a:bodyPr>
          <a:p>
            <a:r>
              <a:rPr lang="zh-CN" altLang="en-US"/>
              <a:t>这是展开论题，表达作者个人研究成果的部分。它是综述论文的主体部分，必须下功夫把它写充分，写好。</a:t>
            </a:r>
            <a:endParaRPr lang="zh-CN" altLang="en-US"/>
          </a:p>
          <a:p>
            <a:r>
              <a:rPr lang="zh-CN" altLang="en-US"/>
              <a:t>有些综述论文，序论部分中提出的问题很新颖、有见地，但是本论部分写得很单薄，论证不够充分，勉强引出的结论也难以站住脚。这样的综述论文是缺乏 科学 价值的，所以一定要全力把本论部分写好。</a:t>
            </a:r>
            <a:endParaRPr lang="zh-CN" altLang="en-US"/>
          </a:p>
          <a:p>
            <a:r>
              <a:rPr lang="zh-CN" altLang="en-US"/>
              <a:t>一般议论文的本论安排，有所谓直线推论，又称为递进式结构(即，提出一个论点之后，一步步深入，一层层展开论述。论点，由一点到另一点，循着一个逻辑线索直线移动。)和并列分说，又称为并列式结构整理，把从属于基本论点的几个下依论点并列起来，一个一个分别加以论述。两者结合起来运用称为混合型。</a:t>
            </a:r>
            <a:endParaRPr lang="zh-CN" altLang="en-US"/>
          </a:p>
          <a:p>
            <a:r>
              <a:rPr lang="zh-CN" altLang="en-US"/>
              <a:t>由于综述论文论述的是比较复杂的理论问题，一般篇幅又较长，所以常常使用直线推论与并列分论两者相结合的方法。而且往往是直线推论中包含有并列分论，而并列分论下又有直线推论，有时下面还有更下位的并列分论。综述论文中的直线推论与并列分论是多重结合的，其他一些篇幅较长、论述问题比较复杂的论文也多采用这种方式，如《 中国 社会 各阶级的 分析 》开头提出问题，接着就对各阶级进行分析，然后综合起来得出结论。文章步步深入，层层展开，用的是直线推论。然而，在对各阶级分析的那一层次中，又逐一分析了地主买办阶级、中产阶级、小资产阶级、半无产阶级和无产阶级，用的是并列分论。就整篇而言，就叫直线推论中包括着并列分论。毛泽东同志运用这种结合形式，完满地表达了文章的内容，收到了很好的表达效果。至于本论部分的具体写法，因后面章节要论述，这里不再重复。</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000" b="0"/>
              <a:t>结论</a:t>
            </a:r>
            <a:endParaRPr lang="zh-CN" altLang="en-US" sz="2000" b="0"/>
          </a:p>
        </p:txBody>
      </p:sp>
      <p:sp>
        <p:nvSpPr>
          <p:cNvPr id="3" name="内容占位符 2"/>
          <p:cNvSpPr>
            <a:spLocks noGrp="1"/>
          </p:cNvSpPr>
          <p:nvPr>
            <p:ph idx="1"/>
          </p:nvPr>
        </p:nvSpPr>
        <p:spPr/>
        <p:txBody>
          <a:bodyPr/>
          <a:p>
            <a:r>
              <a:rPr lang="zh-CN" altLang="en-US"/>
              <a:t>结论是论文的收束部分。综述论文的结论应包括下述内容：</a:t>
            </a:r>
            <a:endParaRPr lang="zh-CN" altLang="en-US"/>
          </a:p>
          <a:p>
            <a:r>
              <a:rPr lang="zh-CN" altLang="en-US"/>
              <a:t>写论证得到的结果。这一部分要对本论分析、论证的问题加以综合概括，引出基本论点，这是课题解决的答案。这部分要写得简要具体，使读者能明确了解作者独到见解之所在。</a:t>
            </a:r>
            <a:endParaRPr lang="zh-CN" altLang="en-US"/>
          </a:p>
          <a:p>
            <a:r>
              <a:rPr lang="zh-CN" altLang="en-US"/>
              <a:t>最值得注意的是，结论必须是序论中提出的，本论中论证的， 自然 得出的结果。综述论文最忌论证得并不充分，而妄下结论。要首尾贯一，成为一个严谨的、完善的逻辑构成。</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病理图像分析的主要</a:t>
            </a:r>
            <a:r>
              <a:rPr lang="zh-CN" altLang="en-US"/>
              <a:t>方法</a:t>
            </a:r>
            <a:endParaRPr lang="zh-CN" altLang="en-US"/>
          </a:p>
        </p:txBody>
      </p:sp>
      <p:sp>
        <p:nvSpPr>
          <p:cNvPr id="3" name="内容占位符 2"/>
          <p:cNvSpPr>
            <a:spLocks noGrp="1"/>
          </p:cNvSpPr>
          <p:nvPr>
            <p:ph idx="1"/>
          </p:nvPr>
        </p:nvSpPr>
        <p:spPr/>
        <p:txBody>
          <a:bodyPr/>
          <a:p>
            <a:r>
              <a:rPr lang="en-US" altLang="zh-CN"/>
              <a:t>1.</a:t>
            </a:r>
            <a:r>
              <a:t>定量</a:t>
            </a:r>
            <a:r>
              <a:t>分析</a:t>
            </a:r>
          </a:p>
          <a:p>
            <a:r>
              <a:rPr lang="en-US" altLang="zh-CN"/>
              <a:t>2.</a:t>
            </a:r>
            <a:r>
              <a:t>人工智能</a:t>
            </a:r>
            <a:r>
              <a:t>分析</a:t>
            </a: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6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72.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COMMONDATA" val="eyJoZGlkIjoiMDg0MTM2NmFiYTBmOTJiZjFmNGIwYzVlY2JmYTYzYTgifQ=="/>
</p:tagLst>
</file>

<file path=ppt/theme/theme1.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3159</Words>
  <Application>WPS 演示</Application>
  <PresentationFormat>宽屏</PresentationFormat>
  <Paragraphs>91</Paragraphs>
  <Slides>12</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Wingdings</vt:lpstr>
      <vt:lpstr>微软雅黑</vt:lpstr>
      <vt:lpstr>Arial Unicode MS</vt:lpstr>
      <vt:lpstr>Calibri</vt:lpstr>
      <vt:lpstr>1_Office 主题​​</vt:lpstr>
      <vt:lpstr>单击此处添加标题</vt:lpstr>
      <vt:lpstr>PowerPoint 演示文稿</vt:lpstr>
      <vt:lpstr>单击此处添加标题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Lee</cp:lastModifiedBy>
  <cp:revision>177</cp:revision>
  <dcterms:created xsi:type="dcterms:W3CDTF">2019-06-19T02:08:00Z</dcterms:created>
  <dcterms:modified xsi:type="dcterms:W3CDTF">2023-03-17T20:03:23Z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A146E31CE0A14AB3A1A32D3CD9663008</vt:lpwstr>
  </property>
</Properties>
</file>