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70" r:id="rId3"/>
    <p:sldId id="263" r:id="rId5"/>
    <p:sldId id="262" r:id="rId6"/>
    <p:sldId id="288" r:id="rId7"/>
    <p:sldId id="292" r:id="rId8"/>
    <p:sldId id="289" r:id="rId9"/>
  </p:sldIdLst>
  <p:sldSz cx="12192000" cy="6858000"/>
  <p:notesSz cx="6858000" cy="9144000"/>
  <p:embeddedFontLst>
    <p:embeddedFont>
      <p:font typeface="等线" panose="02010600030101010101" pitchFamily="2" charset="-122"/>
      <p:regular r:id="rId13"/>
      <p:bold r:id="rId14"/>
    </p:embeddedFont>
    <p:embeddedFont>
      <p:font typeface="等线 Light" panose="02010600030101010101" pitchFamily="2" charset="-122"/>
      <p:regular r:id="rId15"/>
    </p:embeddedFont>
    <p:embeddedFont>
      <p:font typeface="Arial Black" panose="020B0A04020102020204" pitchFamily="34" charset="0"/>
      <p:bold r:id="rId16"/>
    </p:embeddedFont>
    <p:embeddedFont>
      <p:font typeface="Bahnschrift Light Condensed" panose="020B0502040204020203" pitchFamily="34" charset="0"/>
      <p:regular r:id="rId17"/>
    </p:embeddedFont>
    <p:embeddedFont>
      <p:font typeface="Impact" panose="020B0806030902050204" pitchFamily="34" charset="0"/>
      <p:regular r:id="rId18"/>
    </p:embeddedFont>
    <p:embeddedFont>
      <p:font typeface="方正明尚简体" panose="02000000000000000000" pitchFamily="2" charset="-122"/>
      <p:regular r:id="rId19"/>
    </p:embeddedFont>
    <p:embeddedFont>
      <p:font typeface="微软雅黑" panose="020B0503020204020204" pitchFamily="34" charset="-122"/>
      <p:regular r:id="rId20"/>
      <p:bold r:id="rId21"/>
    </p:embeddedFont>
    <p:embeddedFont>
      <p:font typeface="微软雅黑 Light" panose="020B0502040204020203" pitchFamily="34" charset="-122"/>
      <p:regular r:id="rId22"/>
    </p:embeddedFont>
    <p:embeddedFont>
      <p:font typeface="字魂36号-正文宋楷" panose="02000000000000000000" pitchFamily="2" charset="-122"/>
      <p:regular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D966"/>
    <a:srgbClr val="81D2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56" d="100"/>
          <a:sy n="56" d="100"/>
        </p:scale>
        <p:origin x="984" y="7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11.fntdata"/><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98477-A5BD-4D95-AEB2-32753773DA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98846-AF02-4DDF-BE35-3926464FC8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9898846-AF02-4DDF-BE35-3926464FC8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9898846-AF02-4DDF-BE35-3926464FC8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9898846-AF02-4DDF-BE35-3926464FC8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9898846-AF02-4DDF-BE35-3926464FC8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9898846-AF02-4DDF-BE35-3926464FC8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9898846-AF02-4DDF-BE35-3926464FC8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7B66FC4-CFEC-43C8-A8E8-CFBBBD5583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92CA2A-7A54-4199-8443-ED9729F7922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66FC4-CFEC-43C8-A8E8-CFBBBD55831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2CA2A-7A54-4199-8443-ED9729F7922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0"/>
          <p:cNvSpPr txBox="1"/>
          <p:nvPr/>
        </p:nvSpPr>
        <p:spPr>
          <a:xfrm>
            <a:off x="3252075" y="2115056"/>
            <a:ext cx="5110424" cy="1014730"/>
          </a:xfrm>
          <a:prstGeom prst="rect">
            <a:avLst/>
          </a:prstGeom>
          <a:noFill/>
        </p:spPr>
        <p:txBody>
          <a:bodyPr wrap="square" rtlCol="0">
            <a:spAutoFit/>
          </a:bodyPr>
          <a:lstStyle/>
          <a:p>
            <a:pPr algn="dist" fontAlgn="base">
              <a:spcBef>
                <a:spcPct val="0"/>
              </a:spcBef>
              <a:spcAft>
                <a:spcPct val="0"/>
              </a:spcAft>
            </a:pPr>
            <a:r>
              <a:rPr lang="zh-CN" altLang="en-US" sz="6000" b="1" dirty="0">
                <a:solidFill>
                  <a:schemeClr val="tx1">
                    <a:lumMod val="85000"/>
                    <a:lumOff val="15000"/>
                  </a:schemeClr>
                </a:solidFill>
                <a:latin typeface="Impact" pitchFamily="34" charset="0"/>
                <a:ea typeface="微软雅黑" pitchFamily="34" charset="-122"/>
                <a:cs typeface="宋体" pitchFamily="2" charset="-122"/>
              </a:rPr>
              <a:t>病理图像分析</a:t>
            </a:r>
            <a:endParaRPr lang="en-US" altLang="zh-CN" sz="6000" b="1" dirty="0">
              <a:solidFill>
                <a:schemeClr val="tx1">
                  <a:lumMod val="85000"/>
                  <a:lumOff val="15000"/>
                </a:schemeClr>
              </a:solidFill>
              <a:latin typeface="Impact" pitchFamily="34" charset="0"/>
              <a:ea typeface="微软雅黑" pitchFamily="34" charset="-122"/>
              <a:cs typeface="宋体" pitchFamily="2" charset="-122"/>
            </a:endParaRPr>
          </a:p>
        </p:txBody>
      </p:sp>
      <p:sp>
        <p:nvSpPr>
          <p:cNvPr id="11" name="Rectangle 20"/>
          <p:cNvSpPr>
            <a:spLocks noChangeArrowheads="1"/>
          </p:cNvSpPr>
          <p:nvPr/>
        </p:nvSpPr>
        <p:spPr bwMode="auto">
          <a:xfrm>
            <a:off x="3403473" y="3304094"/>
            <a:ext cx="4807654" cy="3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50000"/>
              </a:lnSpc>
              <a:spcBef>
                <a:spcPct val="0"/>
              </a:spcBef>
              <a:spcAft>
                <a:spcPct val="0"/>
              </a:spcAft>
              <a:buFont typeface="Arial" panose="020B0604020202020204" pitchFamily="34" charset="0"/>
              <a:buNone/>
            </a:pPr>
            <a:r>
              <a:rPr lang="en-US" altLang="zh-CN" sz="900" dirty="0">
                <a:solidFill>
                  <a:schemeClr val="tx1">
                    <a:lumMod val="85000"/>
                    <a:lumOff val="15000"/>
                  </a:schemeClr>
                </a:solidFill>
                <a:latin typeface="Arial" panose="020B0604020202020204" pitchFamily="34" charset="0"/>
                <a:cs typeface="Arial" panose="020B0604020202020204" pitchFamily="34" charset="0"/>
              </a:rPr>
              <a:t>We have many PowerPoint </a:t>
            </a:r>
            <a:r>
              <a:rPr lang="zh-CN" altLang="en-US" sz="900" dirty="0">
                <a:solidFill>
                  <a:schemeClr val="tx1">
                    <a:lumMod val="85000"/>
                    <a:lumOff val="15000"/>
                  </a:schemeClr>
                </a:solidFill>
                <a:latin typeface="Arial" panose="020B0604020202020204" pitchFamily="34" charset="0"/>
                <a:cs typeface="Arial" panose="020B0604020202020204" pitchFamily="34" charset="0"/>
              </a:rPr>
              <a:t>templates</a:t>
            </a:r>
            <a:r>
              <a:rPr lang="en-US" altLang="zh-CN" sz="900" dirty="0">
                <a:solidFill>
                  <a:schemeClr val="tx1">
                    <a:lumMod val="85000"/>
                    <a:lumOff val="15000"/>
                  </a:schemeClr>
                </a:solidFill>
                <a:latin typeface="Arial" panose="020B0604020202020204" pitchFamily="34" charset="0"/>
                <a:cs typeface="Arial" panose="020B0604020202020204" pitchFamily="34" charset="0"/>
              </a:rPr>
              <a:t> that has been specifically designed to help anyone that is stepping into the world of PowerPoint for the very first time.</a:t>
            </a:r>
            <a:endParaRPr lang="zh-CN" altLang="en-US" sz="9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3" name="圆角矩形 14"/>
          <p:cNvSpPr/>
          <p:nvPr/>
        </p:nvSpPr>
        <p:spPr>
          <a:xfrm>
            <a:off x="4827013" y="3871331"/>
            <a:ext cx="1499907" cy="403412"/>
          </a:xfrm>
          <a:prstGeom prst="roundRect">
            <a:avLst>
              <a:gd name="adj" fmla="val 5000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iterate type="lt">
                                    <p:tmPct val="30000"/>
                                  </p:iterate>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42" presetClass="entr" presetSubtype="0" fill="hold" grpId="0" nodeType="withEffect">
                                  <p:stCondLst>
                                    <p:cond delay="22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anim calcmode="lin" valueType="num">
                                      <p:cBhvr>
                                        <p:cTn id="11" dur="750" fill="hold"/>
                                        <p:tgtEl>
                                          <p:spTgt spid="11"/>
                                        </p:tgtEl>
                                        <p:attrNameLst>
                                          <p:attrName>ppt_x</p:attrName>
                                        </p:attrNameLst>
                                      </p:cBhvr>
                                      <p:tavLst>
                                        <p:tav tm="0">
                                          <p:val>
                                            <p:strVal val="#ppt_x"/>
                                          </p:val>
                                        </p:tav>
                                        <p:tav tm="100000">
                                          <p:val>
                                            <p:strVal val="#ppt_x"/>
                                          </p:val>
                                        </p:tav>
                                      </p:tavLst>
                                    </p:anim>
                                    <p:anim calcmode="lin" valueType="num">
                                      <p:cBhvr>
                                        <p:cTn id="12"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2412" y="2405169"/>
            <a:ext cx="5617028" cy="216039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9116" y="2967335"/>
            <a:ext cx="5208396" cy="923330"/>
          </a:xfrm>
          <a:prstGeom prst="rect">
            <a:avLst/>
          </a:prstGeom>
          <a:noFill/>
        </p:spPr>
        <p:txBody>
          <a:bodyPr wrap="square" rtlCol="0">
            <a:spAutoFit/>
          </a:bodyPr>
          <a:lstStyle/>
          <a:p>
            <a:r>
              <a:rPr lang="en-US" altLang="zh-CN" sz="5400" dirty="0">
                <a:solidFill>
                  <a:schemeClr val="bg1"/>
                </a:solidFill>
                <a:latin typeface="Arial Black" panose="020B0A04020102020204" pitchFamily="34" charset="0"/>
              </a:rPr>
              <a:t>CONTENTS</a:t>
            </a:r>
            <a:endParaRPr lang="zh-CN" altLang="en-US" sz="19900" dirty="0">
              <a:solidFill>
                <a:schemeClr val="bg1"/>
              </a:solidFill>
              <a:latin typeface="Arial Black" panose="020B0A04020102020204" pitchFamily="34" charset="0"/>
              <a:ea typeface="站酷高端黑" panose="02010600030101010101" pitchFamily="2" charset="-122"/>
            </a:endParaRPr>
          </a:p>
        </p:txBody>
      </p:sp>
      <p:sp>
        <p:nvSpPr>
          <p:cNvPr id="8" name="椭圆 7"/>
          <p:cNvSpPr/>
          <p:nvPr/>
        </p:nvSpPr>
        <p:spPr>
          <a:xfrm>
            <a:off x="6686960" y="2405204"/>
            <a:ext cx="787400" cy="787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Impact" pitchFamily="34" charset="0"/>
              </a:rPr>
              <a:t>2</a:t>
            </a:r>
            <a:endParaRPr lang="zh-CN" altLang="en-US" dirty="0">
              <a:latin typeface="Impact" pitchFamily="34" charset="0"/>
            </a:endParaRPr>
          </a:p>
        </p:txBody>
      </p:sp>
      <p:sp>
        <p:nvSpPr>
          <p:cNvPr id="9" name="椭圆 8"/>
          <p:cNvSpPr/>
          <p:nvPr/>
        </p:nvSpPr>
        <p:spPr>
          <a:xfrm>
            <a:off x="6686960" y="1167212"/>
            <a:ext cx="787400" cy="787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Impact" pitchFamily="34" charset="0"/>
              </a:rPr>
              <a:t>1</a:t>
            </a:r>
            <a:endParaRPr lang="zh-CN" altLang="en-US" dirty="0">
              <a:latin typeface="Impact" pitchFamily="34" charset="0"/>
            </a:endParaRPr>
          </a:p>
        </p:txBody>
      </p:sp>
      <p:sp>
        <p:nvSpPr>
          <p:cNvPr id="14" name="文本框 13"/>
          <p:cNvSpPr txBox="1"/>
          <p:nvPr/>
        </p:nvSpPr>
        <p:spPr>
          <a:xfrm flipH="1">
            <a:off x="7608864" y="1307569"/>
            <a:ext cx="3024505" cy="506730"/>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a:ea typeface="微软雅黑"/>
              </a:defRPr>
            </a:lvl1pPr>
          </a:lstStyle>
          <a:p>
            <a:pPr algn="l">
              <a:lnSpc>
                <a:spcPct val="150000"/>
              </a:lnSpc>
              <a:buClr>
                <a:schemeClr val="accent1"/>
              </a:buClr>
            </a:pPr>
            <a:r>
              <a:rPr lang="zh-CN" sz="1800" b="0">
                <a:solidFill>
                  <a:srgbClr val="374151"/>
                </a:solidFill>
                <a:ea typeface="Söhne"/>
              </a:rPr>
              <a:t>病理图像分析的概念</a:t>
            </a:r>
            <a:endParaRPr lang="zh-CN" altLang="en-US" sz="1800" b="0" spc="300" dirty="0">
              <a:solidFill>
                <a:srgbClr val="374151"/>
              </a:solidFill>
              <a:latin typeface="微软雅黑" pitchFamily="34" charset="-122"/>
              <a:ea typeface="Söhne"/>
              <a:sym typeface="Arial" panose="020B0604020202020204" pitchFamily="34" charset="0"/>
            </a:endParaRPr>
          </a:p>
        </p:txBody>
      </p:sp>
      <p:sp>
        <p:nvSpPr>
          <p:cNvPr id="17" name="文本框 16"/>
          <p:cNvSpPr txBox="1"/>
          <p:nvPr/>
        </p:nvSpPr>
        <p:spPr>
          <a:xfrm flipH="1">
            <a:off x="7608864" y="2545548"/>
            <a:ext cx="3024505" cy="506730"/>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a:ea typeface="微软雅黑"/>
              </a:defRPr>
            </a:lvl1pPr>
          </a:lstStyle>
          <a:p>
            <a:pPr algn="l">
              <a:lnSpc>
                <a:spcPct val="150000"/>
              </a:lnSpc>
              <a:buClr>
                <a:schemeClr val="accent1"/>
              </a:buClr>
            </a:pPr>
            <a:r>
              <a:rPr lang="zh-CN" sz="1800" b="0">
                <a:solidFill>
                  <a:srgbClr val="374151"/>
                </a:solidFill>
                <a:ea typeface="Söhne"/>
              </a:rPr>
              <a:t>综述文献的结构</a:t>
            </a:r>
            <a:endParaRPr lang="zh-CN" altLang="en-US" sz="1800" b="0" spc="300" dirty="0">
              <a:solidFill>
                <a:srgbClr val="374151"/>
              </a:solidFill>
              <a:latin typeface="微软雅黑" pitchFamily="34" charset="-122"/>
              <a:ea typeface="Söhne"/>
              <a:sym typeface="Arial" panose="020B0604020202020204" pitchFamily="34" charset="0"/>
            </a:endParaRPr>
          </a:p>
        </p:txBody>
      </p:sp>
      <p:sp>
        <p:nvSpPr>
          <p:cNvPr id="19" name="椭圆 18"/>
          <p:cNvSpPr/>
          <p:nvPr/>
        </p:nvSpPr>
        <p:spPr>
          <a:xfrm>
            <a:off x="6686960" y="4910425"/>
            <a:ext cx="787400" cy="787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itchFamily="34" charset="0"/>
              </a:rPr>
              <a:t>4</a:t>
            </a:r>
            <a:endParaRPr lang="zh-CN" altLang="en-US" dirty="0">
              <a:latin typeface="Impact" pitchFamily="34" charset="0"/>
            </a:endParaRPr>
          </a:p>
        </p:txBody>
      </p:sp>
      <p:sp>
        <p:nvSpPr>
          <p:cNvPr id="20" name="椭圆 19"/>
          <p:cNvSpPr/>
          <p:nvPr/>
        </p:nvSpPr>
        <p:spPr>
          <a:xfrm>
            <a:off x="6686960" y="3672433"/>
            <a:ext cx="787400" cy="787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itchFamily="34" charset="0"/>
              </a:rPr>
              <a:t>3</a:t>
            </a:r>
            <a:endParaRPr lang="zh-CN" altLang="en-US" dirty="0">
              <a:latin typeface="Impact" pitchFamily="34" charset="0"/>
            </a:endParaRPr>
          </a:p>
        </p:txBody>
      </p:sp>
      <p:sp>
        <p:nvSpPr>
          <p:cNvPr id="22" name="文本框 21"/>
          <p:cNvSpPr txBox="1"/>
          <p:nvPr/>
        </p:nvSpPr>
        <p:spPr>
          <a:xfrm flipH="1">
            <a:off x="7608864" y="3812772"/>
            <a:ext cx="3024505" cy="506730"/>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a:ea typeface="微软雅黑"/>
              </a:defRPr>
            </a:lvl1pPr>
          </a:lstStyle>
          <a:p>
            <a:pPr algn="l">
              <a:lnSpc>
                <a:spcPct val="150000"/>
              </a:lnSpc>
              <a:buClr>
                <a:schemeClr val="accent1"/>
              </a:buClr>
            </a:pPr>
            <a:r>
              <a:rPr lang="zh-CN" sz="1800" b="0">
                <a:solidFill>
                  <a:srgbClr val="374151"/>
                </a:solidFill>
                <a:ea typeface="Söhne"/>
              </a:rPr>
              <a:t>病理图像分析的主要方法</a:t>
            </a:r>
            <a:endParaRPr lang="zh-CN" altLang="en-US" sz="1800" b="0" spc="300" dirty="0">
              <a:solidFill>
                <a:srgbClr val="374151"/>
              </a:solidFill>
              <a:latin typeface="微软雅黑" pitchFamily="34" charset="-122"/>
              <a:ea typeface="Söhne"/>
              <a:sym typeface="Arial" panose="020B0604020202020204" pitchFamily="34" charset="0"/>
            </a:endParaRPr>
          </a:p>
        </p:txBody>
      </p:sp>
      <p:sp>
        <p:nvSpPr>
          <p:cNvPr id="25" name="文本框 24"/>
          <p:cNvSpPr txBox="1"/>
          <p:nvPr/>
        </p:nvSpPr>
        <p:spPr>
          <a:xfrm flipH="1">
            <a:off x="7608864" y="5050751"/>
            <a:ext cx="3373122" cy="922020"/>
          </a:xfrm>
          <a:prstGeom prst="rect">
            <a:avLst/>
          </a:prstGeom>
          <a:noFill/>
        </p:spPr>
        <p:txBody>
          <a:bodyPr wrap="square" rtlCol="0">
            <a:noAutofit/>
          </a:bodyPr>
          <a:lstStyle>
            <a:defPPr>
              <a:defRPr lang="zh-CN"/>
            </a:defPPr>
            <a:lvl1pPr algn="ctr">
              <a:lnSpc>
                <a:spcPct val="120000"/>
              </a:lnSpc>
              <a:defRPr sz="1400" spc="80">
                <a:solidFill>
                  <a:schemeClr val="tx1">
                    <a:lumMod val="75000"/>
                    <a:lumOff val="25000"/>
                  </a:schemeClr>
                </a:solidFill>
                <a:latin typeface="微软雅黑"/>
                <a:ea typeface="微软雅黑"/>
              </a:defRPr>
            </a:lvl1pPr>
          </a:lstStyle>
          <a:p>
            <a:pPr algn="l">
              <a:lnSpc>
                <a:spcPct val="150000"/>
              </a:lnSpc>
              <a:buClr>
                <a:schemeClr val="accent1"/>
              </a:buClr>
            </a:pPr>
            <a:r>
              <a:rPr lang="zh-CN" sz="1800" b="0">
                <a:solidFill>
                  <a:srgbClr val="374151"/>
                </a:solidFill>
                <a:ea typeface="Söhne"/>
              </a:rPr>
              <a:t>病理图像分析的数据库</a:t>
            </a:r>
            <a:r>
              <a:rPr lang="zh-CN" sz="1800" b="0">
                <a:solidFill>
                  <a:srgbClr val="343541"/>
                </a:solidFill>
                <a:ea typeface="Söhne"/>
              </a:rPr>
              <a:t>和源码</a:t>
            </a:r>
            <a:endParaRPr lang="zh-CN" altLang="en-US" sz="1800" b="0" spc="300" dirty="0">
              <a:solidFill>
                <a:srgbClr val="343541"/>
              </a:solidFill>
              <a:latin typeface="微软雅黑" pitchFamily="34" charset="-122"/>
              <a:ea typeface="Söhne"/>
              <a:sym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strVal val="4/3*#ppt_w"/>
                                          </p:val>
                                        </p:tav>
                                        <p:tav tm="100000">
                                          <p:val>
                                            <p:strVal val="#ppt_w"/>
                                          </p:val>
                                        </p:tav>
                                      </p:tavLst>
                                    </p:anim>
                                    <p:anim calcmode="lin" valueType="num">
                                      <p:cBhvr>
                                        <p:cTn id="12" dur="500" fill="hold"/>
                                        <p:tgtEl>
                                          <p:spTgt spid="8"/>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strVal val="4/3*#ppt_w"/>
                                          </p:val>
                                        </p:tav>
                                        <p:tav tm="100000">
                                          <p:val>
                                            <p:strVal val="#ppt_w"/>
                                          </p:val>
                                        </p:tav>
                                      </p:tavLst>
                                    </p:anim>
                                    <p:anim calcmode="lin" valueType="num">
                                      <p:cBhvr>
                                        <p:cTn id="17" dur="500" fill="hold"/>
                                        <p:tgtEl>
                                          <p:spTgt spid="2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25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strVal val="4/3*#ppt_w"/>
                                          </p:val>
                                        </p:tav>
                                        <p:tav tm="100000">
                                          <p:val>
                                            <p:strVal val="#ppt_w"/>
                                          </p:val>
                                        </p:tav>
                                      </p:tavLst>
                                    </p:anim>
                                    <p:anim calcmode="lin" valueType="num">
                                      <p:cBhvr>
                                        <p:cTn id="21" dur="500" fill="hold"/>
                                        <p:tgtEl>
                                          <p:spTgt spid="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4"/>
          <p:cNvSpPr/>
          <p:nvPr/>
        </p:nvSpPr>
        <p:spPr>
          <a:xfrm>
            <a:off x="3962055" y="600397"/>
            <a:ext cx="2623229" cy="403412"/>
          </a:xfrm>
          <a:prstGeom prst="roundRect">
            <a:avLst>
              <a:gd name="adj" fmla="val 5000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pc="80">
                <a:solidFill>
                  <a:srgbClr val="374151"/>
                </a:solidFill>
                <a:latin typeface="微软雅黑"/>
                <a:ea typeface="Söhne"/>
                <a:sym typeface="+mn-ea"/>
              </a:rPr>
              <a:t>病理图像分析的概念</a:t>
            </a:r>
            <a:endParaRPr lang="zh-CN" altLang="en-US" spc="80">
              <a:solidFill>
                <a:srgbClr val="374151"/>
              </a:solidFill>
              <a:latin typeface="微软雅黑"/>
              <a:ea typeface="Söhne"/>
              <a:sym typeface="+mn-ea"/>
            </a:endParaRPr>
          </a:p>
        </p:txBody>
      </p:sp>
      <p:pic>
        <p:nvPicPr>
          <p:cNvPr id="2" name="图片 1" descr="upload_post_object_v2_761435563"/>
          <p:cNvPicPr>
            <a:picLocks noChangeAspect="1"/>
          </p:cNvPicPr>
          <p:nvPr/>
        </p:nvPicPr>
        <p:blipFill>
          <a:blip r:embed="rId1"/>
          <a:stretch>
            <a:fillRect/>
          </a:stretch>
        </p:blipFill>
        <p:spPr>
          <a:xfrm>
            <a:off x="0" y="1358622"/>
            <a:ext cx="6362700" cy="4295775"/>
          </a:xfrm>
          <a:prstGeom prst="rect">
            <a:avLst/>
          </a:prstGeom>
        </p:spPr>
      </p:pic>
      <p:sp>
        <p:nvSpPr>
          <p:cNvPr id="3" name="文本框 2"/>
          <p:cNvSpPr txBox="1"/>
          <p:nvPr/>
        </p:nvSpPr>
        <p:spPr>
          <a:xfrm>
            <a:off x="7146655" y="1807581"/>
            <a:ext cx="4245431" cy="3628567"/>
          </a:xfrm>
          <a:prstGeom prst="rect">
            <a:avLst/>
          </a:prstGeom>
          <a:noFill/>
        </p:spPr>
        <p:txBody>
          <a:bodyPr wrap="square" rtlCol="0" anchor="t">
            <a:noAutofit/>
          </a:bodyPr>
          <a:p>
            <a:r>
              <a:rPr lang="zh-CN" sz="2000" b="0">
                <a:solidFill>
                  <a:srgbClr val="000000"/>
                </a:solidFill>
                <a:latin typeface="微软雅黑" charset="0"/>
                <a:ea typeface="微软雅黑" charset="0"/>
                <a:cs typeface="微软雅黑" charset="0"/>
              </a:rPr>
              <a:t>       病理图像分析是指应用计算机视觉和机器学习技术对病理学图像进行分析和解释的过程。病理学图像通常是通过组织切片、细胞切片等方式获取的，用于研究人体组织的结构和功能以及疾病的发生和发展。病理图像分析可以帮助医生和病理学家对疾病进行诊断、分类、分级和预测，提高疾病诊断和治疗的准确性和效率。</a:t>
            </a:r>
            <a:endParaRPr lang="zh-CN" altLang="en-US" sz="2000" b="0">
              <a:solidFill>
                <a:srgbClr val="000000"/>
              </a:solidFill>
              <a:latin typeface="微软雅黑" charset="0"/>
              <a:ea typeface="微软雅黑" charset="0"/>
              <a:cs typeface="微软雅黑" charset="0"/>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4"/>
          <p:cNvSpPr/>
          <p:nvPr/>
        </p:nvSpPr>
        <p:spPr>
          <a:xfrm>
            <a:off x="4710808" y="859665"/>
            <a:ext cx="2071252" cy="403412"/>
          </a:xfrm>
          <a:prstGeom prst="roundRect">
            <a:avLst>
              <a:gd name="adj" fmla="val 5000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pc="80">
                <a:solidFill>
                  <a:srgbClr val="374151"/>
                </a:solidFill>
                <a:latin typeface="微软雅黑"/>
                <a:ea typeface="Söhne"/>
                <a:sym typeface="+mn-ea"/>
              </a:rPr>
              <a:t>综述文献的结构</a:t>
            </a:r>
            <a:endParaRPr lang="zh-CN" altLang="en-US" spc="80">
              <a:solidFill>
                <a:srgbClr val="374151"/>
              </a:solidFill>
              <a:latin typeface="微软雅黑"/>
              <a:ea typeface="Söhne"/>
              <a:sym typeface="+mn-ea"/>
            </a:endParaRPr>
          </a:p>
        </p:txBody>
      </p:sp>
      <p:sp>
        <p:nvSpPr>
          <p:cNvPr id="2" name="文本框 1"/>
          <p:cNvSpPr txBox="1"/>
          <p:nvPr/>
        </p:nvSpPr>
        <p:spPr>
          <a:xfrm>
            <a:off x="1812884" y="1914082"/>
            <a:ext cx="6685752" cy="4356596"/>
          </a:xfrm>
          <a:prstGeom prst="rect">
            <a:avLst/>
          </a:prstGeom>
          <a:noFill/>
        </p:spPr>
        <p:txBody>
          <a:bodyPr wrap="square" rtlCol="0" anchor="t">
            <a:noAutofit/>
          </a:bodyPr>
          <a:p>
            <a:pPr algn="l"/>
            <a:r>
              <a:rPr lang="zh-CN" sz="2400">
                <a:solidFill>
                  <a:srgbClr val="374151"/>
                </a:solidFill>
                <a:ea typeface="Segoe UI"/>
              </a:rPr>
              <a:t>综述文献通常包括以下几个部分：</a:t>
            </a:r>
            <a:endParaRPr lang="zh-CN" sz="2400">
              <a:solidFill>
                <a:srgbClr val="374151"/>
              </a:solidFill>
              <a:ea typeface="Segoe UI"/>
            </a:endParaRPr>
          </a:p>
          <a:p>
            <a:pPr algn="l"/>
            <a:r>
              <a:rPr lang="en-US" sz="2400">
                <a:solidFill>
                  <a:srgbClr val="374151"/>
                </a:solidFill>
                <a:latin typeface="Segoe UI" charset="0"/>
                <a:ea typeface="宋体" charset="0"/>
              </a:rPr>
              <a:t>1.</a:t>
            </a:r>
            <a:r>
              <a:rPr lang="zh-CN" sz="2400">
                <a:solidFill>
                  <a:srgbClr val="374151"/>
                </a:solidFill>
                <a:ea typeface="Segoe UI"/>
              </a:rPr>
              <a:t>引言：介绍病理图像分析的背景和意义。</a:t>
            </a:r>
            <a:endParaRPr lang="zh-CN" sz="2400">
              <a:solidFill>
                <a:srgbClr val="374151"/>
              </a:solidFill>
              <a:ea typeface="Segoe UI"/>
            </a:endParaRPr>
          </a:p>
          <a:p>
            <a:pPr algn="l"/>
            <a:r>
              <a:rPr lang="en-US" sz="2400">
                <a:solidFill>
                  <a:srgbClr val="374151"/>
                </a:solidFill>
                <a:latin typeface="Segoe UI" charset="0"/>
                <a:ea typeface="宋体" charset="0"/>
              </a:rPr>
              <a:t>2.</a:t>
            </a:r>
            <a:r>
              <a:rPr lang="zh-CN" sz="2400">
                <a:solidFill>
                  <a:srgbClr val="374151"/>
                </a:solidFill>
                <a:ea typeface="Segoe UI"/>
              </a:rPr>
              <a:t>文献回顾：综述过去几年中相关研究的进展和成果。</a:t>
            </a:r>
            <a:endParaRPr lang="zh-CN" sz="2400">
              <a:solidFill>
                <a:srgbClr val="374151"/>
              </a:solidFill>
              <a:ea typeface="Segoe UI"/>
            </a:endParaRPr>
          </a:p>
          <a:p>
            <a:pPr algn="l"/>
            <a:r>
              <a:rPr lang="en-US" sz="2400">
                <a:solidFill>
                  <a:srgbClr val="374151"/>
                </a:solidFill>
                <a:latin typeface="Segoe UI" charset="0"/>
                <a:ea typeface="宋体" charset="0"/>
              </a:rPr>
              <a:t>3.</a:t>
            </a:r>
            <a:r>
              <a:rPr lang="zh-CN" sz="2400">
                <a:solidFill>
                  <a:srgbClr val="374151"/>
                </a:solidFill>
                <a:ea typeface="Segoe UI"/>
              </a:rPr>
              <a:t>方法：介绍病理图像分析的主要方法和技术。</a:t>
            </a:r>
            <a:endParaRPr lang="zh-CN" sz="2400">
              <a:solidFill>
                <a:srgbClr val="374151"/>
              </a:solidFill>
              <a:ea typeface="Segoe UI"/>
            </a:endParaRPr>
          </a:p>
          <a:p>
            <a:pPr algn="l"/>
            <a:r>
              <a:rPr lang="en-US" sz="2400">
                <a:solidFill>
                  <a:srgbClr val="374151"/>
                </a:solidFill>
                <a:latin typeface="Segoe UI" charset="0"/>
                <a:ea typeface="宋体" charset="0"/>
              </a:rPr>
              <a:t>4.</a:t>
            </a:r>
            <a:r>
              <a:rPr lang="zh-CN" sz="2400">
                <a:solidFill>
                  <a:srgbClr val="374151"/>
                </a:solidFill>
                <a:ea typeface="Segoe UI"/>
              </a:rPr>
              <a:t>结果：展示病理图像分析的应用和效果。</a:t>
            </a:r>
            <a:endParaRPr lang="zh-CN" sz="2400">
              <a:solidFill>
                <a:srgbClr val="374151"/>
              </a:solidFill>
              <a:ea typeface="Segoe UI"/>
            </a:endParaRPr>
          </a:p>
          <a:p>
            <a:pPr algn="l"/>
            <a:r>
              <a:rPr lang="en-US" sz="2400">
                <a:solidFill>
                  <a:srgbClr val="374151"/>
                </a:solidFill>
                <a:latin typeface="Segoe UI" charset="0"/>
                <a:ea typeface="宋体" charset="0"/>
              </a:rPr>
              <a:t>5.</a:t>
            </a:r>
            <a:r>
              <a:rPr lang="zh-CN" sz="2400">
                <a:solidFill>
                  <a:srgbClr val="374151"/>
                </a:solidFill>
                <a:ea typeface="Segoe UI"/>
              </a:rPr>
              <a:t>讨论：分析病理图像分析的局限性和未来的研究方向。</a:t>
            </a:r>
            <a:endParaRPr lang="zh-CN" sz="2400">
              <a:solidFill>
                <a:srgbClr val="374151"/>
              </a:solidFill>
              <a:ea typeface="Segoe UI"/>
            </a:endParaRPr>
          </a:p>
          <a:p>
            <a:pPr algn="l"/>
            <a:r>
              <a:rPr lang="en-US" sz="2400">
                <a:solidFill>
                  <a:srgbClr val="374151"/>
                </a:solidFill>
                <a:latin typeface="Segoe UI" charset="0"/>
                <a:ea typeface="宋体" charset="0"/>
              </a:rPr>
              <a:t>6.</a:t>
            </a:r>
            <a:r>
              <a:rPr lang="zh-CN" sz="2400">
                <a:solidFill>
                  <a:srgbClr val="374151"/>
                </a:solidFill>
                <a:ea typeface="Segoe UI"/>
              </a:rPr>
              <a:t>结论：总结病理图像分析的主要贡献和意义。</a:t>
            </a:r>
            <a:endParaRPr lang="zh-CN" altLang="en-US" sz="2400">
              <a:solidFill>
                <a:srgbClr val="374151"/>
              </a:solidFill>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4"/>
          <p:cNvSpPr/>
          <p:nvPr/>
        </p:nvSpPr>
        <p:spPr>
          <a:xfrm>
            <a:off x="4245985" y="636937"/>
            <a:ext cx="2933112" cy="403412"/>
          </a:xfrm>
          <a:prstGeom prst="roundRect">
            <a:avLst>
              <a:gd name="adj" fmla="val 5000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pc="80">
                <a:solidFill>
                  <a:srgbClr val="374151"/>
                </a:solidFill>
                <a:latin typeface="微软雅黑"/>
                <a:ea typeface="Söhne"/>
                <a:sym typeface="+mn-ea"/>
              </a:rPr>
              <a:t>病理图像分析的主要方法</a:t>
            </a:r>
            <a:endParaRPr lang="zh-CN" altLang="en-US" spc="80">
              <a:solidFill>
                <a:srgbClr val="374151"/>
              </a:solidFill>
              <a:latin typeface="微软雅黑"/>
              <a:ea typeface="Söhne"/>
              <a:sym typeface="+mn-ea"/>
            </a:endParaRPr>
          </a:p>
        </p:txBody>
      </p:sp>
      <p:sp>
        <p:nvSpPr>
          <p:cNvPr id="2" name="文本框 1"/>
          <p:cNvSpPr txBox="1"/>
          <p:nvPr/>
        </p:nvSpPr>
        <p:spPr>
          <a:xfrm>
            <a:off x="965550" y="2076307"/>
            <a:ext cx="7286149" cy="3842561"/>
          </a:xfrm>
          <a:prstGeom prst="rect">
            <a:avLst/>
          </a:prstGeom>
          <a:noFill/>
        </p:spPr>
        <p:txBody>
          <a:bodyPr wrap="square" rtlCol="0" anchor="t">
            <a:noAutofit/>
          </a:bodyPr>
          <a:p>
            <a:pPr lvl="0" indent="0" algn="l">
              <a:buNone/>
            </a:pPr>
            <a:r>
              <a:rPr lang="en-US" altLang="zh-CN" sz="2000" b="0">
                <a:solidFill>
                  <a:srgbClr val="000000"/>
                </a:solidFill>
                <a:ea typeface="Söhne"/>
              </a:rPr>
              <a:t>1.</a:t>
            </a:r>
            <a:r>
              <a:rPr lang="zh-CN" sz="2000" b="0">
                <a:solidFill>
                  <a:srgbClr val="000000"/>
                </a:solidFill>
                <a:ea typeface="Söhne"/>
              </a:rPr>
              <a:t>图像预处理：图像预处理是指对原始病理图像进行去噪、增强、对比度调整等处理，以便后续的分析更加准确和可靠。</a:t>
            </a:r>
            <a:endParaRPr lang="zh-CN" sz="2000" b="0">
              <a:solidFill>
                <a:srgbClr val="000000"/>
              </a:solidFill>
              <a:ea typeface="Söhne"/>
            </a:endParaRPr>
          </a:p>
          <a:p>
            <a:pPr lvl="0" indent="0" algn="l">
              <a:buNone/>
            </a:pPr>
            <a:r>
              <a:rPr lang="en-US" altLang="zh-CN" sz="2000" b="0">
                <a:solidFill>
                  <a:srgbClr val="000000"/>
                </a:solidFill>
                <a:ea typeface="Söhne"/>
              </a:rPr>
              <a:t>2.</a:t>
            </a:r>
            <a:r>
              <a:rPr lang="zh-CN" sz="2000" b="0">
                <a:solidFill>
                  <a:srgbClr val="000000"/>
                </a:solidFill>
                <a:ea typeface="Söhne"/>
              </a:rPr>
              <a:t>特征提取：特征提取是指从预处理后的图像中提取出具有代表性的特征，例如形态、纹理、颜色等等，以便分类和诊断。</a:t>
            </a:r>
            <a:endParaRPr lang="zh-CN" sz="2000" b="0">
              <a:solidFill>
                <a:srgbClr val="000000"/>
              </a:solidFill>
              <a:ea typeface="Söhne"/>
            </a:endParaRPr>
          </a:p>
          <a:p>
            <a:pPr lvl="0" indent="0" algn="l">
              <a:buNone/>
            </a:pPr>
            <a:r>
              <a:rPr lang="en-US" altLang="zh-CN" sz="2000" b="0">
                <a:solidFill>
                  <a:srgbClr val="000000"/>
                </a:solidFill>
                <a:ea typeface="Söhne"/>
              </a:rPr>
              <a:t>3.</a:t>
            </a:r>
            <a:r>
              <a:rPr lang="zh-CN" sz="2000" b="0">
                <a:solidFill>
                  <a:srgbClr val="000000"/>
                </a:solidFill>
                <a:ea typeface="Söhne"/>
              </a:rPr>
              <a:t>分类：分类是指根据特征提取结果将图像分为不同的类别，例如正常和异常、良性和恶性等等。</a:t>
            </a:r>
            <a:endParaRPr lang="zh-CN" sz="2000" b="0">
              <a:solidFill>
                <a:srgbClr val="000000"/>
              </a:solidFill>
              <a:ea typeface="Söhne"/>
            </a:endParaRPr>
          </a:p>
          <a:p>
            <a:pPr lvl="0" indent="0" algn="l">
              <a:buNone/>
            </a:pPr>
            <a:r>
              <a:rPr lang="en-US" altLang="zh-CN" sz="2000" b="0">
                <a:solidFill>
                  <a:srgbClr val="000000"/>
                </a:solidFill>
                <a:ea typeface="Söhne"/>
              </a:rPr>
              <a:t>4.</a:t>
            </a:r>
            <a:r>
              <a:rPr lang="zh-CN" sz="2000" b="0">
                <a:solidFill>
                  <a:srgbClr val="000000"/>
                </a:solidFill>
                <a:ea typeface="Söhne"/>
              </a:rPr>
              <a:t>目标检测：目标检测是指在病理图像中检测出特定的目标，例如癌细胞、炎症细胞等等。</a:t>
            </a:r>
            <a:endParaRPr lang="zh-CN" sz="2000" b="0">
              <a:solidFill>
                <a:srgbClr val="000000"/>
              </a:solidFill>
              <a:ea typeface="Söhne"/>
            </a:endParaRPr>
          </a:p>
          <a:p>
            <a:pPr lvl="0" indent="0" algn="l">
              <a:buNone/>
            </a:pPr>
            <a:r>
              <a:rPr lang="en-US" altLang="zh-CN" sz="2000" b="0">
                <a:solidFill>
                  <a:srgbClr val="000000"/>
                </a:solidFill>
                <a:ea typeface="Söhne"/>
              </a:rPr>
              <a:t>5.</a:t>
            </a:r>
            <a:r>
              <a:rPr lang="zh-CN" sz="2000" b="0">
                <a:solidFill>
                  <a:srgbClr val="000000"/>
                </a:solidFill>
                <a:ea typeface="Söhne"/>
              </a:rPr>
              <a:t>分割：分割是指将病理图像中的不同组织和细胞区域分离出来，以便更详细地分析和诊断。</a:t>
            </a:r>
            <a:endParaRPr lang="zh-CN" sz="2000" b="0">
              <a:solidFill>
                <a:srgbClr val="000000"/>
              </a:solidFill>
              <a:ea typeface="Söhne"/>
            </a:endParaRPr>
          </a:p>
          <a:p>
            <a:pPr algn="l"/>
            <a:r>
              <a:rPr lang="en-US" altLang="zh-CN" sz="2000">
                <a:solidFill>
                  <a:srgbClr val="000000"/>
                </a:solidFill>
                <a:ea typeface="Segoe UI"/>
              </a:rPr>
              <a:t>6</a:t>
            </a:r>
            <a:r>
              <a:rPr lang="zh-CN" sz="2000">
                <a:solidFill>
                  <a:srgbClr val="000000"/>
                </a:solidFill>
                <a:ea typeface="Segoe UI"/>
              </a:rPr>
              <a:t>量化：</a:t>
            </a:r>
            <a:r>
              <a:rPr lang="zh-CN" altLang="en-US" sz="2000">
                <a:solidFill>
                  <a:srgbClr val="000000"/>
                </a:solidFill>
                <a:ea typeface="Segoe UI"/>
              </a:rPr>
              <a:t>量化是指</a:t>
            </a:r>
            <a:r>
              <a:rPr lang="zh-CN" sz="2000">
                <a:solidFill>
                  <a:srgbClr val="000000"/>
                </a:solidFill>
                <a:ea typeface="Segoe UI"/>
              </a:rPr>
              <a:t>对图像中的特征进行定量化，如计算细胞的大小、形状、数量等。</a:t>
            </a:r>
            <a:endParaRPr lang="zh-CN" sz="2000" b="0">
              <a:solidFill>
                <a:srgbClr val="000000"/>
              </a:solidFill>
              <a:ea typeface="Söhne"/>
            </a:endParaRPr>
          </a:p>
          <a:p>
            <a:pPr lvl="0" indent="0" algn="l">
              <a:buNone/>
            </a:pPr>
            <a:r>
              <a:rPr lang="en-US" altLang="zh-CN" sz="2000" b="0">
                <a:solidFill>
                  <a:srgbClr val="000000"/>
                </a:solidFill>
                <a:ea typeface="Söhne"/>
              </a:rPr>
              <a:t>7.</a:t>
            </a:r>
            <a:r>
              <a:rPr lang="zh-CN" sz="2000" b="0">
                <a:solidFill>
                  <a:srgbClr val="000000"/>
                </a:solidFill>
                <a:ea typeface="Söhne"/>
              </a:rPr>
              <a:t>三维重建：三维重建是指将多张病理图像通过计算机算法进行处理，生成一个三维模型，以便更好地观察和分析。</a:t>
            </a:r>
            <a:endParaRPr lang="zh-CN" sz="2000">
              <a:solidFill>
                <a:srgbClr val="000000"/>
              </a:solidFill>
              <a:ea typeface="Segoe UI"/>
            </a:endParaRPr>
          </a:p>
          <a:p>
            <a:pPr algn="l"/>
            <a:endParaRPr lang="zh-CN" altLang="en-US" sz="2000" b="0">
              <a:solidFill>
                <a:srgbClr val="000000"/>
              </a:solidFill>
              <a:ea typeface="Söhne"/>
            </a:endParaRPr>
          </a:p>
        </p:txBody>
      </p:sp>
      <p:sp>
        <p:nvSpPr>
          <p:cNvPr id="3" name="文本框 2"/>
          <p:cNvSpPr txBox="1"/>
          <p:nvPr/>
        </p:nvSpPr>
        <p:spPr>
          <a:xfrm>
            <a:off x="913160" y="1485788"/>
            <a:ext cx="10365602" cy="706755"/>
          </a:xfrm>
          <a:prstGeom prst="rect">
            <a:avLst/>
          </a:prstGeom>
          <a:noFill/>
        </p:spPr>
        <p:txBody>
          <a:bodyPr wrap="square" rtlCol="0" anchor="t">
            <a:noAutofit/>
          </a:bodyPr>
          <a:p>
            <a:r>
              <a:rPr lang="zh-CN" sz="2000" b="0">
                <a:solidFill>
                  <a:srgbClr val="000000"/>
                </a:solidFill>
                <a:ea typeface="Söhne"/>
              </a:rPr>
              <a:t>病理学图像通常是通过显微镜观察组织样本获得的。病理图像分析的主要方法包括以下几种：</a:t>
            </a:r>
            <a:endParaRPr lang="zh-CN" altLang="en-US" sz="2000" b="0">
              <a:solidFill>
                <a:srgbClr val="000000"/>
              </a:solidFill>
              <a:ea typeface="Söhne"/>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4"/>
          <p:cNvSpPr/>
          <p:nvPr/>
        </p:nvSpPr>
        <p:spPr>
          <a:xfrm>
            <a:off x="4187882" y="602375"/>
            <a:ext cx="3407618" cy="403412"/>
          </a:xfrm>
          <a:prstGeom prst="roundRect">
            <a:avLst>
              <a:gd name="adj" fmla="val 5000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pc="80">
                <a:solidFill>
                  <a:srgbClr val="374151"/>
                </a:solidFill>
                <a:latin typeface="微软雅黑"/>
                <a:ea typeface="Söhne"/>
                <a:sym typeface="+mn-ea"/>
              </a:rPr>
              <a:t>病理图像分析的数据库</a:t>
            </a:r>
            <a:r>
              <a:rPr lang="zh-CN" spc="80">
                <a:solidFill>
                  <a:srgbClr val="343541"/>
                </a:solidFill>
                <a:latin typeface="微软雅黑"/>
                <a:ea typeface="Söhne"/>
                <a:sym typeface="+mn-ea"/>
              </a:rPr>
              <a:t>和源码</a:t>
            </a:r>
            <a:endParaRPr lang="zh-CN" altLang="en-US" spc="80">
              <a:solidFill>
                <a:schemeClr val="tx1">
                  <a:lumMod val="85000"/>
                  <a:lumOff val="15000"/>
                </a:schemeClr>
              </a:solidFill>
              <a:latin typeface="微软雅黑"/>
              <a:ea typeface="Söhne"/>
              <a:sym typeface="+mn-ea"/>
            </a:endParaRPr>
          </a:p>
        </p:txBody>
      </p:sp>
      <p:sp>
        <p:nvSpPr>
          <p:cNvPr id="2" name="文本框 1"/>
          <p:cNvSpPr txBox="1"/>
          <p:nvPr/>
        </p:nvSpPr>
        <p:spPr>
          <a:xfrm>
            <a:off x="1782856" y="1148950"/>
            <a:ext cx="8332001" cy="5224953"/>
          </a:xfrm>
          <a:prstGeom prst="rect">
            <a:avLst/>
          </a:prstGeom>
          <a:noFill/>
        </p:spPr>
        <p:txBody>
          <a:bodyPr wrap="square" rtlCol="0" anchor="t">
            <a:noAutofit/>
          </a:bodyPr>
          <a:p>
            <a:r>
              <a:rPr lang="zh-CN" sz="2000" b="0">
                <a:solidFill>
                  <a:srgbClr val="000000"/>
                </a:solidFill>
                <a:ea typeface="Söhne"/>
              </a:rPr>
              <a:t>病理图像分析的数据库和源码有很多，以下是其中的一些：</a:t>
            </a:r>
            <a:endParaRPr lang="zh-CN" sz="2000" b="0">
              <a:solidFill>
                <a:srgbClr val="000000"/>
              </a:solidFill>
              <a:ea typeface="Söhne"/>
            </a:endParaRPr>
          </a:p>
          <a:p>
            <a:endParaRPr lang="zh-CN" sz="2000" b="0">
              <a:solidFill>
                <a:srgbClr val="000000"/>
              </a:solidFill>
              <a:ea typeface="Söhne"/>
            </a:endParaRPr>
          </a:p>
          <a:p>
            <a:pPr lvl="0" indent="0">
              <a:buNone/>
            </a:pPr>
            <a:r>
              <a:rPr lang="zh-CN" sz="2000" b="0">
                <a:solidFill>
                  <a:srgbClr val="000000"/>
                </a:solidFill>
                <a:ea typeface="Söhne"/>
              </a:rPr>
              <a:t>数据库：</a:t>
            </a:r>
            <a:endParaRPr lang="zh-CN" sz="2000" b="0">
              <a:solidFill>
                <a:srgbClr val="000000"/>
              </a:solidFill>
              <a:ea typeface="Söhne"/>
            </a:endParaRPr>
          </a:p>
          <a:p>
            <a:pPr marL="342900" lvl="0" indent="-342900">
              <a:buChar char="•"/>
            </a:pPr>
            <a:r>
              <a:rPr lang="zh-CN" sz="2000" b="0">
                <a:solidFill>
                  <a:srgbClr val="000000"/>
                </a:solidFill>
                <a:ea typeface="Söhne"/>
              </a:rPr>
              <a:t>The Cancer Genome Atlas （TCGA）： TCGA是美国国立癌症研究所（NCI）和国立人类基因组研究所（NHGRI）联合建立的一个癌症基因组学数据库，包括多种癌症类型的病理图像和临床数据。</a:t>
            </a:r>
            <a:endParaRPr lang="zh-CN" sz="2000" b="0">
              <a:solidFill>
                <a:srgbClr val="000000"/>
              </a:solidFill>
              <a:ea typeface="Söhne"/>
            </a:endParaRPr>
          </a:p>
          <a:p>
            <a:pPr marL="342900" lvl="0" indent="-342900">
              <a:buChar char="•"/>
            </a:pPr>
            <a:r>
              <a:rPr lang="zh-CN" sz="2000" b="0">
                <a:solidFill>
                  <a:srgbClr val="000000"/>
                </a:solidFill>
                <a:ea typeface="Söhne"/>
              </a:rPr>
              <a:t>The Cancer Imaging Archive （TCIA）： TCIA是一个公共数据库，包含大量的癌症图像和临床数据，旨在促进癌症图像分析和研究。</a:t>
            </a:r>
            <a:endParaRPr lang="zh-CN" sz="2000" b="0">
              <a:solidFill>
                <a:srgbClr val="000000"/>
              </a:solidFill>
              <a:ea typeface="Söhne"/>
            </a:endParaRPr>
          </a:p>
          <a:p>
            <a:pPr marL="342900" indent="-342900" algn="l">
              <a:buChar char="•"/>
            </a:pPr>
            <a:r>
              <a:rPr lang="en-US" altLang="zh-CN" sz="2000">
                <a:solidFill>
                  <a:srgbClr val="000000"/>
                </a:solidFill>
                <a:ea typeface="Segoe UI"/>
              </a:rPr>
              <a:t>C</a:t>
            </a:r>
            <a:r>
              <a:rPr lang="zh-CN" sz="2000">
                <a:solidFill>
                  <a:srgbClr val="000000"/>
                </a:solidFill>
                <a:ea typeface="Segoe UI"/>
              </a:rPr>
              <a:t>ORD-19：包含了大量的与COVID-19相关的科学文献和数据。</a:t>
            </a:r>
            <a:endParaRPr lang="zh-CN" sz="2000">
              <a:solidFill>
                <a:srgbClr val="000000"/>
              </a:solidFill>
              <a:ea typeface="Segoe UI"/>
            </a:endParaRPr>
          </a:p>
          <a:p>
            <a:pPr indent="0" algn="l">
              <a:buNone/>
            </a:pPr>
            <a:endParaRPr lang="zh-CN" sz="2000">
              <a:solidFill>
                <a:srgbClr val="000000"/>
              </a:solidFill>
              <a:ea typeface="Segoe UI"/>
            </a:endParaRPr>
          </a:p>
          <a:p>
            <a:pPr indent="0" algn="l">
              <a:buNone/>
            </a:pPr>
            <a:r>
              <a:rPr lang="zh-CN" sz="2000" b="0">
                <a:solidFill>
                  <a:srgbClr val="000000"/>
                </a:solidFill>
                <a:ea typeface="Söhne"/>
              </a:rPr>
              <a:t>源码：</a:t>
            </a:r>
            <a:endParaRPr lang="zh-CN" sz="2000" b="0">
              <a:solidFill>
                <a:srgbClr val="000000"/>
              </a:solidFill>
              <a:ea typeface="Söhne"/>
            </a:endParaRPr>
          </a:p>
          <a:p>
            <a:pPr marL="342900" lvl="0" indent="-342900">
              <a:buChar char="•"/>
            </a:pPr>
            <a:r>
              <a:rPr lang="zh-CN" sz="2000" b="0">
                <a:solidFill>
                  <a:srgbClr val="000000"/>
                </a:solidFill>
                <a:ea typeface="Söhne"/>
              </a:rPr>
              <a:t>TensorFlow： TensorFlow是一个开源的机器学习库，提供了丰富的神经网络模型和算法，可以用于病理图像分析和诊断。</a:t>
            </a:r>
            <a:endParaRPr lang="zh-CN" sz="2000" b="0">
              <a:solidFill>
                <a:srgbClr val="000000"/>
              </a:solidFill>
              <a:ea typeface="Söhne"/>
            </a:endParaRPr>
          </a:p>
          <a:p>
            <a:pPr marL="342900" lvl="0" indent="-342900">
              <a:buChar char="•"/>
            </a:pPr>
            <a:r>
              <a:rPr lang="zh-CN" sz="2000" b="0">
                <a:solidFill>
                  <a:srgbClr val="000000"/>
                </a:solidFill>
                <a:ea typeface="Söhne"/>
              </a:rPr>
              <a:t>PyTorch： PyTorch是另一个开源的深度学习框架，提供了动态计算图和丰富的工具，可以用于病理图像分析和诊断</a:t>
            </a:r>
            <a:r>
              <a:rPr lang="zh-CN" altLang="en-US" sz="2000" b="0">
                <a:solidFill>
                  <a:srgbClr val="000000"/>
                </a:solidFill>
                <a:ea typeface="Söhne"/>
              </a:rPr>
              <a:t>。</a:t>
            </a:r>
            <a:endParaRPr lang="zh-CN" altLang="en-US" sz="2000" b="0">
              <a:solidFill>
                <a:srgbClr val="000000"/>
              </a:solidFill>
              <a:ea typeface="Söhne"/>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Words>
  <Application>WPS Office WWO_wpscloud_20230309181706-3324186538</Application>
  <PresentationFormat>宽屏</PresentationFormat>
  <Paragraphs>62</Paragraphs>
  <Slides>6</Slides>
  <Notes>16</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6</vt:i4>
      </vt:variant>
    </vt:vector>
  </HeadingPairs>
  <TitlesOfParts>
    <vt:vector size="35" baseType="lpstr">
      <vt:lpstr>Arial</vt:lpstr>
      <vt:lpstr>宋体</vt:lpstr>
      <vt:lpstr>Wingdings</vt:lpstr>
      <vt:lpstr>Arial Black</vt:lpstr>
      <vt:lpstr>站酷高端黑</vt:lpstr>
      <vt:lpstr>Impact</vt:lpstr>
      <vt:lpstr>微软雅黑</vt:lpstr>
      <vt:lpstr>微软雅黑</vt:lpstr>
      <vt:lpstr>汉仪旗黑KW 55S</vt:lpstr>
      <vt:lpstr>字魂36号-正文宋楷</vt:lpstr>
      <vt:lpstr>Lato Light</vt:lpstr>
      <vt:lpstr>微软雅黑 Light</vt:lpstr>
      <vt:lpstr>方正明尚简体</vt:lpstr>
      <vt:lpstr>Bahnschrift Light Condensed</vt:lpstr>
      <vt:lpstr>Montserrat Semi</vt:lpstr>
      <vt:lpstr>汉仪书宋二KW</vt:lpstr>
      <vt:lpstr>Kingsoft Confetti</vt:lpstr>
      <vt:lpstr>Kingsoft Stress</vt:lpstr>
      <vt:lpstr>Noto Serif CJK SC</vt:lpstr>
      <vt:lpstr>Noto Sans Tibetan</vt:lpstr>
      <vt:lpstr>等线</vt:lpstr>
      <vt:lpstr>汉仪中等线KW</vt:lpstr>
      <vt:lpstr>Söhne</vt:lpstr>
      <vt:lpstr>宋体</vt:lpstr>
      <vt:lpstr>微软雅黑</vt:lpstr>
      <vt:lpstr>Segoe UI</vt:lpstr>
      <vt:lpstr>Segoe UI</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ming an</cp:lastModifiedBy>
  <dcterms:created xsi:type="dcterms:W3CDTF">2023-03-16T16:03:44Z</dcterms:created>
  <dcterms:modified xsi:type="dcterms:W3CDTF">2023-03-16T16:03:44Z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