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277B71-844A-B536-8C69-5DDC2DED789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D3E7BBF-72F1-2C36-35FB-DFE00BC0E9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1502B78-4373-DC51-EA08-0B74EABB9C14}"/>
              </a:ext>
            </a:extLst>
          </p:cNvPr>
          <p:cNvSpPr>
            <a:spLocks noGrp="1"/>
          </p:cNvSpPr>
          <p:nvPr>
            <p:ph type="dt" sz="half" idx="10"/>
          </p:nvPr>
        </p:nvSpPr>
        <p:spPr/>
        <p:txBody>
          <a:bodyPr/>
          <a:lstStyle/>
          <a:p>
            <a:fld id="{301F9E8A-F1D0-4A0C-A1D2-7AC18EC6FC7F}" type="datetimeFigureOut">
              <a:rPr lang="zh-CN" altLang="en-US" smtClean="0"/>
              <a:t>2023/3/16</a:t>
            </a:fld>
            <a:endParaRPr lang="zh-CN" altLang="en-US"/>
          </a:p>
        </p:txBody>
      </p:sp>
      <p:sp>
        <p:nvSpPr>
          <p:cNvPr id="5" name="页脚占位符 4">
            <a:extLst>
              <a:ext uri="{FF2B5EF4-FFF2-40B4-BE49-F238E27FC236}">
                <a16:creationId xmlns:a16="http://schemas.microsoft.com/office/drawing/2014/main" id="{042669AB-83D8-0C91-9B15-1E89126138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75CA95-43D5-759F-176D-4B0C91970048}"/>
              </a:ext>
            </a:extLst>
          </p:cNvPr>
          <p:cNvSpPr>
            <a:spLocks noGrp="1"/>
          </p:cNvSpPr>
          <p:nvPr>
            <p:ph type="sldNum" sz="quarter" idx="12"/>
          </p:nvPr>
        </p:nvSpPr>
        <p:spPr/>
        <p:txBody>
          <a:bodyPr/>
          <a:lstStyle/>
          <a:p>
            <a:fld id="{3861C5B4-2930-40B5-ABEA-923A6C7647CF}" type="slidenum">
              <a:rPr lang="zh-CN" altLang="en-US" smtClean="0"/>
              <a:t>‹#›</a:t>
            </a:fld>
            <a:endParaRPr lang="zh-CN" altLang="en-US"/>
          </a:p>
        </p:txBody>
      </p:sp>
    </p:spTree>
    <p:extLst>
      <p:ext uri="{BB962C8B-B14F-4D97-AF65-F5344CB8AC3E}">
        <p14:creationId xmlns:p14="http://schemas.microsoft.com/office/powerpoint/2010/main" val="255940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9D136-26C4-2BEE-ECA6-B9B1C1ED9EB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BA0E476-F6CE-F0FD-3E9C-E1B27B0F72A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F24F7A-ADDF-C91F-28FE-02F70B7808AF}"/>
              </a:ext>
            </a:extLst>
          </p:cNvPr>
          <p:cNvSpPr>
            <a:spLocks noGrp="1"/>
          </p:cNvSpPr>
          <p:nvPr>
            <p:ph type="dt" sz="half" idx="10"/>
          </p:nvPr>
        </p:nvSpPr>
        <p:spPr/>
        <p:txBody>
          <a:bodyPr/>
          <a:lstStyle/>
          <a:p>
            <a:fld id="{301F9E8A-F1D0-4A0C-A1D2-7AC18EC6FC7F}" type="datetimeFigureOut">
              <a:rPr lang="zh-CN" altLang="en-US" smtClean="0"/>
              <a:t>2023/3/16</a:t>
            </a:fld>
            <a:endParaRPr lang="zh-CN" altLang="en-US"/>
          </a:p>
        </p:txBody>
      </p:sp>
      <p:sp>
        <p:nvSpPr>
          <p:cNvPr id="5" name="页脚占位符 4">
            <a:extLst>
              <a:ext uri="{FF2B5EF4-FFF2-40B4-BE49-F238E27FC236}">
                <a16:creationId xmlns:a16="http://schemas.microsoft.com/office/drawing/2014/main" id="{3861B160-C687-5889-48F5-3B007796CC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5B3999-B7C7-F399-B0DA-69DCFAA324EA}"/>
              </a:ext>
            </a:extLst>
          </p:cNvPr>
          <p:cNvSpPr>
            <a:spLocks noGrp="1"/>
          </p:cNvSpPr>
          <p:nvPr>
            <p:ph type="sldNum" sz="quarter" idx="12"/>
          </p:nvPr>
        </p:nvSpPr>
        <p:spPr/>
        <p:txBody>
          <a:bodyPr/>
          <a:lstStyle/>
          <a:p>
            <a:fld id="{3861C5B4-2930-40B5-ABEA-923A6C7647CF}" type="slidenum">
              <a:rPr lang="zh-CN" altLang="en-US" smtClean="0"/>
              <a:t>‹#›</a:t>
            </a:fld>
            <a:endParaRPr lang="zh-CN" altLang="en-US"/>
          </a:p>
        </p:txBody>
      </p:sp>
    </p:spTree>
    <p:extLst>
      <p:ext uri="{BB962C8B-B14F-4D97-AF65-F5344CB8AC3E}">
        <p14:creationId xmlns:p14="http://schemas.microsoft.com/office/powerpoint/2010/main" val="352373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2C9175E-4562-95F9-B85D-2DB02DD8769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6973EA8-C04F-1E97-E2CD-8F750FBE27F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AFE5C39-2BA4-F3E3-99DE-DEC32316C326}"/>
              </a:ext>
            </a:extLst>
          </p:cNvPr>
          <p:cNvSpPr>
            <a:spLocks noGrp="1"/>
          </p:cNvSpPr>
          <p:nvPr>
            <p:ph type="dt" sz="half" idx="10"/>
          </p:nvPr>
        </p:nvSpPr>
        <p:spPr/>
        <p:txBody>
          <a:bodyPr/>
          <a:lstStyle/>
          <a:p>
            <a:fld id="{301F9E8A-F1D0-4A0C-A1D2-7AC18EC6FC7F}" type="datetimeFigureOut">
              <a:rPr lang="zh-CN" altLang="en-US" smtClean="0"/>
              <a:t>2023/3/16</a:t>
            </a:fld>
            <a:endParaRPr lang="zh-CN" altLang="en-US"/>
          </a:p>
        </p:txBody>
      </p:sp>
      <p:sp>
        <p:nvSpPr>
          <p:cNvPr id="5" name="页脚占位符 4">
            <a:extLst>
              <a:ext uri="{FF2B5EF4-FFF2-40B4-BE49-F238E27FC236}">
                <a16:creationId xmlns:a16="http://schemas.microsoft.com/office/drawing/2014/main" id="{4B2064F2-E382-B54D-DC6D-E8982E4389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6149DC-7FF0-2B1B-CC16-0A79440FE958}"/>
              </a:ext>
            </a:extLst>
          </p:cNvPr>
          <p:cNvSpPr>
            <a:spLocks noGrp="1"/>
          </p:cNvSpPr>
          <p:nvPr>
            <p:ph type="sldNum" sz="quarter" idx="12"/>
          </p:nvPr>
        </p:nvSpPr>
        <p:spPr/>
        <p:txBody>
          <a:bodyPr/>
          <a:lstStyle/>
          <a:p>
            <a:fld id="{3861C5B4-2930-40B5-ABEA-923A6C7647CF}" type="slidenum">
              <a:rPr lang="zh-CN" altLang="en-US" smtClean="0"/>
              <a:t>‹#›</a:t>
            </a:fld>
            <a:endParaRPr lang="zh-CN" altLang="en-US"/>
          </a:p>
        </p:txBody>
      </p:sp>
    </p:spTree>
    <p:extLst>
      <p:ext uri="{BB962C8B-B14F-4D97-AF65-F5344CB8AC3E}">
        <p14:creationId xmlns:p14="http://schemas.microsoft.com/office/powerpoint/2010/main" val="2883322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2D82B-9AAA-029A-E7D8-BB4F8F1C985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E308E4E-0E16-7FA0-BDEC-49F3C899328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936858-EA0B-0D23-32D2-DAB8EC645530}"/>
              </a:ext>
            </a:extLst>
          </p:cNvPr>
          <p:cNvSpPr>
            <a:spLocks noGrp="1"/>
          </p:cNvSpPr>
          <p:nvPr>
            <p:ph type="dt" sz="half" idx="10"/>
          </p:nvPr>
        </p:nvSpPr>
        <p:spPr/>
        <p:txBody>
          <a:bodyPr/>
          <a:lstStyle/>
          <a:p>
            <a:fld id="{301F9E8A-F1D0-4A0C-A1D2-7AC18EC6FC7F}" type="datetimeFigureOut">
              <a:rPr lang="zh-CN" altLang="en-US" smtClean="0"/>
              <a:t>2023/3/16</a:t>
            </a:fld>
            <a:endParaRPr lang="zh-CN" altLang="en-US"/>
          </a:p>
        </p:txBody>
      </p:sp>
      <p:sp>
        <p:nvSpPr>
          <p:cNvPr id="5" name="页脚占位符 4">
            <a:extLst>
              <a:ext uri="{FF2B5EF4-FFF2-40B4-BE49-F238E27FC236}">
                <a16:creationId xmlns:a16="http://schemas.microsoft.com/office/drawing/2014/main" id="{DD6E250A-C04D-3403-4577-F69C468B36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709B2E-A92E-5FF6-4F6A-E4FD9F60DD83}"/>
              </a:ext>
            </a:extLst>
          </p:cNvPr>
          <p:cNvSpPr>
            <a:spLocks noGrp="1"/>
          </p:cNvSpPr>
          <p:nvPr>
            <p:ph type="sldNum" sz="quarter" idx="12"/>
          </p:nvPr>
        </p:nvSpPr>
        <p:spPr/>
        <p:txBody>
          <a:bodyPr/>
          <a:lstStyle/>
          <a:p>
            <a:fld id="{3861C5B4-2930-40B5-ABEA-923A6C7647CF}" type="slidenum">
              <a:rPr lang="zh-CN" altLang="en-US" smtClean="0"/>
              <a:t>‹#›</a:t>
            </a:fld>
            <a:endParaRPr lang="zh-CN" altLang="en-US"/>
          </a:p>
        </p:txBody>
      </p:sp>
    </p:spTree>
    <p:extLst>
      <p:ext uri="{BB962C8B-B14F-4D97-AF65-F5344CB8AC3E}">
        <p14:creationId xmlns:p14="http://schemas.microsoft.com/office/powerpoint/2010/main" val="1237939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34C470-7865-52D3-F14A-DFE4ED10EC6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D573BFE-77B5-EDEB-D739-1A965BEF72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6338359-DC63-E9E9-7094-CC235970523B}"/>
              </a:ext>
            </a:extLst>
          </p:cNvPr>
          <p:cNvSpPr>
            <a:spLocks noGrp="1"/>
          </p:cNvSpPr>
          <p:nvPr>
            <p:ph type="dt" sz="half" idx="10"/>
          </p:nvPr>
        </p:nvSpPr>
        <p:spPr/>
        <p:txBody>
          <a:bodyPr/>
          <a:lstStyle/>
          <a:p>
            <a:fld id="{301F9E8A-F1D0-4A0C-A1D2-7AC18EC6FC7F}" type="datetimeFigureOut">
              <a:rPr lang="zh-CN" altLang="en-US" smtClean="0"/>
              <a:t>2023/3/16</a:t>
            </a:fld>
            <a:endParaRPr lang="zh-CN" altLang="en-US"/>
          </a:p>
        </p:txBody>
      </p:sp>
      <p:sp>
        <p:nvSpPr>
          <p:cNvPr id="5" name="页脚占位符 4">
            <a:extLst>
              <a:ext uri="{FF2B5EF4-FFF2-40B4-BE49-F238E27FC236}">
                <a16:creationId xmlns:a16="http://schemas.microsoft.com/office/drawing/2014/main" id="{1652ADC4-CEA0-38D5-0CA4-6985CA93D1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94A964-C905-CBE2-13D9-489D5B2E145E}"/>
              </a:ext>
            </a:extLst>
          </p:cNvPr>
          <p:cNvSpPr>
            <a:spLocks noGrp="1"/>
          </p:cNvSpPr>
          <p:nvPr>
            <p:ph type="sldNum" sz="quarter" idx="12"/>
          </p:nvPr>
        </p:nvSpPr>
        <p:spPr/>
        <p:txBody>
          <a:bodyPr/>
          <a:lstStyle/>
          <a:p>
            <a:fld id="{3861C5B4-2930-40B5-ABEA-923A6C7647CF}" type="slidenum">
              <a:rPr lang="zh-CN" altLang="en-US" smtClean="0"/>
              <a:t>‹#›</a:t>
            </a:fld>
            <a:endParaRPr lang="zh-CN" altLang="en-US"/>
          </a:p>
        </p:txBody>
      </p:sp>
    </p:spTree>
    <p:extLst>
      <p:ext uri="{BB962C8B-B14F-4D97-AF65-F5344CB8AC3E}">
        <p14:creationId xmlns:p14="http://schemas.microsoft.com/office/powerpoint/2010/main" val="2244167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CFE067-C758-F17F-1A44-7E7016440F3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B481CE-46FE-DACC-C81A-BD874F0052A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D2575DA-8B93-7B2E-BE1E-AB2A7F333E5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222CB41-DAA0-F4F1-A18A-081B58482F7E}"/>
              </a:ext>
            </a:extLst>
          </p:cNvPr>
          <p:cNvSpPr>
            <a:spLocks noGrp="1"/>
          </p:cNvSpPr>
          <p:nvPr>
            <p:ph type="dt" sz="half" idx="10"/>
          </p:nvPr>
        </p:nvSpPr>
        <p:spPr/>
        <p:txBody>
          <a:bodyPr/>
          <a:lstStyle/>
          <a:p>
            <a:fld id="{301F9E8A-F1D0-4A0C-A1D2-7AC18EC6FC7F}" type="datetimeFigureOut">
              <a:rPr lang="zh-CN" altLang="en-US" smtClean="0"/>
              <a:t>2023/3/16</a:t>
            </a:fld>
            <a:endParaRPr lang="zh-CN" altLang="en-US"/>
          </a:p>
        </p:txBody>
      </p:sp>
      <p:sp>
        <p:nvSpPr>
          <p:cNvPr id="6" name="页脚占位符 5">
            <a:extLst>
              <a:ext uri="{FF2B5EF4-FFF2-40B4-BE49-F238E27FC236}">
                <a16:creationId xmlns:a16="http://schemas.microsoft.com/office/drawing/2014/main" id="{909FFA76-7319-F4ED-B583-5C4578A540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78B062-3B7D-4CE2-AFFE-9442FC0E0BF1}"/>
              </a:ext>
            </a:extLst>
          </p:cNvPr>
          <p:cNvSpPr>
            <a:spLocks noGrp="1"/>
          </p:cNvSpPr>
          <p:nvPr>
            <p:ph type="sldNum" sz="quarter" idx="12"/>
          </p:nvPr>
        </p:nvSpPr>
        <p:spPr/>
        <p:txBody>
          <a:bodyPr/>
          <a:lstStyle/>
          <a:p>
            <a:fld id="{3861C5B4-2930-40B5-ABEA-923A6C7647CF}" type="slidenum">
              <a:rPr lang="zh-CN" altLang="en-US" smtClean="0"/>
              <a:t>‹#›</a:t>
            </a:fld>
            <a:endParaRPr lang="zh-CN" altLang="en-US"/>
          </a:p>
        </p:txBody>
      </p:sp>
    </p:spTree>
    <p:extLst>
      <p:ext uri="{BB962C8B-B14F-4D97-AF65-F5344CB8AC3E}">
        <p14:creationId xmlns:p14="http://schemas.microsoft.com/office/powerpoint/2010/main" val="151726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BB9A28-CC92-5710-E507-F416FEBAF1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A6CEDB2-A95C-1F80-98A0-D1EE99E89D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DC34E76-D3E5-6636-332F-58D74D186A6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6A8F15D-E00F-0E6C-37DB-EE42AF82E6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4429B9B-4187-1C21-4655-EA46C5EE85C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B85A322-4D3D-20D0-1BB8-324D794A8693}"/>
              </a:ext>
            </a:extLst>
          </p:cNvPr>
          <p:cNvSpPr>
            <a:spLocks noGrp="1"/>
          </p:cNvSpPr>
          <p:nvPr>
            <p:ph type="dt" sz="half" idx="10"/>
          </p:nvPr>
        </p:nvSpPr>
        <p:spPr/>
        <p:txBody>
          <a:bodyPr/>
          <a:lstStyle/>
          <a:p>
            <a:fld id="{301F9E8A-F1D0-4A0C-A1D2-7AC18EC6FC7F}" type="datetimeFigureOut">
              <a:rPr lang="zh-CN" altLang="en-US" smtClean="0"/>
              <a:t>2023/3/16</a:t>
            </a:fld>
            <a:endParaRPr lang="zh-CN" altLang="en-US"/>
          </a:p>
        </p:txBody>
      </p:sp>
      <p:sp>
        <p:nvSpPr>
          <p:cNvPr id="8" name="页脚占位符 7">
            <a:extLst>
              <a:ext uri="{FF2B5EF4-FFF2-40B4-BE49-F238E27FC236}">
                <a16:creationId xmlns:a16="http://schemas.microsoft.com/office/drawing/2014/main" id="{448DFE21-C578-4378-17C1-B6A405859FD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22C4BB7-1447-2F18-B8D2-1396318E7329}"/>
              </a:ext>
            </a:extLst>
          </p:cNvPr>
          <p:cNvSpPr>
            <a:spLocks noGrp="1"/>
          </p:cNvSpPr>
          <p:nvPr>
            <p:ph type="sldNum" sz="quarter" idx="12"/>
          </p:nvPr>
        </p:nvSpPr>
        <p:spPr/>
        <p:txBody>
          <a:bodyPr/>
          <a:lstStyle/>
          <a:p>
            <a:fld id="{3861C5B4-2930-40B5-ABEA-923A6C7647CF}" type="slidenum">
              <a:rPr lang="zh-CN" altLang="en-US" smtClean="0"/>
              <a:t>‹#›</a:t>
            </a:fld>
            <a:endParaRPr lang="zh-CN" altLang="en-US"/>
          </a:p>
        </p:txBody>
      </p:sp>
    </p:spTree>
    <p:extLst>
      <p:ext uri="{BB962C8B-B14F-4D97-AF65-F5344CB8AC3E}">
        <p14:creationId xmlns:p14="http://schemas.microsoft.com/office/powerpoint/2010/main" val="1066625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CA8E03-A6AF-FFDF-3C95-3E46C2B7966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008C887-D231-9EFD-6C8F-BA84F2D8076D}"/>
              </a:ext>
            </a:extLst>
          </p:cNvPr>
          <p:cNvSpPr>
            <a:spLocks noGrp="1"/>
          </p:cNvSpPr>
          <p:nvPr>
            <p:ph type="dt" sz="half" idx="10"/>
          </p:nvPr>
        </p:nvSpPr>
        <p:spPr/>
        <p:txBody>
          <a:bodyPr/>
          <a:lstStyle/>
          <a:p>
            <a:fld id="{301F9E8A-F1D0-4A0C-A1D2-7AC18EC6FC7F}" type="datetimeFigureOut">
              <a:rPr lang="zh-CN" altLang="en-US" smtClean="0"/>
              <a:t>2023/3/16</a:t>
            </a:fld>
            <a:endParaRPr lang="zh-CN" altLang="en-US"/>
          </a:p>
        </p:txBody>
      </p:sp>
      <p:sp>
        <p:nvSpPr>
          <p:cNvPr id="4" name="页脚占位符 3">
            <a:extLst>
              <a:ext uri="{FF2B5EF4-FFF2-40B4-BE49-F238E27FC236}">
                <a16:creationId xmlns:a16="http://schemas.microsoft.com/office/drawing/2014/main" id="{F4967B75-F4D7-C050-AA8A-33F00CF842C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F5F3BCF-68BD-2429-DBF7-FBCA60E5D872}"/>
              </a:ext>
            </a:extLst>
          </p:cNvPr>
          <p:cNvSpPr>
            <a:spLocks noGrp="1"/>
          </p:cNvSpPr>
          <p:nvPr>
            <p:ph type="sldNum" sz="quarter" idx="12"/>
          </p:nvPr>
        </p:nvSpPr>
        <p:spPr/>
        <p:txBody>
          <a:bodyPr/>
          <a:lstStyle/>
          <a:p>
            <a:fld id="{3861C5B4-2930-40B5-ABEA-923A6C7647CF}" type="slidenum">
              <a:rPr lang="zh-CN" altLang="en-US" smtClean="0"/>
              <a:t>‹#›</a:t>
            </a:fld>
            <a:endParaRPr lang="zh-CN" altLang="en-US"/>
          </a:p>
        </p:txBody>
      </p:sp>
    </p:spTree>
    <p:extLst>
      <p:ext uri="{BB962C8B-B14F-4D97-AF65-F5344CB8AC3E}">
        <p14:creationId xmlns:p14="http://schemas.microsoft.com/office/powerpoint/2010/main" val="1198760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09FBA91-0F7B-5CC4-C962-298775B3E222}"/>
              </a:ext>
            </a:extLst>
          </p:cNvPr>
          <p:cNvSpPr>
            <a:spLocks noGrp="1"/>
          </p:cNvSpPr>
          <p:nvPr>
            <p:ph type="dt" sz="half" idx="10"/>
          </p:nvPr>
        </p:nvSpPr>
        <p:spPr/>
        <p:txBody>
          <a:bodyPr/>
          <a:lstStyle/>
          <a:p>
            <a:fld id="{301F9E8A-F1D0-4A0C-A1D2-7AC18EC6FC7F}" type="datetimeFigureOut">
              <a:rPr lang="zh-CN" altLang="en-US" smtClean="0"/>
              <a:t>2023/3/16</a:t>
            </a:fld>
            <a:endParaRPr lang="zh-CN" altLang="en-US"/>
          </a:p>
        </p:txBody>
      </p:sp>
      <p:sp>
        <p:nvSpPr>
          <p:cNvPr id="3" name="页脚占位符 2">
            <a:extLst>
              <a:ext uri="{FF2B5EF4-FFF2-40B4-BE49-F238E27FC236}">
                <a16:creationId xmlns:a16="http://schemas.microsoft.com/office/drawing/2014/main" id="{BC1481F8-C16A-5330-2703-C636FFE7133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20E93B4-BCF4-B9DA-BF06-99D961322CDD}"/>
              </a:ext>
            </a:extLst>
          </p:cNvPr>
          <p:cNvSpPr>
            <a:spLocks noGrp="1"/>
          </p:cNvSpPr>
          <p:nvPr>
            <p:ph type="sldNum" sz="quarter" idx="12"/>
          </p:nvPr>
        </p:nvSpPr>
        <p:spPr/>
        <p:txBody>
          <a:bodyPr/>
          <a:lstStyle/>
          <a:p>
            <a:fld id="{3861C5B4-2930-40B5-ABEA-923A6C7647CF}" type="slidenum">
              <a:rPr lang="zh-CN" altLang="en-US" smtClean="0"/>
              <a:t>‹#›</a:t>
            </a:fld>
            <a:endParaRPr lang="zh-CN" altLang="en-US"/>
          </a:p>
        </p:txBody>
      </p:sp>
    </p:spTree>
    <p:extLst>
      <p:ext uri="{BB962C8B-B14F-4D97-AF65-F5344CB8AC3E}">
        <p14:creationId xmlns:p14="http://schemas.microsoft.com/office/powerpoint/2010/main" val="96562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192603-9893-0E46-F01B-6C023DF6859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502EF23-F5D5-04AF-8937-0A44FBC298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BC6A292-7BE4-D6E5-6BEC-318EB58D6F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272365E-B689-C7A4-79E3-B1C3DDA0DC43}"/>
              </a:ext>
            </a:extLst>
          </p:cNvPr>
          <p:cNvSpPr>
            <a:spLocks noGrp="1"/>
          </p:cNvSpPr>
          <p:nvPr>
            <p:ph type="dt" sz="half" idx="10"/>
          </p:nvPr>
        </p:nvSpPr>
        <p:spPr/>
        <p:txBody>
          <a:bodyPr/>
          <a:lstStyle/>
          <a:p>
            <a:fld id="{301F9E8A-F1D0-4A0C-A1D2-7AC18EC6FC7F}" type="datetimeFigureOut">
              <a:rPr lang="zh-CN" altLang="en-US" smtClean="0"/>
              <a:t>2023/3/16</a:t>
            </a:fld>
            <a:endParaRPr lang="zh-CN" altLang="en-US"/>
          </a:p>
        </p:txBody>
      </p:sp>
      <p:sp>
        <p:nvSpPr>
          <p:cNvPr id="6" name="页脚占位符 5">
            <a:extLst>
              <a:ext uri="{FF2B5EF4-FFF2-40B4-BE49-F238E27FC236}">
                <a16:creationId xmlns:a16="http://schemas.microsoft.com/office/drawing/2014/main" id="{F990B31F-B8AB-ADE8-005E-05FD4F79340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36C442-D43E-E9F7-728A-96D52AF77DEB}"/>
              </a:ext>
            </a:extLst>
          </p:cNvPr>
          <p:cNvSpPr>
            <a:spLocks noGrp="1"/>
          </p:cNvSpPr>
          <p:nvPr>
            <p:ph type="sldNum" sz="quarter" idx="12"/>
          </p:nvPr>
        </p:nvSpPr>
        <p:spPr/>
        <p:txBody>
          <a:bodyPr/>
          <a:lstStyle/>
          <a:p>
            <a:fld id="{3861C5B4-2930-40B5-ABEA-923A6C7647CF}" type="slidenum">
              <a:rPr lang="zh-CN" altLang="en-US" smtClean="0"/>
              <a:t>‹#›</a:t>
            </a:fld>
            <a:endParaRPr lang="zh-CN" altLang="en-US"/>
          </a:p>
        </p:txBody>
      </p:sp>
    </p:spTree>
    <p:extLst>
      <p:ext uri="{BB962C8B-B14F-4D97-AF65-F5344CB8AC3E}">
        <p14:creationId xmlns:p14="http://schemas.microsoft.com/office/powerpoint/2010/main" val="1470580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ED83E-C630-DB89-CEE4-E00A97E649D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73D8087-9A6F-4CBF-F211-990FE0B9A6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A5FBA7D-4217-27EF-3D9E-550D500800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16CD3A-2123-3A58-C2F2-F32887F5E33A}"/>
              </a:ext>
            </a:extLst>
          </p:cNvPr>
          <p:cNvSpPr>
            <a:spLocks noGrp="1"/>
          </p:cNvSpPr>
          <p:nvPr>
            <p:ph type="dt" sz="half" idx="10"/>
          </p:nvPr>
        </p:nvSpPr>
        <p:spPr/>
        <p:txBody>
          <a:bodyPr/>
          <a:lstStyle/>
          <a:p>
            <a:fld id="{301F9E8A-F1D0-4A0C-A1D2-7AC18EC6FC7F}" type="datetimeFigureOut">
              <a:rPr lang="zh-CN" altLang="en-US" smtClean="0"/>
              <a:t>2023/3/16</a:t>
            </a:fld>
            <a:endParaRPr lang="zh-CN" altLang="en-US"/>
          </a:p>
        </p:txBody>
      </p:sp>
      <p:sp>
        <p:nvSpPr>
          <p:cNvPr id="6" name="页脚占位符 5">
            <a:extLst>
              <a:ext uri="{FF2B5EF4-FFF2-40B4-BE49-F238E27FC236}">
                <a16:creationId xmlns:a16="http://schemas.microsoft.com/office/drawing/2014/main" id="{6DAA8CD6-FBE6-FD38-C092-6377464C17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B5F0DF-BF39-46E0-B653-DE5416ED34D7}"/>
              </a:ext>
            </a:extLst>
          </p:cNvPr>
          <p:cNvSpPr>
            <a:spLocks noGrp="1"/>
          </p:cNvSpPr>
          <p:nvPr>
            <p:ph type="sldNum" sz="quarter" idx="12"/>
          </p:nvPr>
        </p:nvSpPr>
        <p:spPr/>
        <p:txBody>
          <a:bodyPr/>
          <a:lstStyle/>
          <a:p>
            <a:fld id="{3861C5B4-2930-40B5-ABEA-923A6C7647CF}" type="slidenum">
              <a:rPr lang="zh-CN" altLang="en-US" smtClean="0"/>
              <a:t>‹#›</a:t>
            </a:fld>
            <a:endParaRPr lang="zh-CN" altLang="en-US"/>
          </a:p>
        </p:txBody>
      </p:sp>
    </p:spTree>
    <p:extLst>
      <p:ext uri="{BB962C8B-B14F-4D97-AF65-F5344CB8AC3E}">
        <p14:creationId xmlns:p14="http://schemas.microsoft.com/office/powerpoint/2010/main" val="811085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5D1BB16-A9D6-702F-D6FA-E3BCFEC748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5E4D9E3-33C0-783E-CE3A-28ED6774C2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724993-3315-BDB9-EEBD-941B1E30D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1F9E8A-F1D0-4A0C-A1D2-7AC18EC6FC7F}" type="datetimeFigureOut">
              <a:rPr lang="zh-CN" altLang="en-US" smtClean="0"/>
              <a:t>2023/3/16</a:t>
            </a:fld>
            <a:endParaRPr lang="zh-CN" altLang="en-US"/>
          </a:p>
        </p:txBody>
      </p:sp>
      <p:sp>
        <p:nvSpPr>
          <p:cNvPr id="5" name="页脚占位符 4">
            <a:extLst>
              <a:ext uri="{FF2B5EF4-FFF2-40B4-BE49-F238E27FC236}">
                <a16:creationId xmlns:a16="http://schemas.microsoft.com/office/drawing/2014/main" id="{382486C9-5F96-F90B-E818-E5674379F6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3DE513B-3226-366B-8F99-63BC1D3D86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61C5B4-2930-40B5-ABEA-923A6C7647CF}" type="slidenum">
              <a:rPr lang="zh-CN" altLang="en-US" smtClean="0"/>
              <a:t>‹#›</a:t>
            </a:fld>
            <a:endParaRPr lang="zh-CN" altLang="en-US"/>
          </a:p>
        </p:txBody>
      </p:sp>
    </p:spTree>
    <p:extLst>
      <p:ext uri="{BB962C8B-B14F-4D97-AF65-F5344CB8AC3E}">
        <p14:creationId xmlns:p14="http://schemas.microsoft.com/office/powerpoint/2010/main" val="1278726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5772F-D45F-F570-C7BC-28C694A63C4A}"/>
              </a:ext>
            </a:extLst>
          </p:cNvPr>
          <p:cNvSpPr>
            <a:spLocks noGrp="1"/>
          </p:cNvSpPr>
          <p:nvPr>
            <p:ph type="ctrTitle"/>
          </p:nvPr>
        </p:nvSpPr>
        <p:spPr>
          <a:xfrm>
            <a:off x="1524000" y="1214438"/>
            <a:ext cx="9144000" cy="2387600"/>
          </a:xfrm>
        </p:spPr>
        <p:txBody>
          <a:bodyPr>
            <a:normAutofit/>
          </a:bodyPr>
          <a:lstStyle/>
          <a:p>
            <a:r>
              <a:rPr lang="en-US" altLang="zh-CN" sz="3200" dirty="0"/>
              <a:t>Medical Images are a fundamental section of each patient’s digital health file. Such images are produced by individual radiologists who are restricted by speed, professional weaknesses, or a lack of practice.</a:t>
            </a:r>
            <a:endParaRPr lang="zh-CN" altLang="en-US" sz="3200" dirty="0"/>
          </a:p>
        </p:txBody>
      </p:sp>
      <p:sp>
        <p:nvSpPr>
          <p:cNvPr id="3" name="副标题 2">
            <a:extLst>
              <a:ext uri="{FF2B5EF4-FFF2-40B4-BE49-F238E27FC236}">
                <a16:creationId xmlns:a16="http://schemas.microsoft.com/office/drawing/2014/main" id="{BD2C9718-E4E7-B9E1-2526-C3800D339AD7}"/>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27627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261BC-1020-D5F3-1621-D8CB7EDCB918}"/>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DAF4ED93-EDE6-B5D0-B7E0-B8B65A1C13BD}"/>
              </a:ext>
            </a:extLst>
          </p:cNvPr>
          <p:cNvPicPr>
            <a:picLocks noGrp="1" noChangeAspect="1"/>
          </p:cNvPicPr>
          <p:nvPr>
            <p:ph idx="1"/>
          </p:nvPr>
        </p:nvPicPr>
        <p:blipFill>
          <a:blip r:embed="rId2"/>
          <a:stretch>
            <a:fillRect/>
          </a:stretch>
        </p:blipFill>
        <p:spPr>
          <a:xfrm>
            <a:off x="1533290" y="2724878"/>
            <a:ext cx="9125419" cy="2552831"/>
          </a:xfrm>
        </p:spPr>
      </p:pic>
    </p:spTree>
    <p:extLst>
      <p:ext uri="{BB962C8B-B14F-4D97-AF65-F5344CB8AC3E}">
        <p14:creationId xmlns:p14="http://schemas.microsoft.com/office/powerpoint/2010/main" val="1315307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A81EC3-7553-DB86-E63B-05D0410A3501}"/>
              </a:ext>
            </a:extLst>
          </p:cNvPr>
          <p:cNvSpPr>
            <a:spLocks noGrp="1"/>
          </p:cNvSpPr>
          <p:nvPr>
            <p:ph type="title"/>
          </p:nvPr>
        </p:nvSpPr>
        <p:spPr/>
        <p:txBody>
          <a:bodyPr/>
          <a:lstStyle/>
          <a:p>
            <a:r>
              <a:rPr lang="en-US" altLang="zh-CN" dirty="0"/>
              <a:t>structure</a:t>
            </a:r>
            <a:endParaRPr lang="zh-CN" altLang="en-US" dirty="0"/>
          </a:p>
        </p:txBody>
      </p:sp>
      <p:sp>
        <p:nvSpPr>
          <p:cNvPr id="3" name="内容占位符 2">
            <a:extLst>
              <a:ext uri="{FF2B5EF4-FFF2-40B4-BE49-F238E27FC236}">
                <a16:creationId xmlns:a16="http://schemas.microsoft.com/office/drawing/2014/main" id="{49BC3E2D-A7CF-F03B-30D0-E1155E5B1D52}"/>
              </a:ext>
            </a:extLst>
          </p:cNvPr>
          <p:cNvSpPr>
            <a:spLocks noGrp="1"/>
          </p:cNvSpPr>
          <p:nvPr>
            <p:ph idx="1"/>
          </p:nvPr>
        </p:nvSpPr>
        <p:spPr/>
        <p:txBody>
          <a:bodyPr/>
          <a:lstStyle/>
          <a:p>
            <a:r>
              <a:rPr lang="en-US" altLang="zh-CN" dirty="0"/>
              <a:t>1 title</a:t>
            </a:r>
          </a:p>
          <a:p>
            <a:r>
              <a:rPr lang="en-US" altLang="zh-CN" dirty="0"/>
              <a:t>2 writer</a:t>
            </a:r>
          </a:p>
          <a:p>
            <a:r>
              <a:rPr lang="en-US" altLang="zh-CN" dirty="0"/>
              <a:t>3 introduction</a:t>
            </a:r>
          </a:p>
          <a:p>
            <a:r>
              <a:rPr lang="en-US" altLang="zh-CN" dirty="0"/>
              <a:t>4 overview</a:t>
            </a:r>
          </a:p>
          <a:p>
            <a:r>
              <a:rPr lang="en-US" altLang="zh-CN" dirty="0"/>
              <a:t>5 main content</a:t>
            </a:r>
          </a:p>
          <a:p>
            <a:r>
              <a:rPr lang="en-US" altLang="zh-CN" dirty="0"/>
              <a:t> 6 reference</a:t>
            </a:r>
          </a:p>
        </p:txBody>
      </p:sp>
    </p:spTree>
    <p:extLst>
      <p:ext uri="{BB962C8B-B14F-4D97-AF65-F5344CB8AC3E}">
        <p14:creationId xmlns:p14="http://schemas.microsoft.com/office/powerpoint/2010/main" val="4134319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14688D-2101-A8E1-B500-FCAEECE4DD47}"/>
              </a:ext>
            </a:extLst>
          </p:cNvPr>
          <p:cNvSpPr>
            <a:spLocks noGrp="1"/>
          </p:cNvSpPr>
          <p:nvPr>
            <p:ph type="title"/>
          </p:nvPr>
        </p:nvSpPr>
        <p:spPr/>
        <p:txBody>
          <a:bodyPr/>
          <a:lstStyle/>
          <a:p>
            <a:r>
              <a:rPr lang="en-US" altLang="zh-CN" dirty="0"/>
              <a:t>classification</a:t>
            </a:r>
            <a:endParaRPr lang="zh-CN" altLang="en-US" dirty="0"/>
          </a:p>
        </p:txBody>
      </p:sp>
      <p:sp>
        <p:nvSpPr>
          <p:cNvPr id="3" name="内容占位符 2">
            <a:extLst>
              <a:ext uri="{FF2B5EF4-FFF2-40B4-BE49-F238E27FC236}">
                <a16:creationId xmlns:a16="http://schemas.microsoft.com/office/drawing/2014/main" id="{2E385D45-F1BF-A473-5154-0F415C6C3542}"/>
              </a:ext>
            </a:extLst>
          </p:cNvPr>
          <p:cNvSpPr>
            <a:spLocks noGrp="1"/>
          </p:cNvSpPr>
          <p:nvPr>
            <p:ph idx="1"/>
          </p:nvPr>
        </p:nvSpPr>
        <p:spPr/>
        <p:txBody>
          <a:bodyPr>
            <a:normAutofit fontScale="92500" lnSpcReduction="20000"/>
          </a:bodyPr>
          <a:lstStyle/>
          <a:p>
            <a:r>
              <a:rPr lang="en-US" altLang="zh-CN" dirty="0"/>
              <a:t>1 Conventional Machine Learning Methods</a:t>
            </a:r>
          </a:p>
          <a:p>
            <a:r>
              <a:rPr lang="en-US" altLang="zh-CN" dirty="0" err="1"/>
              <a:t>Discription</a:t>
            </a:r>
            <a:r>
              <a:rPr lang="en-US" altLang="zh-CN" dirty="0"/>
              <a:t>:</a:t>
            </a:r>
          </a:p>
          <a:p>
            <a:r>
              <a:rPr lang="en-US" altLang="zh-CN" dirty="0"/>
              <a:t>CAD systems played an essential role and have become an important research topic in HI and diagnostics. Various image processing techniques were applied to examine the disease’s diagnosis and prognosis for these HIs. Various image processing and computer vision (CV) techniques have been implemented for gland and nuclei segmentation, cell kind recognition, or classification to extract quantitative measurements of disease characteristics from HIs and automatically assess whether or not a disease exists inside examined samples. It could help to determine the degree of seriousness of the disease, whether present in the sample. Conventional ML methods often contain a few steps to manage HI, as shown in Figure 3</a:t>
            </a:r>
          </a:p>
          <a:p>
            <a:endParaRPr lang="zh-CN" altLang="en-US" dirty="0"/>
          </a:p>
        </p:txBody>
      </p:sp>
    </p:spTree>
    <p:extLst>
      <p:ext uri="{BB962C8B-B14F-4D97-AF65-F5344CB8AC3E}">
        <p14:creationId xmlns:p14="http://schemas.microsoft.com/office/powerpoint/2010/main" val="1945742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343EEA-D971-32E8-0B75-614AF54CCFA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DC1FD7E-74BA-C116-363F-8EF9F7CAC931}"/>
              </a:ext>
            </a:extLst>
          </p:cNvPr>
          <p:cNvSpPr>
            <a:spLocks noGrp="1"/>
          </p:cNvSpPr>
          <p:nvPr>
            <p:ph idx="1"/>
          </p:nvPr>
        </p:nvSpPr>
        <p:spPr/>
        <p:txBody>
          <a:bodyPr>
            <a:normAutofit fontScale="92500"/>
          </a:bodyPr>
          <a:lstStyle/>
          <a:p>
            <a:r>
              <a:rPr lang="en-US" altLang="zh-CN" dirty="0"/>
              <a:t>2 Deep Learning Methods</a:t>
            </a:r>
          </a:p>
          <a:p>
            <a:r>
              <a:rPr lang="en-US" altLang="zh-CN" dirty="0" err="1"/>
              <a:t>Discription</a:t>
            </a:r>
            <a:r>
              <a:rPr lang="en-US" altLang="zh-CN" dirty="0"/>
              <a:t>:</a:t>
            </a:r>
          </a:p>
          <a:p>
            <a:r>
              <a:rPr lang="en-US" altLang="zh-CN" dirty="0"/>
              <a:t>Recently, DL techniques have often been studied in the effective form of ML methods. Within the last few years, DL techniques outperformed traditional ML methods in varied fields, such as CV, natural language processing (NLP), biomedical fields, and automated analysis for HI [7]. DL methods in the CV are derived from the structure levels for nonlinear transformations on natural input pixels. This structure formed significantly abstract representations, which could be realized in a hierarchical style [70]. A typical instance of a commonly applied structure is the CNN [71]. </a:t>
            </a:r>
            <a:endParaRPr lang="zh-CN" altLang="en-US" dirty="0"/>
          </a:p>
        </p:txBody>
      </p:sp>
    </p:spTree>
    <p:extLst>
      <p:ext uri="{BB962C8B-B14F-4D97-AF65-F5344CB8AC3E}">
        <p14:creationId xmlns:p14="http://schemas.microsoft.com/office/powerpoint/2010/main" val="1964783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F081D-2D21-CAAC-4561-3303E13EA8CD}"/>
              </a:ext>
            </a:extLst>
          </p:cNvPr>
          <p:cNvSpPr>
            <a:spLocks noGrp="1"/>
          </p:cNvSpPr>
          <p:nvPr>
            <p:ph type="title"/>
          </p:nvPr>
        </p:nvSpPr>
        <p:spPr/>
        <p:txBody>
          <a:bodyPr/>
          <a:lstStyle/>
          <a:p>
            <a:r>
              <a:rPr lang="en-US" altLang="zh-CN" dirty="0"/>
              <a:t>Dataset</a:t>
            </a:r>
            <a:endParaRPr lang="zh-CN" altLang="en-US" dirty="0"/>
          </a:p>
        </p:txBody>
      </p:sp>
      <p:sp>
        <p:nvSpPr>
          <p:cNvPr id="3" name="内容占位符 2">
            <a:extLst>
              <a:ext uri="{FF2B5EF4-FFF2-40B4-BE49-F238E27FC236}">
                <a16:creationId xmlns:a16="http://schemas.microsoft.com/office/drawing/2014/main" id="{70D846B6-90D4-A249-7B25-459817750764}"/>
              </a:ext>
            </a:extLst>
          </p:cNvPr>
          <p:cNvSpPr>
            <a:spLocks noGrp="1"/>
          </p:cNvSpPr>
          <p:nvPr>
            <p:ph idx="1"/>
          </p:nvPr>
        </p:nvSpPr>
        <p:spPr/>
        <p:txBody>
          <a:bodyPr>
            <a:normAutofit fontScale="55000" lnSpcReduction="20000"/>
          </a:bodyPr>
          <a:lstStyle/>
          <a:p>
            <a:r>
              <a:rPr lang="en-US" altLang="zh-CN" dirty="0"/>
              <a:t>The size of the datasets given to researchers for training and testing their methods has dramatically increased in the latest challenges. There is a set of public databases in the electronic pathology subject that include manual annotations for HI, as listed in Tables 3 and 4 [108]. They might help the examination objectively. Slide issue (stain) and image issue (image resolution, zoom level) are similar. However, all these databases are targeted to specific diseases. These databases do not handle several tasks. Additionally, there are many high scale HI datasets, which include WSIs of high resolutions. TCGA [33] includes around 10,000 images from different types of cancer. Genotype-Tissue Expression (GTE) [109] includes around 20,000 WSIs from different tissues. The Stanford Tissue Microarray Database (TMAD) is available for researchers to access images of microarrays for tissue. It provides images of archiving 349 distinguished probes on 1488 microarray slides of tissue [110]. The CAMELYON dataset is a collection of WSI tissues for the sentinel lymph node. It contains CAMELYON16 and CAMELYON17 challenges that include 399 WSI and 1000 WSI, respectively. The data are currently accessed via registration on the CAMELYON17 website [111]. The Breast Cancer Histopathological Image (</a:t>
            </a:r>
            <a:r>
              <a:rPr lang="en-US" altLang="zh-CN" dirty="0" err="1"/>
              <a:t>BreakHis</a:t>
            </a:r>
            <a:r>
              <a:rPr lang="en-US" altLang="zh-CN" dirty="0"/>
              <a:t>) contains 9109 macroscopic images for the tissue of the breast tumor obtained from 82 patients in various magnifying factors (40X, 100X, 200X). Up to now, it includes samples of 2480 benign and 5429 malignant WSIs [112]. Table 3. Some common downloadable WSI databases. Datasets No Slides Staining Diseases TCGA [33,113] 18,462 H&amp;E Cancer GTE [109] 25,380 H&amp;E Normal TMAD [110,114] 3726 H&amp;E/IHC various tissue TUPAC16 [115] 821 from TCGA H&amp;E Breast cancer Camelyon17 [111] 1000 H&amp;E Breast cancer (lymph node metastasis) </a:t>
            </a:r>
            <a:r>
              <a:rPr lang="en-US" altLang="zh-CN" dirty="0" err="1"/>
              <a:t>Köbel</a:t>
            </a:r>
            <a:r>
              <a:rPr lang="en-US" altLang="zh-CN" dirty="0"/>
              <a:t> et al. [116,117] 80 H&amp;E Ovarian carcinoma KIMIA Path24 [118] 24 H&amp;E/IHC various tissue Table 4. Some publicly available hand-annotated histopathological images. Datasets No of Images Staining Organs Potential Usage KIMIA960 [119,120] 960 H&amp;E/IHC Different tissue Classification Bio-segmentation [121,122] 58 H&amp;E Breast Classification Bioimaging challenge 2015 [123] 269 H&amp;E Breast Classification </a:t>
            </a:r>
            <a:r>
              <a:rPr lang="en-US" altLang="zh-CN" dirty="0" err="1"/>
              <a:t>GlaS</a:t>
            </a:r>
            <a:r>
              <a:rPr lang="en-US" altLang="zh-CN" dirty="0"/>
              <a:t> [124] 165 H&amp;E Colorectal Gland segmentation </a:t>
            </a:r>
            <a:r>
              <a:rPr lang="en-US" altLang="zh-CN" dirty="0" err="1"/>
              <a:t>BreakHis</a:t>
            </a:r>
            <a:r>
              <a:rPr lang="en-US" altLang="zh-CN" dirty="0"/>
              <a:t> [112] 7909 H&amp;E Breast Classification Jakob Nikolas et al. [120,125] 100 IHC Colorectal Detection of blood vessel MITOS-ATYPIA-14 [126] 4240 H&amp;E Breast Detection of mitosis, classification Kumar et al. [119,127] 30 H&amp;E Different cancer Segmentation of Nuclear MITOS [20] 100 H&amp;E Breast Detection of mitosis </a:t>
            </a:r>
            <a:r>
              <a:rPr lang="en-US" altLang="zh-CN" dirty="0" err="1"/>
              <a:t>Janowczyk</a:t>
            </a:r>
            <a:r>
              <a:rPr lang="en-US" altLang="zh-CN" dirty="0"/>
              <a:t> et al. [128,129] 374 H&amp;E Lymphoma classification </a:t>
            </a:r>
            <a:r>
              <a:rPr lang="en-US" altLang="zh-CN" dirty="0" err="1"/>
              <a:t>Janowczyk</a:t>
            </a:r>
            <a:r>
              <a:rPr lang="en-US" altLang="zh-CN" dirty="0"/>
              <a:t> et al. [128,129] 85 H&amp;E Colorectal Segmentation of gland Ma et al. [130] 81 IHC Breast TIL analysis Linder et al. [131,132] 1377 IHC Colorectal Segmentation of epithelium and </a:t>
            </a:r>
            <a:r>
              <a:rPr lang="en-US" altLang="zh-CN" dirty="0" err="1"/>
              <a:t>strom</a:t>
            </a:r>
            <a:endParaRPr lang="zh-CN" altLang="en-US" dirty="0"/>
          </a:p>
        </p:txBody>
      </p:sp>
    </p:spTree>
    <p:extLst>
      <p:ext uri="{BB962C8B-B14F-4D97-AF65-F5344CB8AC3E}">
        <p14:creationId xmlns:p14="http://schemas.microsoft.com/office/powerpoint/2010/main" val="39387297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845</Words>
  <Application>Microsoft Office PowerPoint</Application>
  <PresentationFormat>宽屏</PresentationFormat>
  <Paragraphs>17</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等线 Light</vt:lpstr>
      <vt:lpstr>Arial</vt:lpstr>
      <vt:lpstr>Office 主题​​</vt:lpstr>
      <vt:lpstr>Medical Images are a fundamental section of each patient’s digital health file. Such images are produced by individual radiologists who are restricted by speed, professional weaknesses, or a lack of practice.</vt:lpstr>
      <vt:lpstr>PowerPoint 演示文稿</vt:lpstr>
      <vt:lpstr>structure</vt:lpstr>
      <vt:lpstr>classification</vt:lpstr>
      <vt:lpstr>PowerPoint 演示文稿</vt:lpstr>
      <vt:lpstr>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北海 虽赊</dc:creator>
  <cp:lastModifiedBy>北海 虽赊</cp:lastModifiedBy>
  <cp:revision>2</cp:revision>
  <dcterms:created xsi:type="dcterms:W3CDTF">2023-03-15T05:31:57Z</dcterms:created>
  <dcterms:modified xsi:type="dcterms:W3CDTF">2023-03-15T16:38:07Z</dcterms:modified>
</cp:coreProperties>
</file>