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71" r:id="rId5"/>
    <p:sldId id="4238" r:id="rId6"/>
    <p:sldId id="288" r:id="rId7"/>
    <p:sldId id="4239" r:id="rId8"/>
    <p:sldId id="4241" r:id="rId9"/>
    <p:sldId id="4245" r:id="rId10"/>
  </p:sldIdLst>
  <p:sldSz cx="9144000" cy="514191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BC3"/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6" autoAdjust="0"/>
    <p:restoredTop sz="94660"/>
  </p:normalViewPr>
  <p:slideViewPr>
    <p:cSldViewPr showGuides="1">
      <p:cViewPr varScale="1">
        <p:scale>
          <a:sx n="64" d="100"/>
          <a:sy n="64" d="100"/>
        </p:scale>
        <p:origin x="40" y="572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7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43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40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0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3148000" y="2054601"/>
            <a:ext cx="54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从</a:t>
            </a:r>
            <a:r>
              <a:rPr lang="en-US" altLang="zh-CN" sz="32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《</a:t>
            </a:r>
            <a:r>
              <a:rPr lang="zh-CN" altLang="en-US" sz="32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病理图像分析</a:t>
            </a:r>
            <a:r>
              <a:rPr lang="en-US" altLang="zh-CN" sz="32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》</a:t>
            </a:r>
          </a:p>
          <a:p>
            <a:r>
              <a:rPr lang="en-US" altLang="zh-CN" sz="32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	</a:t>
            </a:r>
            <a:r>
              <a:rPr lang="zh-CN" altLang="en-US" sz="32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分析综述论文写作</a:t>
            </a:r>
            <a:endParaRPr lang="en-US" altLang="zh-CN" sz="32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23" name="组合 1622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212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4" name="组合 1623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214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44208" y="1922884"/>
            <a:ext cx="1151740" cy="1151740"/>
            <a:chOff x="7513349" y="2714972"/>
            <a:chExt cx="716648" cy="716648"/>
          </a:xfrm>
        </p:grpSpPr>
        <p:sp>
          <p:nvSpPr>
            <p:cNvPr id="118" name="椭圆 117"/>
            <p:cNvSpPr/>
            <p:nvPr/>
          </p:nvSpPr>
          <p:spPr>
            <a:xfrm>
              <a:off x="7513349" y="2714972"/>
              <a:ext cx="716648" cy="716648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9"/>
            <p:cNvSpPr>
              <a:spLocks noEditPoints="1"/>
            </p:cNvSpPr>
            <p:nvPr/>
          </p:nvSpPr>
          <p:spPr bwMode="auto">
            <a:xfrm>
              <a:off x="7681431" y="2950133"/>
              <a:ext cx="380484" cy="247914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77015" y="1922884"/>
            <a:ext cx="1151740" cy="1151740"/>
            <a:chOff x="2585150" y="2714972"/>
            <a:chExt cx="716648" cy="716648"/>
          </a:xfrm>
        </p:grpSpPr>
        <p:sp>
          <p:nvSpPr>
            <p:cNvPr id="115" name="椭圆 114"/>
            <p:cNvSpPr/>
            <p:nvPr/>
          </p:nvSpPr>
          <p:spPr>
            <a:xfrm>
              <a:off x="2585150" y="2714972"/>
              <a:ext cx="716648" cy="716648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10"/>
            <p:cNvSpPr>
              <a:spLocks noEditPoints="1"/>
            </p:cNvSpPr>
            <p:nvPr/>
          </p:nvSpPr>
          <p:spPr bwMode="auto">
            <a:xfrm>
              <a:off x="2800042" y="2932664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05540" y="1922884"/>
            <a:ext cx="1151740" cy="1151740"/>
            <a:chOff x="4213675" y="2714972"/>
            <a:chExt cx="716648" cy="716648"/>
          </a:xfrm>
        </p:grpSpPr>
        <p:sp>
          <p:nvSpPr>
            <p:cNvPr id="116" name="椭圆 115"/>
            <p:cNvSpPr/>
            <p:nvPr/>
          </p:nvSpPr>
          <p:spPr>
            <a:xfrm>
              <a:off x="4213675" y="2714972"/>
              <a:ext cx="716648" cy="716648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Freeform 12"/>
            <p:cNvSpPr>
              <a:spLocks noEditPoints="1"/>
            </p:cNvSpPr>
            <p:nvPr/>
          </p:nvSpPr>
          <p:spPr bwMode="auto">
            <a:xfrm>
              <a:off x="4464895" y="2920173"/>
              <a:ext cx="214210" cy="307834"/>
            </a:xfrm>
            <a:custGeom>
              <a:avLst/>
              <a:gdLst>
                <a:gd name="T0" fmla="*/ 3 w 121"/>
                <a:gd name="T1" fmla="*/ 119 h 174"/>
                <a:gd name="T2" fmla="*/ 23 w 121"/>
                <a:gd name="T3" fmla="*/ 115 h 174"/>
                <a:gd name="T4" fmla="*/ 38 w 121"/>
                <a:gd name="T5" fmla="*/ 74 h 174"/>
                <a:gd name="T6" fmla="*/ 38 w 121"/>
                <a:gd name="T7" fmla="*/ 74 h 174"/>
                <a:gd name="T8" fmla="*/ 38 w 121"/>
                <a:gd name="T9" fmla="*/ 29 h 174"/>
                <a:gd name="T10" fmla="*/ 54 w 121"/>
                <a:gd name="T11" fmla="*/ 21 h 174"/>
                <a:gd name="T12" fmla="*/ 60 w 121"/>
                <a:gd name="T13" fmla="*/ 0 h 174"/>
                <a:gd name="T14" fmla="*/ 67 w 121"/>
                <a:gd name="T15" fmla="*/ 21 h 174"/>
                <a:gd name="T16" fmla="*/ 92 w 121"/>
                <a:gd name="T17" fmla="*/ 51 h 174"/>
                <a:gd name="T18" fmla="*/ 82 w 121"/>
                <a:gd name="T19" fmla="*/ 74 h 174"/>
                <a:gd name="T20" fmla="*/ 98 w 121"/>
                <a:gd name="T21" fmla="*/ 115 h 174"/>
                <a:gd name="T22" fmla="*/ 117 w 121"/>
                <a:gd name="T23" fmla="*/ 119 h 174"/>
                <a:gd name="T24" fmla="*/ 102 w 121"/>
                <a:gd name="T25" fmla="*/ 124 h 174"/>
                <a:gd name="T26" fmla="*/ 116 w 121"/>
                <a:gd name="T27" fmla="*/ 159 h 174"/>
                <a:gd name="T28" fmla="*/ 120 w 121"/>
                <a:gd name="T29" fmla="*/ 168 h 174"/>
                <a:gd name="T30" fmla="*/ 113 w 121"/>
                <a:gd name="T31" fmla="*/ 171 h 174"/>
                <a:gd name="T32" fmla="*/ 108 w 121"/>
                <a:gd name="T33" fmla="*/ 162 h 174"/>
                <a:gd name="T34" fmla="*/ 87 w 121"/>
                <a:gd name="T35" fmla="*/ 124 h 174"/>
                <a:gd name="T36" fmla="*/ 67 w 121"/>
                <a:gd name="T37" fmla="*/ 129 h 174"/>
                <a:gd name="T38" fmla="*/ 54 w 121"/>
                <a:gd name="T39" fmla="*/ 129 h 174"/>
                <a:gd name="T40" fmla="*/ 34 w 121"/>
                <a:gd name="T41" fmla="*/ 124 h 174"/>
                <a:gd name="T42" fmla="*/ 13 w 121"/>
                <a:gd name="T43" fmla="*/ 162 h 174"/>
                <a:gd name="T44" fmla="*/ 8 w 121"/>
                <a:gd name="T45" fmla="*/ 171 h 174"/>
                <a:gd name="T46" fmla="*/ 1 w 121"/>
                <a:gd name="T47" fmla="*/ 168 h 174"/>
                <a:gd name="T48" fmla="*/ 5 w 121"/>
                <a:gd name="T49" fmla="*/ 159 h 174"/>
                <a:gd name="T50" fmla="*/ 19 w 121"/>
                <a:gd name="T51" fmla="*/ 124 h 174"/>
                <a:gd name="T52" fmla="*/ 54 w 121"/>
                <a:gd name="T53" fmla="*/ 115 h 174"/>
                <a:gd name="T54" fmla="*/ 54 w 121"/>
                <a:gd name="T55" fmla="*/ 110 h 174"/>
                <a:gd name="T56" fmla="*/ 67 w 121"/>
                <a:gd name="T57" fmla="*/ 110 h 174"/>
                <a:gd name="T58" fmla="*/ 83 w 121"/>
                <a:gd name="T59" fmla="*/ 115 h 174"/>
                <a:gd name="T60" fmla="*/ 54 w 121"/>
                <a:gd name="T61" fmla="*/ 82 h 174"/>
                <a:gd name="T62" fmla="*/ 54 w 121"/>
                <a:gd name="T63" fmla="*/ 115 h 174"/>
                <a:gd name="T64" fmla="*/ 73 w 121"/>
                <a:gd name="T65" fmla="*/ 39 h 174"/>
                <a:gd name="T66" fmla="*/ 48 w 121"/>
                <a:gd name="T67" fmla="*/ 39 h 174"/>
                <a:gd name="T68" fmla="*/ 48 w 121"/>
                <a:gd name="T69" fmla="*/ 64 h 174"/>
                <a:gd name="T70" fmla="*/ 68 w 121"/>
                <a:gd name="T71" fmla="*/ 68 h 174"/>
                <a:gd name="T72" fmla="*/ 73 w 121"/>
                <a:gd name="T73" fmla="*/ 64 h 174"/>
                <a:gd name="T74" fmla="*/ 73 w 121"/>
                <a:gd name="T75" fmla="*/ 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00153" y="1922884"/>
            <a:ext cx="1151740" cy="1151740"/>
            <a:chOff x="908288" y="2714972"/>
            <a:chExt cx="716648" cy="716648"/>
          </a:xfrm>
        </p:grpSpPr>
        <p:sp>
          <p:nvSpPr>
            <p:cNvPr id="2" name="椭圆 1"/>
            <p:cNvSpPr/>
            <p:nvPr/>
          </p:nvSpPr>
          <p:spPr>
            <a:xfrm>
              <a:off x="908288" y="2714972"/>
              <a:ext cx="716648" cy="716648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13"/>
            <p:cNvSpPr>
              <a:spLocks noEditPoints="1"/>
            </p:cNvSpPr>
            <p:nvPr/>
          </p:nvSpPr>
          <p:spPr bwMode="auto">
            <a:xfrm>
              <a:off x="1100223" y="2929161"/>
              <a:ext cx="349030" cy="289858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矩形 108"/>
          <p:cNvSpPr/>
          <p:nvPr/>
        </p:nvSpPr>
        <p:spPr>
          <a:xfrm>
            <a:off x="4763755" y="3290341"/>
            <a:ext cx="12860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主要方法</a:t>
            </a:r>
          </a:p>
        </p:txBody>
      </p:sp>
      <p:sp>
        <p:nvSpPr>
          <p:cNvPr id="110" name="矩形 109"/>
          <p:cNvSpPr/>
          <p:nvPr/>
        </p:nvSpPr>
        <p:spPr>
          <a:xfrm>
            <a:off x="2838295" y="3290830"/>
            <a:ext cx="1829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综述论文结构</a:t>
            </a:r>
          </a:p>
        </p:txBody>
      </p:sp>
      <p:sp>
        <p:nvSpPr>
          <p:cNvPr id="111" name="矩形 110"/>
          <p:cNvSpPr/>
          <p:nvPr/>
        </p:nvSpPr>
        <p:spPr>
          <a:xfrm>
            <a:off x="1082547" y="3290341"/>
            <a:ext cx="1829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病理图像分析</a:t>
            </a:r>
          </a:p>
        </p:txBody>
      </p:sp>
      <p:sp>
        <p:nvSpPr>
          <p:cNvPr id="113" name="矩形 112"/>
          <p:cNvSpPr/>
          <p:nvPr/>
        </p:nvSpPr>
        <p:spPr>
          <a:xfrm>
            <a:off x="6423220" y="3290341"/>
            <a:ext cx="12860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数据代码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 advClick="0" advTm="0">
        <p15:prstTrans prst="curtains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9" grpId="0"/>
      <p:bldP spid="110" grpId="0"/>
      <p:bldP spid="111" grpId="0"/>
      <p:bldP spid="1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SubTitle_4">
            <a:extLst>
              <a:ext uri="{FF2B5EF4-FFF2-40B4-BE49-F238E27FC236}">
                <a16:creationId xmlns:a16="http://schemas.microsoft.com/office/drawing/2014/main" id="{48974B7C-7F0A-A614-560A-B1434E08DBA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4566225" y="3905239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疾病过程中发生的细胞、组织和器官的结构、功能和代谢方面的改变及其规律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MH_Other_1">
            <a:extLst>
              <a:ext uri="{FF2B5EF4-FFF2-40B4-BE49-F238E27FC236}">
                <a16:creationId xmlns:a16="http://schemas.microsoft.com/office/drawing/2014/main" id="{80883792-74DB-2885-2D3A-ED8AF223BE4C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1907704" y="1183099"/>
            <a:ext cx="2467672" cy="1299127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2">
            <a:extLst>
              <a:ext uri="{FF2B5EF4-FFF2-40B4-BE49-F238E27FC236}">
                <a16:creationId xmlns:a16="http://schemas.microsoft.com/office/drawing/2014/main" id="{5F4B6F59-2964-6B7F-5761-75946349E714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907703" y="2749651"/>
            <a:ext cx="2606465" cy="30387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Other_4">
            <a:extLst>
              <a:ext uri="{FF2B5EF4-FFF2-40B4-BE49-F238E27FC236}">
                <a16:creationId xmlns:a16="http://schemas.microsoft.com/office/drawing/2014/main" id="{1E33129E-C2A9-7368-AF68-84A9DA37376D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135385" y="2890716"/>
            <a:ext cx="2271799" cy="1325913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MH_SubTitle_2">
            <a:extLst>
              <a:ext uri="{FF2B5EF4-FFF2-40B4-BE49-F238E27FC236}">
                <a16:creationId xmlns:a16="http://schemas.microsoft.com/office/drawing/2014/main" id="{E48D7E6E-7FC5-476A-1AF0-3C45FE02B79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566225" y="1002372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疾病发生的原因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MH_SubTitle_3">
            <a:extLst>
              <a:ext uri="{FF2B5EF4-FFF2-40B4-BE49-F238E27FC236}">
                <a16:creationId xmlns:a16="http://schemas.microsoft.com/office/drawing/2014/main" id="{F8D9C362-5866-3882-3340-CA7E2C7D985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566225" y="2439352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发病原理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MH_Other_5">
            <a:extLst>
              <a:ext uri="{FF2B5EF4-FFF2-40B4-BE49-F238E27FC236}">
                <a16:creationId xmlns:a16="http://schemas.microsoft.com/office/drawing/2014/main" id="{09F58822-18E8-B822-87CE-C91C1773C3A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29216" y="1768943"/>
            <a:ext cx="1930368" cy="19303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endParaRPr lang="zh-TW" altLang="en-US" sz="2531" b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MH_Title_1">
            <a:extLst>
              <a:ext uri="{FF2B5EF4-FFF2-40B4-BE49-F238E27FC236}">
                <a16:creationId xmlns:a16="http://schemas.microsoft.com/office/drawing/2014/main" id="{CA69A2C6-601C-4A40-C87A-F01DC0D3539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32049" y="1983875"/>
            <a:ext cx="1500503" cy="15005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病理</a:t>
            </a:r>
            <a:endParaRPr lang="zh-TW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47">
            <a:extLst>
              <a:ext uri="{FF2B5EF4-FFF2-40B4-BE49-F238E27FC236}">
                <a16:creationId xmlns:a16="http://schemas.microsoft.com/office/drawing/2014/main" id="{357E2E95-3C3B-2151-AE46-FE2B93C94007}"/>
              </a:ext>
            </a:extLst>
          </p:cNvPr>
          <p:cNvSpPr txBox="1"/>
          <p:nvPr/>
        </p:nvSpPr>
        <p:spPr>
          <a:xfrm>
            <a:off x="60344" y="882578"/>
            <a:ext cx="3744416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9DE3D7"/>
                </a:solidFill>
                <a:latin typeface="微软雅黑" pitchFamily="34" charset="-122"/>
                <a:ea typeface="微软雅黑" pitchFamily="34" charset="-122"/>
              </a:rPr>
              <a:t>病理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即疾病发生发展的</a:t>
            </a:r>
            <a:r>
              <a:rPr lang="zh-CN" altLang="zh-CN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过程和原理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>
      <p:transition spd="slow" advClick="0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1" grpId="0" animBg="1"/>
          <p:bldP spid="33" grpId="0" animBg="1"/>
          <p:bldP spid="34" grpId="0" animBg="1"/>
          <p:bldP spid="35" grpId="0" animBg="1"/>
          <p:bldP spid="36" grpId="0" animBg="1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1" grpId="0" animBg="1"/>
          <p:bldP spid="33" grpId="0" animBg="1"/>
          <p:bldP spid="34" grpId="0" animBg="1"/>
          <p:bldP spid="35" grpId="0" animBg="1"/>
          <p:bldP spid="36" grpId="0" animBg="1"/>
          <p:bldP spid="3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069647" y="303405"/>
            <a:ext cx="6620531" cy="646331"/>
            <a:chOff x="1062731" y="297895"/>
            <a:chExt cx="6620531" cy="646331"/>
          </a:xfrm>
        </p:grpSpPr>
        <p:sp>
          <p:nvSpPr>
            <p:cNvPr id="12" name="TextBox 47"/>
            <p:cNvSpPr txBox="1"/>
            <p:nvPr/>
          </p:nvSpPr>
          <p:spPr>
            <a:xfrm>
              <a:off x="1062731" y="297895"/>
              <a:ext cx="6620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组织病理学图像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包含丰富的表型信息，可用于监测促进疾病进展和患者生存结果的潜在机制。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46F07F7D-BF71-D7AE-6420-0ED3D887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01710"/>
            <a:ext cx="3801794" cy="28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756B5ED-518C-205C-9261-F5DDC330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72" y="1195542"/>
            <a:ext cx="4263102" cy="281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2A62C2-5F8F-13A4-A71E-3B0066D46305}"/>
              </a:ext>
            </a:extLst>
          </p:cNvPr>
          <p:cNvSpPr txBox="1"/>
          <p:nvPr/>
        </p:nvSpPr>
        <p:spPr>
          <a:xfrm>
            <a:off x="1331640" y="4120143"/>
            <a:ext cx="703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组织学图像中提取的特征可以帮助发现癌症组织的新生物学方面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>
      <p:transition spd="slow" advClick="0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C766DDE3-8FAB-C407-62F9-56C554369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06" y="1274812"/>
            <a:ext cx="6693988" cy="319458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620D95F-750F-BF47-EF27-072B115DA619}"/>
              </a:ext>
            </a:extLst>
          </p:cNvPr>
          <p:cNvSpPr txBox="1"/>
          <p:nvPr/>
        </p:nvSpPr>
        <p:spPr>
          <a:xfrm>
            <a:off x="2286000" y="403215"/>
            <a:ext cx="4572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病理图像分析中机器学习的作用及发展</a:t>
            </a:r>
            <a:endParaRPr lang="en-US" altLang="zh-CN" sz="1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endParaRPr lang="zh-CN" altLang="en-US" sz="11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1BBFFB-5686-C1C6-5772-2059C745BC9F}"/>
              </a:ext>
            </a:extLst>
          </p:cNvPr>
          <p:cNvSpPr txBox="1"/>
          <p:nvPr/>
        </p:nvSpPr>
        <p:spPr>
          <a:xfrm>
            <a:off x="1907704" y="4469393"/>
            <a:ext cx="73962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深度学习</a:t>
            </a: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已应用于各种各样的检测、诊断、预测和预后任务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512811"/>
      </p:ext>
    </p:extLst>
  </p:cSld>
  <p:clrMapOvr>
    <a:masterClrMapping/>
  </p:clrMapOvr>
  <p:transition spd="med" advTm="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16025" y="1947788"/>
            <a:ext cx="6711950" cy="1925638"/>
            <a:chOff x="1216025" y="1947788"/>
            <a:chExt cx="6711950" cy="1925638"/>
          </a:xfrm>
        </p:grpSpPr>
        <p:sp>
          <p:nvSpPr>
            <p:cNvPr id="18441" name="Freeform 9"/>
            <p:cNvSpPr/>
            <p:nvPr/>
          </p:nvSpPr>
          <p:spPr bwMode="auto">
            <a:xfrm>
              <a:off x="2498725" y="2911401"/>
              <a:ext cx="1582738" cy="792162"/>
            </a:xfrm>
            <a:custGeom>
              <a:avLst/>
              <a:gdLst>
                <a:gd name="T0" fmla="*/ 228 w 457"/>
                <a:gd name="T1" fmla="*/ 142 h 229"/>
                <a:gd name="T2" fmla="*/ 87 w 457"/>
                <a:gd name="T3" fmla="*/ 0 h 229"/>
                <a:gd name="T4" fmla="*/ 0 w 457"/>
                <a:gd name="T5" fmla="*/ 0 h 229"/>
                <a:gd name="T6" fmla="*/ 228 w 457"/>
                <a:gd name="T7" fmla="*/ 229 h 229"/>
                <a:gd name="T8" fmla="*/ 457 w 457"/>
                <a:gd name="T9" fmla="*/ 0 h 229"/>
                <a:gd name="T10" fmla="*/ 370 w 457"/>
                <a:gd name="T11" fmla="*/ 0 h 229"/>
                <a:gd name="T12" fmla="*/ 228 w 457"/>
                <a:gd name="T13" fmla="*/ 14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7" h="229">
                  <a:moveTo>
                    <a:pt x="228" y="142"/>
                  </a:moveTo>
                  <a:cubicBezTo>
                    <a:pt x="150" y="142"/>
                    <a:pt x="87" y="78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6"/>
                    <a:pt x="102" y="229"/>
                    <a:pt x="228" y="229"/>
                  </a:cubicBezTo>
                  <a:cubicBezTo>
                    <a:pt x="355" y="229"/>
                    <a:pt x="457" y="126"/>
                    <a:pt x="457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70" y="78"/>
                    <a:pt x="307" y="142"/>
                    <a:pt x="228" y="142"/>
                  </a:cubicBezTo>
                  <a:close/>
                </a:path>
              </a:pathLst>
            </a:custGeom>
            <a:solidFill>
              <a:srgbClr val="77CBC3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Freeform 10"/>
            <p:cNvSpPr/>
            <p:nvPr/>
          </p:nvSpPr>
          <p:spPr bwMode="auto">
            <a:xfrm>
              <a:off x="3779838" y="2119238"/>
              <a:ext cx="1584325" cy="792163"/>
            </a:xfrm>
            <a:custGeom>
              <a:avLst/>
              <a:gdLst>
                <a:gd name="T0" fmla="*/ 229 w 458"/>
                <a:gd name="T1" fmla="*/ 87 h 229"/>
                <a:gd name="T2" fmla="*/ 371 w 458"/>
                <a:gd name="T3" fmla="*/ 229 h 229"/>
                <a:gd name="T4" fmla="*/ 458 w 458"/>
                <a:gd name="T5" fmla="*/ 229 h 229"/>
                <a:gd name="T6" fmla="*/ 229 w 458"/>
                <a:gd name="T7" fmla="*/ 0 h 229"/>
                <a:gd name="T8" fmla="*/ 0 w 458"/>
                <a:gd name="T9" fmla="*/ 229 h 229"/>
                <a:gd name="T10" fmla="*/ 87 w 458"/>
                <a:gd name="T11" fmla="*/ 229 h 229"/>
                <a:gd name="T12" fmla="*/ 229 w 458"/>
                <a:gd name="T13" fmla="*/ 8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229">
                  <a:moveTo>
                    <a:pt x="229" y="87"/>
                  </a:moveTo>
                  <a:cubicBezTo>
                    <a:pt x="307" y="87"/>
                    <a:pt x="371" y="151"/>
                    <a:pt x="371" y="229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103"/>
                    <a:pt x="355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87" y="229"/>
                    <a:pt x="87" y="229"/>
                    <a:pt x="87" y="229"/>
                  </a:cubicBezTo>
                  <a:cubicBezTo>
                    <a:pt x="87" y="151"/>
                    <a:pt x="151" y="87"/>
                    <a:pt x="229" y="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Freeform 11"/>
            <p:cNvSpPr/>
            <p:nvPr/>
          </p:nvSpPr>
          <p:spPr bwMode="auto">
            <a:xfrm>
              <a:off x="5062538" y="2911401"/>
              <a:ext cx="1582737" cy="792162"/>
            </a:xfrm>
            <a:custGeom>
              <a:avLst/>
              <a:gdLst>
                <a:gd name="T0" fmla="*/ 228 w 457"/>
                <a:gd name="T1" fmla="*/ 142 h 229"/>
                <a:gd name="T2" fmla="*/ 86 w 457"/>
                <a:gd name="T3" fmla="*/ 0 h 229"/>
                <a:gd name="T4" fmla="*/ 0 w 457"/>
                <a:gd name="T5" fmla="*/ 0 h 229"/>
                <a:gd name="T6" fmla="*/ 228 w 457"/>
                <a:gd name="T7" fmla="*/ 229 h 229"/>
                <a:gd name="T8" fmla="*/ 457 w 457"/>
                <a:gd name="T9" fmla="*/ 0 h 229"/>
                <a:gd name="T10" fmla="*/ 370 w 457"/>
                <a:gd name="T11" fmla="*/ 0 h 229"/>
                <a:gd name="T12" fmla="*/ 228 w 457"/>
                <a:gd name="T13" fmla="*/ 14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7" h="229">
                  <a:moveTo>
                    <a:pt x="228" y="142"/>
                  </a:moveTo>
                  <a:cubicBezTo>
                    <a:pt x="150" y="142"/>
                    <a:pt x="86" y="78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6"/>
                    <a:pt x="102" y="229"/>
                    <a:pt x="228" y="229"/>
                  </a:cubicBezTo>
                  <a:cubicBezTo>
                    <a:pt x="355" y="229"/>
                    <a:pt x="457" y="126"/>
                    <a:pt x="457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70" y="78"/>
                    <a:pt x="307" y="142"/>
                    <a:pt x="228" y="142"/>
                  </a:cubicBezTo>
                  <a:close/>
                </a:path>
              </a:pathLst>
            </a:custGeom>
            <a:solidFill>
              <a:srgbClr val="77CBC3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Freeform 12"/>
            <p:cNvSpPr/>
            <p:nvPr/>
          </p:nvSpPr>
          <p:spPr bwMode="auto">
            <a:xfrm>
              <a:off x="1216025" y="2119238"/>
              <a:ext cx="1584325" cy="941388"/>
            </a:xfrm>
            <a:custGeom>
              <a:avLst/>
              <a:gdLst>
                <a:gd name="T0" fmla="*/ 229 w 458"/>
                <a:gd name="T1" fmla="*/ 0 h 272"/>
                <a:gd name="T2" fmla="*/ 0 w 458"/>
                <a:gd name="T3" fmla="*/ 229 h 272"/>
                <a:gd name="T4" fmla="*/ 44 w 458"/>
                <a:gd name="T5" fmla="*/ 272 h 272"/>
                <a:gd name="T6" fmla="*/ 87 w 458"/>
                <a:gd name="T7" fmla="*/ 229 h 272"/>
                <a:gd name="T8" fmla="*/ 229 w 458"/>
                <a:gd name="T9" fmla="*/ 87 h 272"/>
                <a:gd name="T10" fmla="*/ 371 w 458"/>
                <a:gd name="T11" fmla="*/ 229 h 272"/>
                <a:gd name="T12" fmla="*/ 458 w 458"/>
                <a:gd name="T13" fmla="*/ 229 h 272"/>
                <a:gd name="T14" fmla="*/ 229 w 458"/>
                <a:gd name="T1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8" h="272">
                  <a:moveTo>
                    <a:pt x="229" y="0"/>
                  </a:moveTo>
                  <a:cubicBezTo>
                    <a:pt x="103" y="0"/>
                    <a:pt x="0" y="103"/>
                    <a:pt x="0" y="229"/>
                  </a:cubicBezTo>
                  <a:cubicBezTo>
                    <a:pt x="0" y="253"/>
                    <a:pt x="20" y="272"/>
                    <a:pt x="44" y="272"/>
                  </a:cubicBezTo>
                  <a:cubicBezTo>
                    <a:pt x="68" y="272"/>
                    <a:pt x="87" y="253"/>
                    <a:pt x="87" y="229"/>
                  </a:cubicBezTo>
                  <a:cubicBezTo>
                    <a:pt x="87" y="151"/>
                    <a:pt x="151" y="87"/>
                    <a:pt x="229" y="87"/>
                  </a:cubicBezTo>
                  <a:cubicBezTo>
                    <a:pt x="307" y="87"/>
                    <a:pt x="371" y="151"/>
                    <a:pt x="371" y="229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103"/>
                    <a:pt x="355" y="0"/>
                    <a:pt x="22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Freeform 13"/>
            <p:cNvSpPr/>
            <p:nvPr/>
          </p:nvSpPr>
          <p:spPr bwMode="auto">
            <a:xfrm>
              <a:off x="6343650" y="2119238"/>
              <a:ext cx="1584325" cy="941388"/>
            </a:xfrm>
            <a:custGeom>
              <a:avLst/>
              <a:gdLst>
                <a:gd name="T0" fmla="*/ 229 w 458"/>
                <a:gd name="T1" fmla="*/ 0 h 272"/>
                <a:gd name="T2" fmla="*/ 0 w 458"/>
                <a:gd name="T3" fmla="*/ 229 h 272"/>
                <a:gd name="T4" fmla="*/ 87 w 458"/>
                <a:gd name="T5" fmla="*/ 229 h 272"/>
                <a:gd name="T6" fmla="*/ 229 w 458"/>
                <a:gd name="T7" fmla="*/ 87 h 272"/>
                <a:gd name="T8" fmla="*/ 371 w 458"/>
                <a:gd name="T9" fmla="*/ 229 h 272"/>
                <a:gd name="T10" fmla="*/ 414 w 458"/>
                <a:gd name="T11" fmla="*/ 272 h 272"/>
                <a:gd name="T12" fmla="*/ 458 w 458"/>
                <a:gd name="T13" fmla="*/ 229 h 272"/>
                <a:gd name="T14" fmla="*/ 229 w 458"/>
                <a:gd name="T1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8" h="272">
                  <a:moveTo>
                    <a:pt x="229" y="0"/>
                  </a:moveTo>
                  <a:cubicBezTo>
                    <a:pt x="103" y="0"/>
                    <a:pt x="0" y="103"/>
                    <a:pt x="0" y="229"/>
                  </a:cubicBezTo>
                  <a:cubicBezTo>
                    <a:pt x="87" y="229"/>
                    <a:pt x="87" y="229"/>
                    <a:pt x="87" y="229"/>
                  </a:cubicBezTo>
                  <a:cubicBezTo>
                    <a:pt x="87" y="151"/>
                    <a:pt x="151" y="87"/>
                    <a:pt x="229" y="87"/>
                  </a:cubicBezTo>
                  <a:cubicBezTo>
                    <a:pt x="307" y="87"/>
                    <a:pt x="371" y="151"/>
                    <a:pt x="371" y="229"/>
                  </a:cubicBezTo>
                  <a:cubicBezTo>
                    <a:pt x="371" y="253"/>
                    <a:pt x="390" y="272"/>
                    <a:pt x="414" y="272"/>
                  </a:cubicBezTo>
                  <a:cubicBezTo>
                    <a:pt x="438" y="272"/>
                    <a:pt x="458" y="253"/>
                    <a:pt x="458" y="229"/>
                  </a:cubicBezTo>
                  <a:cubicBezTo>
                    <a:pt x="458" y="103"/>
                    <a:pt x="355" y="0"/>
                    <a:pt x="22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46" name="Group 14"/>
            <p:cNvGrpSpPr/>
            <p:nvPr/>
          </p:nvGrpSpPr>
          <p:grpSpPr bwMode="auto">
            <a:xfrm>
              <a:off x="1862138" y="2724076"/>
              <a:ext cx="292100" cy="374650"/>
              <a:chOff x="0" y="0"/>
              <a:chExt cx="184" cy="236"/>
            </a:xfrm>
            <a:solidFill>
              <a:schemeClr val="accent1"/>
            </a:solidFill>
          </p:grpSpPr>
          <p:sp>
            <p:nvSpPr>
              <p:cNvPr id="18447" name="Freeform 15"/>
              <p:cNvSpPr/>
              <p:nvPr/>
            </p:nvSpPr>
            <p:spPr bwMode="auto">
              <a:xfrm>
                <a:off x="0" y="0"/>
                <a:ext cx="184" cy="236"/>
              </a:xfrm>
              <a:custGeom>
                <a:avLst/>
                <a:gdLst>
                  <a:gd name="T0" fmla="*/ 19 w 84"/>
                  <a:gd name="T1" fmla="*/ 98 h 108"/>
                  <a:gd name="T2" fmla="*/ 10 w 84"/>
                  <a:gd name="T3" fmla="*/ 98 h 108"/>
                  <a:gd name="T4" fmla="*/ 10 w 84"/>
                  <a:gd name="T5" fmla="*/ 9 h 108"/>
                  <a:gd name="T6" fmla="*/ 79 w 84"/>
                  <a:gd name="T7" fmla="*/ 9 h 108"/>
                  <a:gd name="T8" fmla="*/ 84 w 84"/>
                  <a:gd name="T9" fmla="*/ 5 h 108"/>
                  <a:gd name="T10" fmla="*/ 79 w 84"/>
                  <a:gd name="T11" fmla="*/ 0 h 108"/>
                  <a:gd name="T12" fmla="*/ 5 w 84"/>
                  <a:gd name="T13" fmla="*/ 0 h 108"/>
                  <a:gd name="T14" fmla="*/ 0 w 84"/>
                  <a:gd name="T15" fmla="*/ 5 h 108"/>
                  <a:gd name="T16" fmla="*/ 0 w 84"/>
                  <a:gd name="T17" fmla="*/ 103 h 108"/>
                  <a:gd name="T18" fmla="*/ 5 w 84"/>
                  <a:gd name="T19" fmla="*/ 108 h 108"/>
                  <a:gd name="T20" fmla="*/ 19 w 84"/>
                  <a:gd name="T21" fmla="*/ 108 h 108"/>
                  <a:gd name="T22" fmla="*/ 23 w 84"/>
                  <a:gd name="T23" fmla="*/ 103 h 108"/>
                  <a:gd name="T24" fmla="*/ 19 w 84"/>
                  <a:gd name="T25" fmla="*/ 9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108">
                    <a:moveTo>
                      <a:pt x="19" y="98"/>
                    </a:move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79" y="9"/>
                      <a:pt x="79" y="9"/>
                      <a:pt x="79" y="9"/>
                    </a:cubicBezTo>
                    <a:cubicBezTo>
                      <a:pt x="82" y="9"/>
                      <a:pt x="84" y="7"/>
                      <a:pt x="84" y="5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6"/>
                      <a:pt x="3" y="108"/>
                      <a:pt x="5" y="108"/>
                    </a:cubicBezTo>
                    <a:cubicBezTo>
                      <a:pt x="19" y="108"/>
                      <a:pt x="19" y="108"/>
                      <a:pt x="19" y="108"/>
                    </a:cubicBezTo>
                    <a:cubicBezTo>
                      <a:pt x="21" y="108"/>
                      <a:pt x="23" y="106"/>
                      <a:pt x="23" y="103"/>
                    </a:cubicBezTo>
                    <a:cubicBezTo>
                      <a:pt x="23" y="100"/>
                      <a:pt x="21" y="98"/>
                      <a:pt x="19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" name="Freeform 16"/>
              <p:cNvSpPr/>
              <p:nvPr/>
            </p:nvSpPr>
            <p:spPr bwMode="auto">
              <a:xfrm>
                <a:off x="116" y="138"/>
                <a:ext cx="68" cy="98"/>
              </a:xfrm>
              <a:custGeom>
                <a:avLst/>
                <a:gdLst>
                  <a:gd name="T0" fmla="*/ 26 w 31"/>
                  <a:gd name="T1" fmla="*/ 0 h 45"/>
                  <a:gd name="T2" fmla="*/ 21 w 31"/>
                  <a:gd name="T3" fmla="*/ 5 h 45"/>
                  <a:gd name="T4" fmla="*/ 21 w 31"/>
                  <a:gd name="T5" fmla="*/ 35 h 45"/>
                  <a:gd name="T6" fmla="*/ 4 w 31"/>
                  <a:gd name="T7" fmla="*/ 35 h 45"/>
                  <a:gd name="T8" fmla="*/ 0 w 31"/>
                  <a:gd name="T9" fmla="*/ 40 h 45"/>
                  <a:gd name="T10" fmla="*/ 4 w 31"/>
                  <a:gd name="T11" fmla="*/ 45 h 45"/>
                  <a:gd name="T12" fmla="*/ 26 w 31"/>
                  <a:gd name="T13" fmla="*/ 45 h 45"/>
                  <a:gd name="T14" fmla="*/ 29 w 31"/>
                  <a:gd name="T15" fmla="*/ 43 h 45"/>
                  <a:gd name="T16" fmla="*/ 31 w 31"/>
                  <a:gd name="T17" fmla="*/ 40 h 45"/>
                  <a:gd name="T18" fmla="*/ 31 w 31"/>
                  <a:gd name="T19" fmla="*/ 5 h 45"/>
                  <a:gd name="T20" fmla="*/ 26 w 31"/>
                  <a:gd name="T2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45">
                    <a:moveTo>
                      <a:pt x="26" y="0"/>
                    </a:moveTo>
                    <a:cubicBezTo>
                      <a:pt x="23" y="0"/>
                      <a:pt x="21" y="2"/>
                      <a:pt x="21" y="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2" y="35"/>
                      <a:pt x="0" y="37"/>
                      <a:pt x="0" y="40"/>
                    </a:cubicBezTo>
                    <a:cubicBezTo>
                      <a:pt x="0" y="43"/>
                      <a:pt x="2" y="45"/>
                      <a:pt x="4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7" y="45"/>
                      <a:pt x="28" y="44"/>
                      <a:pt x="29" y="43"/>
                    </a:cubicBezTo>
                    <a:cubicBezTo>
                      <a:pt x="30" y="42"/>
                      <a:pt x="31" y="41"/>
                      <a:pt x="31" y="40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" name="Freeform 17"/>
              <p:cNvSpPr>
                <a:spLocks noEditPoints="1"/>
              </p:cNvSpPr>
              <p:nvPr/>
            </p:nvSpPr>
            <p:spPr bwMode="auto">
              <a:xfrm>
                <a:off x="66" y="51"/>
                <a:ext cx="113" cy="163"/>
              </a:xfrm>
              <a:custGeom>
                <a:avLst/>
                <a:gdLst>
                  <a:gd name="T0" fmla="*/ 45 w 52"/>
                  <a:gd name="T1" fmla="*/ 1 h 75"/>
                  <a:gd name="T2" fmla="*/ 40 w 52"/>
                  <a:gd name="T3" fmla="*/ 0 h 75"/>
                  <a:gd name="T4" fmla="*/ 30 w 52"/>
                  <a:gd name="T5" fmla="*/ 5 h 75"/>
                  <a:gd name="T6" fmla="*/ 1 w 52"/>
                  <a:gd name="T7" fmla="*/ 57 h 75"/>
                  <a:gd name="T8" fmla="*/ 0 w 52"/>
                  <a:gd name="T9" fmla="*/ 59 h 75"/>
                  <a:gd name="T10" fmla="*/ 0 w 52"/>
                  <a:gd name="T11" fmla="*/ 71 h 75"/>
                  <a:gd name="T12" fmla="*/ 3 w 52"/>
                  <a:gd name="T13" fmla="*/ 75 h 75"/>
                  <a:gd name="T14" fmla="*/ 5 w 52"/>
                  <a:gd name="T15" fmla="*/ 75 h 75"/>
                  <a:gd name="T16" fmla="*/ 7 w 52"/>
                  <a:gd name="T17" fmla="*/ 75 h 75"/>
                  <a:gd name="T18" fmla="*/ 18 w 52"/>
                  <a:gd name="T19" fmla="*/ 69 h 75"/>
                  <a:gd name="T20" fmla="*/ 19 w 52"/>
                  <a:gd name="T21" fmla="*/ 67 h 75"/>
                  <a:gd name="T22" fmla="*/ 49 w 52"/>
                  <a:gd name="T23" fmla="*/ 16 h 75"/>
                  <a:gd name="T24" fmla="*/ 45 w 52"/>
                  <a:gd name="T25" fmla="*/ 1 h 75"/>
                  <a:gd name="T26" fmla="*/ 41 w 52"/>
                  <a:gd name="T27" fmla="*/ 11 h 75"/>
                  <a:gd name="T28" fmla="*/ 12 w 52"/>
                  <a:gd name="T29" fmla="*/ 62 h 75"/>
                  <a:gd name="T30" fmla="*/ 9 w 52"/>
                  <a:gd name="T31" fmla="*/ 63 h 75"/>
                  <a:gd name="T32" fmla="*/ 9 w 52"/>
                  <a:gd name="T33" fmla="*/ 60 h 75"/>
                  <a:gd name="T34" fmla="*/ 38 w 52"/>
                  <a:gd name="T35" fmla="*/ 10 h 75"/>
                  <a:gd name="T36" fmla="*/ 41 w 52"/>
                  <a:gd name="T37" fmla="*/ 9 h 75"/>
                  <a:gd name="T38" fmla="*/ 41 w 52"/>
                  <a:gd name="T39" fmla="*/ 1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75">
                    <a:moveTo>
                      <a:pt x="45" y="1"/>
                    </a:moveTo>
                    <a:cubicBezTo>
                      <a:pt x="44" y="0"/>
                      <a:pt x="42" y="0"/>
                      <a:pt x="40" y="0"/>
                    </a:cubicBezTo>
                    <a:cubicBezTo>
                      <a:pt x="36" y="0"/>
                      <a:pt x="32" y="2"/>
                      <a:pt x="30" y="5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1" y="72"/>
                      <a:pt x="1" y="74"/>
                      <a:pt x="3" y="75"/>
                    </a:cubicBezTo>
                    <a:cubicBezTo>
                      <a:pt x="3" y="75"/>
                      <a:pt x="4" y="75"/>
                      <a:pt x="5" y="75"/>
                    </a:cubicBezTo>
                    <a:cubicBezTo>
                      <a:pt x="6" y="75"/>
                      <a:pt x="7" y="75"/>
                      <a:pt x="7" y="75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8" y="69"/>
                      <a:pt x="19" y="68"/>
                      <a:pt x="19" y="6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1"/>
                      <a:pt x="50" y="4"/>
                      <a:pt x="45" y="1"/>
                    </a:cubicBezTo>
                    <a:close/>
                    <a:moveTo>
                      <a:pt x="41" y="11"/>
                    </a:moveTo>
                    <a:cubicBezTo>
                      <a:pt x="12" y="62"/>
                      <a:pt x="12" y="62"/>
                      <a:pt x="12" y="62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9"/>
                      <a:pt x="40" y="9"/>
                      <a:pt x="41" y="9"/>
                    </a:cubicBezTo>
                    <a:cubicBezTo>
                      <a:pt x="41" y="10"/>
                      <a:pt x="42" y="11"/>
                      <a:pt x="4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" name="Freeform 18"/>
              <p:cNvSpPr/>
              <p:nvPr/>
            </p:nvSpPr>
            <p:spPr bwMode="auto">
              <a:xfrm>
                <a:off x="35" y="68"/>
                <a:ext cx="70" cy="20"/>
              </a:xfrm>
              <a:custGeom>
                <a:avLst/>
                <a:gdLst>
                  <a:gd name="T0" fmla="*/ 32 w 32"/>
                  <a:gd name="T1" fmla="*/ 4 h 9"/>
                  <a:gd name="T2" fmla="*/ 28 w 32"/>
                  <a:gd name="T3" fmla="*/ 0 h 9"/>
                  <a:gd name="T4" fmla="*/ 4 w 32"/>
                  <a:gd name="T5" fmla="*/ 0 h 9"/>
                  <a:gd name="T6" fmla="*/ 0 w 32"/>
                  <a:gd name="T7" fmla="*/ 4 h 9"/>
                  <a:gd name="T8" fmla="*/ 4 w 32"/>
                  <a:gd name="T9" fmla="*/ 9 h 9"/>
                  <a:gd name="T10" fmla="*/ 28 w 32"/>
                  <a:gd name="T11" fmla="*/ 9 h 9"/>
                  <a:gd name="T12" fmla="*/ 32 w 32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32" y="4"/>
                    </a:moveTo>
                    <a:cubicBezTo>
                      <a:pt x="32" y="2"/>
                      <a:pt x="30" y="0"/>
                      <a:pt x="2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0" y="9"/>
                      <a:pt x="32" y="7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" name="Freeform 19"/>
              <p:cNvSpPr/>
              <p:nvPr/>
            </p:nvSpPr>
            <p:spPr bwMode="auto">
              <a:xfrm>
                <a:off x="35" y="107"/>
                <a:ext cx="46" cy="20"/>
              </a:xfrm>
              <a:custGeom>
                <a:avLst/>
                <a:gdLst>
                  <a:gd name="T0" fmla="*/ 4 w 21"/>
                  <a:gd name="T1" fmla="*/ 0 h 9"/>
                  <a:gd name="T2" fmla="*/ 0 w 21"/>
                  <a:gd name="T3" fmla="*/ 4 h 9"/>
                  <a:gd name="T4" fmla="*/ 4 w 21"/>
                  <a:gd name="T5" fmla="*/ 9 h 9"/>
                  <a:gd name="T6" fmla="*/ 16 w 21"/>
                  <a:gd name="T7" fmla="*/ 9 h 9"/>
                  <a:gd name="T8" fmla="*/ 21 w 21"/>
                  <a:gd name="T9" fmla="*/ 4 h 9"/>
                  <a:gd name="T10" fmla="*/ 16 w 21"/>
                  <a:gd name="T11" fmla="*/ 0 h 9"/>
                  <a:gd name="T12" fmla="*/ 4 w 21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9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9" y="9"/>
                      <a:pt x="21" y="7"/>
                      <a:pt x="21" y="4"/>
                    </a:cubicBezTo>
                    <a:cubicBezTo>
                      <a:pt x="21" y="2"/>
                      <a:pt x="19" y="0"/>
                      <a:pt x="16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52" name="Group 20"/>
            <p:cNvGrpSpPr/>
            <p:nvPr/>
          </p:nvGrpSpPr>
          <p:grpSpPr bwMode="auto">
            <a:xfrm>
              <a:off x="5668963" y="2724076"/>
              <a:ext cx="369887" cy="374650"/>
              <a:chOff x="0" y="0"/>
              <a:chExt cx="233" cy="23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8453" name="Freeform 21"/>
              <p:cNvSpPr>
                <a:spLocks noEditPoints="1"/>
              </p:cNvSpPr>
              <p:nvPr/>
            </p:nvSpPr>
            <p:spPr bwMode="auto">
              <a:xfrm>
                <a:off x="0" y="0"/>
                <a:ext cx="233" cy="236"/>
              </a:xfrm>
              <a:custGeom>
                <a:avLst/>
                <a:gdLst>
                  <a:gd name="T0" fmla="*/ 103 w 107"/>
                  <a:gd name="T1" fmla="*/ 42 h 108"/>
                  <a:gd name="T2" fmla="*/ 93 w 107"/>
                  <a:gd name="T3" fmla="*/ 35 h 108"/>
                  <a:gd name="T4" fmla="*/ 97 w 107"/>
                  <a:gd name="T5" fmla="*/ 22 h 108"/>
                  <a:gd name="T6" fmla="*/ 80 w 107"/>
                  <a:gd name="T7" fmla="*/ 10 h 108"/>
                  <a:gd name="T8" fmla="*/ 68 w 107"/>
                  <a:gd name="T9" fmla="*/ 12 h 108"/>
                  <a:gd name="T10" fmla="*/ 62 w 107"/>
                  <a:gd name="T11" fmla="*/ 1 h 108"/>
                  <a:gd name="T12" fmla="*/ 42 w 107"/>
                  <a:gd name="T13" fmla="*/ 4 h 108"/>
                  <a:gd name="T14" fmla="*/ 34 w 107"/>
                  <a:gd name="T15" fmla="*/ 14 h 108"/>
                  <a:gd name="T16" fmla="*/ 22 w 107"/>
                  <a:gd name="T17" fmla="*/ 11 h 108"/>
                  <a:gd name="T18" fmla="*/ 10 w 107"/>
                  <a:gd name="T19" fmla="*/ 27 h 108"/>
                  <a:gd name="T20" fmla="*/ 12 w 107"/>
                  <a:gd name="T21" fmla="*/ 39 h 108"/>
                  <a:gd name="T22" fmla="*/ 0 w 107"/>
                  <a:gd name="T23" fmla="*/ 46 h 108"/>
                  <a:gd name="T24" fmla="*/ 0 w 107"/>
                  <a:gd name="T25" fmla="*/ 62 h 108"/>
                  <a:gd name="T26" fmla="*/ 12 w 107"/>
                  <a:gd name="T27" fmla="*/ 69 h 108"/>
                  <a:gd name="T28" fmla="*/ 10 w 107"/>
                  <a:gd name="T29" fmla="*/ 81 h 108"/>
                  <a:gd name="T30" fmla="*/ 22 w 107"/>
                  <a:gd name="T31" fmla="*/ 97 h 108"/>
                  <a:gd name="T32" fmla="*/ 34 w 107"/>
                  <a:gd name="T33" fmla="*/ 94 h 108"/>
                  <a:gd name="T34" fmla="*/ 42 w 107"/>
                  <a:gd name="T35" fmla="*/ 104 h 108"/>
                  <a:gd name="T36" fmla="*/ 53 w 107"/>
                  <a:gd name="T37" fmla="*/ 108 h 108"/>
                  <a:gd name="T38" fmla="*/ 65 w 107"/>
                  <a:gd name="T39" fmla="*/ 104 h 108"/>
                  <a:gd name="T40" fmla="*/ 72 w 107"/>
                  <a:gd name="T41" fmla="*/ 94 h 108"/>
                  <a:gd name="T42" fmla="*/ 85 w 107"/>
                  <a:gd name="T43" fmla="*/ 97 h 108"/>
                  <a:gd name="T44" fmla="*/ 97 w 107"/>
                  <a:gd name="T45" fmla="*/ 81 h 108"/>
                  <a:gd name="T46" fmla="*/ 95 w 107"/>
                  <a:gd name="T47" fmla="*/ 69 h 108"/>
                  <a:gd name="T48" fmla="*/ 106 w 107"/>
                  <a:gd name="T49" fmla="*/ 62 h 108"/>
                  <a:gd name="T50" fmla="*/ 106 w 107"/>
                  <a:gd name="T51" fmla="*/ 46 h 108"/>
                  <a:gd name="T52" fmla="*/ 90 w 107"/>
                  <a:gd name="T53" fmla="*/ 61 h 108"/>
                  <a:gd name="T54" fmla="*/ 84 w 107"/>
                  <a:gd name="T55" fmla="*/ 71 h 108"/>
                  <a:gd name="T56" fmla="*/ 88 w 107"/>
                  <a:gd name="T57" fmla="*/ 82 h 108"/>
                  <a:gd name="T58" fmla="*/ 74 w 107"/>
                  <a:gd name="T59" fmla="*/ 84 h 108"/>
                  <a:gd name="T60" fmla="*/ 63 w 107"/>
                  <a:gd name="T61" fmla="*/ 87 h 108"/>
                  <a:gd name="T62" fmla="*/ 57 w 107"/>
                  <a:gd name="T63" fmla="*/ 98 h 108"/>
                  <a:gd name="T64" fmla="*/ 47 w 107"/>
                  <a:gd name="T65" fmla="*/ 90 h 108"/>
                  <a:gd name="T66" fmla="*/ 37 w 107"/>
                  <a:gd name="T67" fmla="*/ 85 h 108"/>
                  <a:gd name="T68" fmla="*/ 25 w 107"/>
                  <a:gd name="T69" fmla="*/ 88 h 108"/>
                  <a:gd name="T70" fmla="*/ 23 w 107"/>
                  <a:gd name="T71" fmla="*/ 75 h 108"/>
                  <a:gd name="T72" fmla="*/ 20 w 107"/>
                  <a:gd name="T73" fmla="*/ 64 h 108"/>
                  <a:gd name="T74" fmla="*/ 9 w 107"/>
                  <a:gd name="T75" fmla="*/ 58 h 108"/>
                  <a:gd name="T76" fmla="*/ 9 w 107"/>
                  <a:gd name="T77" fmla="*/ 50 h 108"/>
                  <a:gd name="T78" fmla="*/ 20 w 107"/>
                  <a:gd name="T79" fmla="*/ 44 h 108"/>
                  <a:gd name="T80" fmla="*/ 23 w 107"/>
                  <a:gd name="T81" fmla="*/ 33 h 108"/>
                  <a:gd name="T82" fmla="*/ 25 w 107"/>
                  <a:gd name="T83" fmla="*/ 20 h 108"/>
                  <a:gd name="T84" fmla="*/ 37 w 107"/>
                  <a:gd name="T85" fmla="*/ 23 h 108"/>
                  <a:gd name="T86" fmla="*/ 47 w 107"/>
                  <a:gd name="T87" fmla="*/ 18 h 108"/>
                  <a:gd name="T88" fmla="*/ 57 w 107"/>
                  <a:gd name="T89" fmla="*/ 10 h 108"/>
                  <a:gd name="T90" fmla="*/ 63 w 107"/>
                  <a:gd name="T91" fmla="*/ 21 h 108"/>
                  <a:gd name="T92" fmla="*/ 74 w 107"/>
                  <a:gd name="T93" fmla="*/ 23 h 108"/>
                  <a:gd name="T94" fmla="*/ 88 w 107"/>
                  <a:gd name="T95" fmla="*/ 26 h 108"/>
                  <a:gd name="T96" fmla="*/ 84 w 107"/>
                  <a:gd name="T97" fmla="*/ 37 h 108"/>
                  <a:gd name="T98" fmla="*/ 90 w 107"/>
                  <a:gd name="T99" fmla="*/ 47 h 108"/>
                  <a:gd name="T100" fmla="*/ 98 w 107"/>
                  <a:gd name="T101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7" h="108">
                    <a:moveTo>
                      <a:pt x="106" y="46"/>
                    </a:moveTo>
                    <a:cubicBezTo>
                      <a:pt x="106" y="44"/>
                      <a:pt x="105" y="43"/>
                      <a:pt x="103" y="42"/>
                    </a:cubicBezTo>
                    <a:cubicBezTo>
                      <a:pt x="95" y="39"/>
                      <a:pt x="95" y="39"/>
                      <a:pt x="95" y="39"/>
                    </a:cubicBezTo>
                    <a:cubicBezTo>
                      <a:pt x="94" y="38"/>
                      <a:pt x="94" y="36"/>
                      <a:pt x="93" y="35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8" y="25"/>
                      <a:pt x="98" y="24"/>
                      <a:pt x="97" y="22"/>
                    </a:cubicBezTo>
                    <a:cubicBezTo>
                      <a:pt x="93" y="18"/>
                      <a:pt x="89" y="14"/>
                      <a:pt x="85" y="11"/>
                    </a:cubicBezTo>
                    <a:cubicBezTo>
                      <a:pt x="84" y="10"/>
                      <a:pt x="82" y="10"/>
                      <a:pt x="80" y="10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3"/>
                      <a:pt x="68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1"/>
                      <a:pt x="62" y="1"/>
                    </a:cubicBezTo>
                    <a:cubicBezTo>
                      <a:pt x="56" y="0"/>
                      <a:pt x="51" y="0"/>
                      <a:pt x="45" y="1"/>
                    </a:cubicBezTo>
                    <a:cubicBezTo>
                      <a:pt x="44" y="1"/>
                      <a:pt x="42" y="2"/>
                      <a:pt x="42" y="4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7" y="13"/>
                      <a:pt x="36" y="14"/>
                      <a:pt x="34" y="14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10"/>
                      <a:pt x="23" y="10"/>
                      <a:pt x="22" y="11"/>
                    </a:cubicBezTo>
                    <a:cubicBezTo>
                      <a:pt x="17" y="14"/>
                      <a:pt x="13" y="18"/>
                      <a:pt x="10" y="22"/>
                    </a:cubicBezTo>
                    <a:cubicBezTo>
                      <a:pt x="9" y="24"/>
                      <a:pt x="9" y="25"/>
                      <a:pt x="10" y="27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3" y="36"/>
                      <a:pt x="12" y="38"/>
                      <a:pt x="12" y="39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2" y="43"/>
                      <a:pt x="1" y="44"/>
                      <a:pt x="0" y="46"/>
                    </a:cubicBezTo>
                    <a:cubicBezTo>
                      <a:pt x="0" y="49"/>
                      <a:pt x="0" y="51"/>
                      <a:pt x="0" y="54"/>
                    </a:cubicBezTo>
                    <a:cubicBezTo>
                      <a:pt x="0" y="56"/>
                      <a:pt x="0" y="59"/>
                      <a:pt x="0" y="62"/>
                    </a:cubicBezTo>
                    <a:cubicBezTo>
                      <a:pt x="1" y="64"/>
                      <a:pt x="2" y="65"/>
                      <a:pt x="3" y="66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2" y="70"/>
                      <a:pt x="13" y="72"/>
                      <a:pt x="14" y="73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9" y="82"/>
                      <a:pt x="9" y="84"/>
                      <a:pt x="10" y="86"/>
                    </a:cubicBezTo>
                    <a:cubicBezTo>
                      <a:pt x="13" y="90"/>
                      <a:pt x="17" y="94"/>
                      <a:pt x="22" y="97"/>
                    </a:cubicBezTo>
                    <a:cubicBezTo>
                      <a:pt x="23" y="98"/>
                      <a:pt x="25" y="98"/>
                      <a:pt x="26" y="98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6" y="94"/>
                      <a:pt x="37" y="95"/>
                      <a:pt x="39" y="95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42" y="106"/>
                      <a:pt x="44" y="107"/>
                      <a:pt x="45" y="107"/>
                    </a:cubicBezTo>
                    <a:cubicBezTo>
                      <a:pt x="48" y="107"/>
                      <a:pt x="51" y="108"/>
                      <a:pt x="53" y="108"/>
                    </a:cubicBezTo>
                    <a:cubicBezTo>
                      <a:pt x="56" y="108"/>
                      <a:pt x="59" y="107"/>
                      <a:pt x="62" y="107"/>
                    </a:cubicBezTo>
                    <a:cubicBezTo>
                      <a:pt x="63" y="107"/>
                      <a:pt x="65" y="106"/>
                      <a:pt x="65" y="104"/>
                    </a:cubicBezTo>
                    <a:cubicBezTo>
                      <a:pt x="68" y="95"/>
                      <a:pt x="68" y="95"/>
                      <a:pt x="68" y="95"/>
                    </a:cubicBezTo>
                    <a:cubicBezTo>
                      <a:pt x="70" y="95"/>
                      <a:pt x="71" y="94"/>
                      <a:pt x="72" y="94"/>
                    </a:cubicBezTo>
                    <a:cubicBezTo>
                      <a:pt x="80" y="98"/>
                      <a:pt x="80" y="98"/>
                      <a:pt x="80" y="98"/>
                    </a:cubicBezTo>
                    <a:cubicBezTo>
                      <a:pt x="82" y="98"/>
                      <a:pt x="84" y="98"/>
                      <a:pt x="85" y="97"/>
                    </a:cubicBezTo>
                    <a:cubicBezTo>
                      <a:pt x="89" y="94"/>
                      <a:pt x="93" y="90"/>
                      <a:pt x="97" y="86"/>
                    </a:cubicBezTo>
                    <a:cubicBezTo>
                      <a:pt x="98" y="84"/>
                      <a:pt x="98" y="82"/>
                      <a:pt x="97" y="81"/>
                    </a:cubicBezTo>
                    <a:cubicBezTo>
                      <a:pt x="93" y="73"/>
                      <a:pt x="93" y="73"/>
                      <a:pt x="93" y="73"/>
                    </a:cubicBezTo>
                    <a:cubicBezTo>
                      <a:pt x="94" y="72"/>
                      <a:pt x="94" y="70"/>
                      <a:pt x="95" y="69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5" y="65"/>
                      <a:pt x="106" y="64"/>
                      <a:pt x="106" y="62"/>
                    </a:cubicBezTo>
                    <a:cubicBezTo>
                      <a:pt x="107" y="59"/>
                      <a:pt x="107" y="56"/>
                      <a:pt x="107" y="54"/>
                    </a:cubicBezTo>
                    <a:cubicBezTo>
                      <a:pt x="107" y="51"/>
                      <a:pt x="107" y="49"/>
                      <a:pt x="106" y="46"/>
                    </a:cubicBezTo>
                    <a:close/>
                    <a:moveTo>
                      <a:pt x="98" y="58"/>
                    </a:moveTo>
                    <a:cubicBezTo>
                      <a:pt x="90" y="61"/>
                      <a:pt x="90" y="61"/>
                      <a:pt x="90" y="61"/>
                    </a:cubicBezTo>
                    <a:cubicBezTo>
                      <a:pt x="88" y="61"/>
                      <a:pt x="87" y="62"/>
                      <a:pt x="87" y="64"/>
                    </a:cubicBezTo>
                    <a:cubicBezTo>
                      <a:pt x="86" y="66"/>
                      <a:pt x="85" y="69"/>
                      <a:pt x="84" y="71"/>
                    </a:cubicBezTo>
                    <a:cubicBezTo>
                      <a:pt x="83" y="72"/>
                      <a:pt x="83" y="73"/>
                      <a:pt x="84" y="75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6" y="84"/>
                      <a:pt x="84" y="86"/>
                      <a:pt x="82" y="88"/>
                    </a:cubicBezTo>
                    <a:cubicBezTo>
                      <a:pt x="74" y="84"/>
                      <a:pt x="74" y="84"/>
                      <a:pt x="74" y="84"/>
                    </a:cubicBezTo>
                    <a:cubicBezTo>
                      <a:pt x="73" y="84"/>
                      <a:pt x="71" y="84"/>
                      <a:pt x="70" y="85"/>
                    </a:cubicBezTo>
                    <a:cubicBezTo>
                      <a:pt x="68" y="86"/>
                      <a:pt x="66" y="87"/>
                      <a:pt x="63" y="87"/>
                    </a:cubicBezTo>
                    <a:cubicBezTo>
                      <a:pt x="62" y="88"/>
                      <a:pt x="61" y="89"/>
                      <a:pt x="60" y="90"/>
                    </a:cubicBezTo>
                    <a:cubicBezTo>
                      <a:pt x="57" y="98"/>
                      <a:pt x="57" y="98"/>
                      <a:pt x="57" y="98"/>
                    </a:cubicBezTo>
                    <a:cubicBezTo>
                      <a:pt x="55" y="98"/>
                      <a:pt x="52" y="98"/>
                      <a:pt x="49" y="98"/>
                    </a:cubicBezTo>
                    <a:cubicBezTo>
                      <a:pt x="47" y="90"/>
                      <a:pt x="47" y="90"/>
                      <a:pt x="47" y="90"/>
                    </a:cubicBezTo>
                    <a:cubicBezTo>
                      <a:pt x="46" y="89"/>
                      <a:pt x="45" y="88"/>
                      <a:pt x="43" y="87"/>
                    </a:cubicBezTo>
                    <a:cubicBezTo>
                      <a:pt x="41" y="87"/>
                      <a:pt x="39" y="86"/>
                      <a:pt x="37" y="85"/>
                    </a:cubicBezTo>
                    <a:cubicBezTo>
                      <a:pt x="35" y="84"/>
                      <a:pt x="34" y="84"/>
                      <a:pt x="33" y="84"/>
                    </a:cubicBezTo>
                    <a:cubicBezTo>
                      <a:pt x="25" y="88"/>
                      <a:pt x="25" y="88"/>
                      <a:pt x="25" y="88"/>
                    </a:cubicBezTo>
                    <a:cubicBezTo>
                      <a:pt x="23" y="86"/>
                      <a:pt x="21" y="84"/>
                      <a:pt x="19" y="82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2" y="69"/>
                      <a:pt x="21" y="66"/>
                      <a:pt x="20" y="64"/>
                    </a:cubicBezTo>
                    <a:cubicBezTo>
                      <a:pt x="20" y="62"/>
                      <a:pt x="18" y="61"/>
                      <a:pt x="17" y="61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7"/>
                      <a:pt x="9" y="55"/>
                      <a:pt x="9" y="54"/>
                    </a:cubicBezTo>
                    <a:cubicBezTo>
                      <a:pt x="9" y="53"/>
                      <a:pt x="9" y="51"/>
                      <a:pt x="9" y="50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8" y="47"/>
                      <a:pt x="20" y="45"/>
                      <a:pt x="20" y="44"/>
                    </a:cubicBezTo>
                    <a:cubicBezTo>
                      <a:pt x="21" y="42"/>
                      <a:pt x="22" y="39"/>
                      <a:pt x="23" y="37"/>
                    </a:cubicBezTo>
                    <a:cubicBezTo>
                      <a:pt x="23" y="36"/>
                      <a:pt x="23" y="34"/>
                      <a:pt x="23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1" y="23"/>
                      <a:pt x="23" y="22"/>
                      <a:pt x="25" y="20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4" y="24"/>
                      <a:pt x="35" y="24"/>
                      <a:pt x="37" y="23"/>
                    </a:cubicBezTo>
                    <a:cubicBezTo>
                      <a:pt x="39" y="22"/>
                      <a:pt x="41" y="21"/>
                      <a:pt x="43" y="21"/>
                    </a:cubicBezTo>
                    <a:cubicBezTo>
                      <a:pt x="45" y="20"/>
                      <a:pt x="46" y="19"/>
                      <a:pt x="47" y="18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2" y="9"/>
                      <a:pt x="55" y="9"/>
                      <a:pt x="57" y="10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9"/>
                      <a:pt x="62" y="20"/>
                      <a:pt x="63" y="21"/>
                    </a:cubicBezTo>
                    <a:cubicBezTo>
                      <a:pt x="66" y="21"/>
                      <a:pt x="68" y="22"/>
                      <a:pt x="70" y="23"/>
                    </a:cubicBezTo>
                    <a:cubicBezTo>
                      <a:pt x="71" y="24"/>
                      <a:pt x="73" y="24"/>
                      <a:pt x="74" y="23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4" y="22"/>
                      <a:pt x="86" y="23"/>
                      <a:pt x="88" y="26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4"/>
                      <a:pt x="83" y="36"/>
                      <a:pt x="84" y="37"/>
                    </a:cubicBezTo>
                    <a:cubicBezTo>
                      <a:pt x="85" y="39"/>
                      <a:pt x="86" y="42"/>
                      <a:pt x="87" y="44"/>
                    </a:cubicBezTo>
                    <a:cubicBezTo>
                      <a:pt x="87" y="45"/>
                      <a:pt x="88" y="47"/>
                      <a:pt x="90" y="47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1"/>
                      <a:pt x="98" y="53"/>
                      <a:pt x="98" y="54"/>
                    </a:cubicBezTo>
                    <a:cubicBezTo>
                      <a:pt x="98" y="55"/>
                      <a:pt x="98" y="57"/>
                      <a:pt x="98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4" name="Freeform 22"/>
              <p:cNvSpPr>
                <a:spLocks noEditPoints="1"/>
              </p:cNvSpPr>
              <p:nvPr/>
            </p:nvSpPr>
            <p:spPr bwMode="auto">
              <a:xfrm>
                <a:off x="70" y="70"/>
                <a:ext cx="93" cy="92"/>
              </a:xfrm>
              <a:custGeom>
                <a:avLst/>
                <a:gdLst>
                  <a:gd name="T0" fmla="*/ 21 w 43"/>
                  <a:gd name="T1" fmla="*/ 0 h 42"/>
                  <a:gd name="T2" fmla="*/ 0 w 43"/>
                  <a:gd name="T3" fmla="*/ 21 h 42"/>
                  <a:gd name="T4" fmla="*/ 21 w 43"/>
                  <a:gd name="T5" fmla="*/ 42 h 42"/>
                  <a:gd name="T6" fmla="*/ 43 w 43"/>
                  <a:gd name="T7" fmla="*/ 21 h 42"/>
                  <a:gd name="T8" fmla="*/ 21 w 43"/>
                  <a:gd name="T9" fmla="*/ 0 h 42"/>
                  <a:gd name="T10" fmla="*/ 21 w 43"/>
                  <a:gd name="T11" fmla="*/ 33 h 42"/>
                  <a:gd name="T12" fmla="*/ 9 w 43"/>
                  <a:gd name="T13" fmla="*/ 21 h 42"/>
                  <a:gd name="T14" fmla="*/ 21 w 43"/>
                  <a:gd name="T15" fmla="*/ 9 h 42"/>
                  <a:gd name="T16" fmla="*/ 33 w 43"/>
                  <a:gd name="T17" fmla="*/ 21 h 42"/>
                  <a:gd name="T18" fmla="*/ 21 w 43"/>
                  <a:gd name="T1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2">
                    <a:moveTo>
                      <a:pt x="21" y="0"/>
                    </a:moveTo>
                    <a:cubicBezTo>
                      <a:pt x="10" y="0"/>
                      <a:pt x="0" y="9"/>
                      <a:pt x="0" y="21"/>
                    </a:cubicBezTo>
                    <a:cubicBezTo>
                      <a:pt x="0" y="33"/>
                      <a:pt x="10" y="42"/>
                      <a:pt x="21" y="42"/>
                    </a:cubicBezTo>
                    <a:cubicBezTo>
                      <a:pt x="33" y="42"/>
                      <a:pt x="43" y="33"/>
                      <a:pt x="43" y="21"/>
                    </a:cubicBezTo>
                    <a:cubicBezTo>
                      <a:pt x="43" y="9"/>
                      <a:pt x="33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5" y="33"/>
                      <a:pt x="9" y="28"/>
                      <a:pt x="9" y="21"/>
                    </a:cubicBezTo>
                    <a:cubicBezTo>
                      <a:pt x="9" y="14"/>
                      <a:pt x="15" y="9"/>
                      <a:pt x="21" y="9"/>
                    </a:cubicBezTo>
                    <a:cubicBezTo>
                      <a:pt x="28" y="9"/>
                      <a:pt x="33" y="14"/>
                      <a:pt x="33" y="21"/>
                    </a:cubicBezTo>
                    <a:cubicBezTo>
                      <a:pt x="33" y="28"/>
                      <a:pt x="28" y="33"/>
                      <a:pt x="21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55" name="Group 23"/>
            <p:cNvGrpSpPr/>
            <p:nvPr/>
          </p:nvGrpSpPr>
          <p:grpSpPr bwMode="auto">
            <a:xfrm>
              <a:off x="4387850" y="2724076"/>
              <a:ext cx="368300" cy="374650"/>
              <a:chOff x="0" y="0"/>
              <a:chExt cx="232" cy="236"/>
            </a:xfrm>
            <a:solidFill>
              <a:schemeClr val="accent1"/>
            </a:solidFill>
          </p:grpSpPr>
          <p:sp>
            <p:nvSpPr>
              <p:cNvPr id="18456" name="Freeform 24"/>
              <p:cNvSpPr/>
              <p:nvPr/>
            </p:nvSpPr>
            <p:spPr bwMode="auto">
              <a:xfrm>
                <a:off x="0" y="0"/>
                <a:ext cx="232" cy="168"/>
              </a:xfrm>
              <a:custGeom>
                <a:avLst/>
                <a:gdLst>
                  <a:gd name="T0" fmla="*/ 82 w 106"/>
                  <a:gd name="T1" fmla="*/ 28 h 77"/>
                  <a:gd name="T2" fmla="*/ 77 w 106"/>
                  <a:gd name="T3" fmla="*/ 29 h 77"/>
                  <a:gd name="T4" fmla="*/ 77 w 106"/>
                  <a:gd name="T5" fmla="*/ 27 h 77"/>
                  <a:gd name="T6" fmla="*/ 50 w 106"/>
                  <a:gd name="T7" fmla="*/ 0 h 77"/>
                  <a:gd name="T8" fmla="*/ 25 w 106"/>
                  <a:gd name="T9" fmla="*/ 22 h 77"/>
                  <a:gd name="T10" fmla="*/ 17 w 106"/>
                  <a:gd name="T11" fmla="*/ 23 h 77"/>
                  <a:gd name="T12" fmla="*/ 17 w 106"/>
                  <a:gd name="T13" fmla="*/ 23 h 77"/>
                  <a:gd name="T14" fmla="*/ 6 w 106"/>
                  <a:gd name="T15" fmla="*/ 39 h 77"/>
                  <a:gd name="T16" fmla="*/ 8 w 106"/>
                  <a:gd name="T17" fmla="*/ 46 h 77"/>
                  <a:gd name="T18" fmla="*/ 0 w 106"/>
                  <a:gd name="T19" fmla="*/ 60 h 77"/>
                  <a:gd name="T20" fmla="*/ 17 w 106"/>
                  <a:gd name="T21" fmla="*/ 77 h 77"/>
                  <a:gd name="T22" fmla="*/ 35 w 106"/>
                  <a:gd name="T23" fmla="*/ 77 h 77"/>
                  <a:gd name="T24" fmla="*/ 39 w 106"/>
                  <a:gd name="T25" fmla="*/ 73 h 77"/>
                  <a:gd name="T26" fmla="*/ 35 w 106"/>
                  <a:gd name="T27" fmla="*/ 68 h 77"/>
                  <a:gd name="T28" fmla="*/ 17 w 106"/>
                  <a:gd name="T29" fmla="*/ 68 h 77"/>
                  <a:gd name="T30" fmla="*/ 9 w 106"/>
                  <a:gd name="T31" fmla="*/ 60 h 77"/>
                  <a:gd name="T32" fmla="*/ 16 w 106"/>
                  <a:gd name="T33" fmla="*/ 53 h 77"/>
                  <a:gd name="T34" fmla="*/ 20 w 106"/>
                  <a:gd name="T35" fmla="*/ 50 h 77"/>
                  <a:gd name="T36" fmla="*/ 18 w 106"/>
                  <a:gd name="T37" fmla="*/ 45 h 77"/>
                  <a:gd name="T38" fmla="*/ 15 w 106"/>
                  <a:gd name="T39" fmla="*/ 39 h 77"/>
                  <a:gd name="T40" fmla="*/ 20 w 106"/>
                  <a:gd name="T41" fmla="*/ 32 h 77"/>
                  <a:gd name="T42" fmla="*/ 20 w 106"/>
                  <a:gd name="T43" fmla="*/ 32 h 77"/>
                  <a:gd name="T44" fmla="*/ 27 w 106"/>
                  <a:gd name="T45" fmla="*/ 32 h 77"/>
                  <a:gd name="T46" fmla="*/ 31 w 106"/>
                  <a:gd name="T47" fmla="*/ 32 h 77"/>
                  <a:gd name="T48" fmla="*/ 34 w 106"/>
                  <a:gd name="T49" fmla="*/ 28 h 77"/>
                  <a:gd name="T50" fmla="*/ 33 w 106"/>
                  <a:gd name="T51" fmla="*/ 27 h 77"/>
                  <a:gd name="T52" fmla="*/ 33 w 106"/>
                  <a:gd name="T53" fmla="*/ 27 h 77"/>
                  <a:gd name="T54" fmla="*/ 50 w 106"/>
                  <a:gd name="T55" fmla="*/ 9 h 77"/>
                  <a:gd name="T56" fmla="*/ 67 w 106"/>
                  <a:gd name="T57" fmla="*/ 27 h 77"/>
                  <a:gd name="T58" fmla="*/ 65 w 106"/>
                  <a:gd name="T59" fmla="*/ 35 h 77"/>
                  <a:gd name="T60" fmla="*/ 66 w 106"/>
                  <a:gd name="T61" fmla="*/ 41 h 77"/>
                  <a:gd name="T62" fmla="*/ 72 w 106"/>
                  <a:gd name="T63" fmla="*/ 41 h 77"/>
                  <a:gd name="T64" fmla="*/ 82 w 106"/>
                  <a:gd name="T65" fmla="*/ 38 h 77"/>
                  <a:gd name="T66" fmla="*/ 97 w 106"/>
                  <a:gd name="T67" fmla="*/ 53 h 77"/>
                  <a:gd name="T68" fmla="*/ 82 w 106"/>
                  <a:gd name="T69" fmla="*/ 68 h 77"/>
                  <a:gd name="T70" fmla="*/ 71 w 106"/>
                  <a:gd name="T71" fmla="*/ 68 h 77"/>
                  <a:gd name="T72" fmla="*/ 67 w 106"/>
                  <a:gd name="T73" fmla="*/ 73 h 77"/>
                  <a:gd name="T74" fmla="*/ 71 w 106"/>
                  <a:gd name="T75" fmla="*/ 77 h 77"/>
                  <a:gd name="T76" fmla="*/ 82 w 106"/>
                  <a:gd name="T77" fmla="*/ 77 h 77"/>
                  <a:gd name="T78" fmla="*/ 106 w 106"/>
                  <a:gd name="T79" fmla="*/ 53 h 77"/>
                  <a:gd name="T80" fmla="*/ 82 w 106"/>
                  <a:gd name="T81" fmla="*/ 2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6" h="77">
                    <a:moveTo>
                      <a:pt x="82" y="28"/>
                    </a:moveTo>
                    <a:cubicBezTo>
                      <a:pt x="80" y="28"/>
                      <a:pt x="78" y="29"/>
                      <a:pt x="77" y="29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12"/>
                      <a:pt x="65" y="0"/>
                      <a:pt x="50" y="0"/>
                    </a:cubicBezTo>
                    <a:cubicBezTo>
                      <a:pt x="37" y="0"/>
                      <a:pt x="27" y="10"/>
                      <a:pt x="25" y="22"/>
                    </a:cubicBezTo>
                    <a:cubicBezTo>
                      <a:pt x="22" y="22"/>
                      <a:pt x="19" y="22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0" y="26"/>
                      <a:pt x="6" y="32"/>
                      <a:pt x="6" y="39"/>
                    </a:cubicBezTo>
                    <a:cubicBezTo>
                      <a:pt x="6" y="41"/>
                      <a:pt x="7" y="44"/>
                      <a:pt x="8" y="46"/>
                    </a:cubicBezTo>
                    <a:cubicBezTo>
                      <a:pt x="3" y="49"/>
                      <a:pt x="0" y="55"/>
                      <a:pt x="0" y="60"/>
                    </a:cubicBezTo>
                    <a:cubicBezTo>
                      <a:pt x="0" y="70"/>
                      <a:pt x="8" y="77"/>
                      <a:pt x="17" y="77"/>
                    </a:cubicBezTo>
                    <a:cubicBezTo>
                      <a:pt x="35" y="77"/>
                      <a:pt x="35" y="77"/>
                      <a:pt x="35" y="77"/>
                    </a:cubicBezTo>
                    <a:cubicBezTo>
                      <a:pt x="37" y="77"/>
                      <a:pt x="39" y="75"/>
                      <a:pt x="39" y="73"/>
                    </a:cubicBezTo>
                    <a:cubicBezTo>
                      <a:pt x="39" y="70"/>
                      <a:pt x="37" y="68"/>
                      <a:pt x="35" y="68"/>
                    </a:cubicBezTo>
                    <a:cubicBezTo>
                      <a:pt x="17" y="68"/>
                      <a:pt x="17" y="68"/>
                      <a:pt x="17" y="68"/>
                    </a:cubicBezTo>
                    <a:cubicBezTo>
                      <a:pt x="13" y="68"/>
                      <a:pt x="9" y="65"/>
                      <a:pt x="9" y="60"/>
                    </a:cubicBezTo>
                    <a:cubicBezTo>
                      <a:pt x="9" y="57"/>
                      <a:pt x="12" y="53"/>
                      <a:pt x="16" y="53"/>
                    </a:cubicBezTo>
                    <a:cubicBezTo>
                      <a:pt x="18" y="53"/>
                      <a:pt x="19" y="51"/>
                      <a:pt x="20" y="50"/>
                    </a:cubicBezTo>
                    <a:cubicBezTo>
                      <a:pt x="20" y="48"/>
                      <a:pt x="20" y="46"/>
                      <a:pt x="18" y="45"/>
                    </a:cubicBezTo>
                    <a:cubicBezTo>
                      <a:pt x="16" y="43"/>
                      <a:pt x="15" y="41"/>
                      <a:pt x="15" y="39"/>
                    </a:cubicBezTo>
                    <a:cubicBezTo>
                      <a:pt x="15" y="36"/>
                      <a:pt x="17" y="33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2" y="31"/>
                      <a:pt x="25" y="31"/>
                      <a:pt x="27" y="32"/>
                    </a:cubicBezTo>
                    <a:cubicBezTo>
                      <a:pt x="28" y="33"/>
                      <a:pt x="30" y="33"/>
                      <a:pt x="31" y="32"/>
                    </a:cubicBezTo>
                    <a:cubicBezTo>
                      <a:pt x="33" y="31"/>
                      <a:pt x="34" y="30"/>
                      <a:pt x="34" y="28"/>
                    </a:cubicBezTo>
                    <a:cubicBezTo>
                      <a:pt x="33" y="28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17"/>
                      <a:pt x="41" y="9"/>
                      <a:pt x="50" y="9"/>
                    </a:cubicBezTo>
                    <a:cubicBezTo>
                      <a:pt x="60" y="9"/>
                      <a:pt x="67" y="17"/>
                      <a:pt x="67" y="27"/>
                    </a:cubicBezTo>
                    <a:cubicBezTo>
                      <a:pt x="67" y="30"/>
                      <a:pt x="67" y="33"/>
                      <a:pt x="65" y="35"/>
                    </a:cubicBezTo>
                    <a:cubicBezTo>
                      <a:pt x="64" y="37"/>
                      <a:pt x="64" y="40"/>
                      <a:pt x="66" y="41"/>
                    </a:cubicBezTo>
                    <a:cubicBezTo>
                      <a:pt x="68" y="43"/>
                      <a:pt x="70" y="43"/>
                      <a:pt x="72" y="41"/>
                    </a:cubicBezTo>
                    <a:cubicBezTo>
                      <a:pt x="74" y="40"/>
                      <a:pt x="77" y="38"/>
                      <a:pt x="82" y="38"/>
                    </a:cubicBezTo>
                    <a:cubicBezTo>
                      <a:pt x="90" y="38"/>
                      <a:pt x="97" y="44"/>
                      <a:pt x="97" y="53"/>
                    </a:cubicBezTo>
                    <a:cubicBezTo>
                      <a:pt x="97" y="61"/>
                      <a:pt x="90" y="68"/>
                      <a:pt x="82" y="6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69" y="68"/>
                      <a:pt x="67" y="70"/>
                      <a:pt x="67" y="73"/>
                    </a:cubicBezTo>
                    <a:cubicBezTo>
                      <a:pt x="67" y="75"/>
                      <a:pt x="69" y="77"/>
                      <a:pt x="71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95" y="77"/>
                      <a:pt x="106" y="66"/>
                      <a:pt x="106" y="53"/>
                    </a:cubicBezTo>
                    <a:cubicBezTo>
                      <a:pt x="106" y="39"/>
                      <a:pt x="95" y="28"/>
                      <a:pt x="8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7" name="Freeform 25"/>
              <p:cNvSpPr/>
              <p:nvPr/>
            </p:nvSpPr>
            <p:spPr bwMode="auto">
              <a:xfrm>
                <a:off x="70" y="94"/>
                <a:ext cx="92" cy="142"/>
              </a:xfrm>
              <a:custGeom>
                <a:avLst/>
                <a:gdLst>
                  <a:gd name="T0" fmla="*/ 33 w 42"/>
                  <a:gd name="T1" fmla="*/ 41 h 65"/>
                  <a:gd name="T2" fmla="*/ 26 w 42"/>
                  <a:gd name="T3" fmla="*/ 49 h 65"/>
                  <a:gd name="T4" fmla="*/ 26 w 42"/>
                  <a:gd name="T5" fmla="*/ 5 h 65"/>
                  <a:gd name="T6" fmla="*/ 21 w 42"/>
                  <a:gd name="T7" fmla="*/ 0 h 65"/>
                  <a:gd name="T8" fmla="*/ 16 w 42"/>
                  <a:gd name="T9" fmla="*/ 5 h 65"/>
                  <a:gd name="T10" fmla="*/ 16 w 42"/>
                  <a:gd name="T11" fmla="*/ 49 h 65"/>
                  <a:gd name="T12" fmla="*/ 9 w 42"/>
                  <a:gd name="T13" fmla="*/ 41 h 65"/>
                  <a:gd name="T14" fmla="*/ 2 w 42"/>
                  <a:gd name="T15" fmla="*/ 41 h 65"/>
                  <a:gd name="T16" fmla="*/ 2 w 42"/>
                  <a:gd name="T17" fmla="*/ 48 h 65"/>
                  <a:gd name="T18" fmla="*/ 18 w 42"/>
                  <a:gd name="T19" fmla="*/ 63 h 65"/>
                  <a:gd name="T20" fmla="*/ 21 w 42"/>
                  <a:gd name="T21" fmla="*/ 65 h 65"/>
                  <a:gd name="T22" fmla="*/ 24 w 42"/>
                  <a:gd name="T23" fmla="*/ 63 h 65"/>
                  <a:gd name="T24" fmla="*/ 40 w 42"/>
                  <a:gd name="T25" fmla="*/ 48 h 65"/>
                  <a:gd name="T26" fmla="*/ 40 w 42"/>
                  <a:gd name="T27" fmla="*/ 41 h 65"/>
                  <a:gd name="T28" fmla="*/ 33 w 42"/>
                  <a:gd name="T29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65">
                    <a:moveTo>
                      <a:pt x="33" y="41"/>
                    </a:move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3"/>
                      <a:pt x="24" y="0"/>
                      <a:pt x="21" y="0"/>
                    </a:cubicBezTo>
                    <a:cubicBezTo>
                      <a:pt x="18" y="0"/>
                      <a:pt x="16" y="3"/>
                      <a:pt x="16" y="5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9"/>
                      <a:pt x="4" y="39"/>
                      <a:pt x="2" y="41"/>
                    </a:cubicBezTo>
                    <a:cubicBezTo>
                      <a:pt x="0" y="43"/>
                      <a:pt x="0" y="46"/>
                      <a:pt x="2" y="4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19" y="64"/>
                      <a:pt x="20" y="65"/>
                      <a:pt x="21" y="65"/>
                    </a:cubicBezTo>
                    <a:cubicBezTo>
                      <a:pt x="22" y="65"/>
                      <a:pt x="23" y="64"/>
                      <a:pt x="24" y="63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2" y="46"/>
                      <a:pt x="42" y="43"/>
                      <a:pt x="40" y="41"/>
                    </a:cubicBezTo>
                    <a:cubicBezTo>
                      <a:pt x="38" y="39"/>
                      <a:pt x="35" y="39"/>
                      <a:pt x="3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58" name="Group 26"/>
            <p:cNvGrpSpPr/>
            <p:nvPr/>
          </p:nvGrpSpPr>
          <p:grpSpPr bwMode="auto">
            <a:xfrm>
              <a:off x="3119438" y="2752651"/>
              <a:ext cx="373062" cy="317500"/>
              <a:chOff x="0" y="0"/>
              <a:chExt cx="235" cy="2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8459" name="Freeform 27"/>
              <p:cNvSpPr>
                <a:spLocks noEditPoints="1"/>
              </p:cNvSpPr>
              <p:nvPr/>
            </p:nvSpPr>
            <p:spPr bwMode="auto">
              <a:xfrm>
                <a:off x="0" y="0"/>
                <a:ext cx="235" cy="200"/>
              </a:xfrm>
              <a:custGeom>
                <a:avLst/>
                <a:gdLst>
                  <a:gd name="T0" fmla="*/ 94 w 108"/>
                  <a:gd name="T1" fmla="*/ 15 h 92"/>
                  <a:gd name="T2" fmla="*/ 77 w 108"/>
                  <a:gd name="T3" fmla="*/ 15 h 92"/>
                  <a:gd name="T4" fmla="*/ 77 w 108"/>
                  <a:gd name="T5" fmla="*/ 14 h 92"/>
                  <a:gd name="T6" fmla="*/ 77 w 108"/>
                  <a:gd name="T7" fmla="*/ 11 h 92"/>
                  <a:gd name="T8" fmla="*/ 66 w 108"/>
                  <a:gd name="T9" fmla="*/ 0 h 92"/>
                  <a:gd name="T10" fmla="*/ 54 w 108"/>
                  <a:gd name="T11" fmla="*/ 0 h 92"/>
                  <a:gd name="T12" fmla="*/ 43 w 108"/>
                  <a:gd name="T13" fmla="*/ 11 h 92"/>
                  <a:gd name="T14" fmla="*/ 43 w 108"/>
                  <a:gd name="T15" fmla="*/ 15 h 92"/>
                  <a:gd name="T16" fmla="*/ 14 w 108"/>
                  <a:gd name="T17" fmla="*/ 15 h 92"/>
                  <a:gd name="T18" fmla="*/ 0 w 108"/>
                  <a:gd name="T19" fmla="*/ 29 h 92"/>
                  <a:gd name="T20" fmla="*/ 0 w 108"/>
                  <a:gd name="T21" fmla="*/ 78 h 92"/>
                  <a:gd name="T22" fmla="*/ 14 w 108"/>
                  <a:gd name="T23" fmla="*/ 92 h 92"/>
                  <a:gd name="T24" fmla="*/ 94 w 108"/>
                  <a:gd name="T25" fmla="*/ 92 h 92"/>
                  <a:gd name="T26" fmla="*/ 108 w 108"/>
                  <a:gd name="T27" fmla="*/ 78 h 92"/>
                  <a:gd name="T28" fmla="*/ 108 w 108"/>
                  <a:gd name="T29" fmla="*/ 29 h 92"/>
                  <a:gd name="T30" fmla="*/ 94 w 108"/>
                  <a:gd name="T31" fmla="*/ 15 h 92"/>
                  <a:gd name="T32" fmla="*/ 10 w 108"/>
                  <a:gd name="T33" fmla="*/ 78 h 92"/>
                  <a:gd name="T34" fmla="*/ 10 w 108"/>
                  <a:gd name="T35" fmla="*/ 29 h 92"/>
                  <a:gd name="T36" fmla="*/ 14 w 108"/>
                  <a:gd name="T37" fmla="*/ 24 h 92"/>
                  <a:gd name="T38" fmla="*/ 26 w 108"/>
                  <a:gd name="T39" fmla="*/ 24 h 92"/>
                  <a:gd name="T40" fmla="*/ 26 w 108"/>
                  <a:gd name="T41" fmla="*/ 83 h 92"/>
                  <a:gd name="T42" fmla="*/ 14 w 108"/>
                  <a:gd name="T43" fmla="*/ 83 h 92"/>
                  <a:gd name="T44" fmla="*/ 10 w 108"/>
                  <a:gd name="T45" fmla="*/ 78 h 92"/>
                  <a:gd name="T46" fmla="*/ 99 w 108"/>
                  <a:gd name="T47" fmla="*/ 78 h 92"/>
                  <a:gd name="T48" fmla="*/ 94 w 108"/>
                  <a:gd name="T49" fmla="*/ 83 h 92"/>
                  <a:gd name="T50" fmla="*/ 35 w 108"/>
                  <a:gd name="T51" fmla="*/ 83 h 92"/>
                  <a:gd name="T52" fmla="*/ 35 w 108"/>
                  <a:gd name="T53" fmla="*/ 24 h 92"/>
                  <a:gd name="T54" fmla="*/ 43 w 108"/>
                  <a:gd name="T55" fmla="*/ 24 h 92"/>
                  <a:gd name="T56" fmla="*/ 77 w 108"/>
                  <a:gd name="T57" fmla="*/ 24 h 92"/>
                  <a:gd name="T58" fmla="*/ 94 w 108"/>
                  <a:gd name="T59" fmla="*/ 24 h 92"/>
                  <a:gd name="T60" fmla="*/ 99 w 108"/>
                  <a:gd name="T61" fmla="*/ 29 h 92"/>
                  <a:gd name="T62" fmla="*/ 99 w 108"/>
                  <a:gd name="T63" fmla="*/ 7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92">
                    <a:moveTo>
                      <a:pt x="94" y="15"/>
                    </a:move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7" y="5"/>
                      <a:pt x="72" y="0"/>
                      <a:pt x="66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8" y="0"/>
                      <a:pt x="43" y="5"/>
                      <a:pt x="43" y="11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7" y="15"/>
                      <a:pt x="0" y="21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6"/>
                      <a:pt x="6" y="92"/>
                      <a:pt x="1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101" y="92"/>
                      <a:pt x="108" y="86"/>
                      <a:pt x="108" y="78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08" y="21"/>
                      <a:pt x="101" y="15"/>
                      <a:pt x="94" y="15"/>
                    </a:cubicBezTo>
                    <a:close/>
                    <a:moveTo>
                      <a:pt x="10" y="78"/>
                    </a:move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7"/>
                      <a:pt x="12" y="24"/>
                      <a:pt x="1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83"/>
                      <a:pt x="26" y="83"/>
                      <a:pt x="26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1" y="83"/>
                      <a:pt x="10" y="80"/>
                      <a:pt x="10" y="78"/>
                    </a:cubicBezTo>
                    <a:close/>
                    <a:moveTo>
                      <a:pt x="99" y="78"/>
                    </a:moveTo>
                    <a:cubicBezTo>
                      <a:pt x="99" y="80"/>
                      <a:pt x="96" y="83"/>
                      <a:pt x="94" y="83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6" y="24"/>
                      <a:pt x="99" y="27"/>
                      <a:pt x="99" y="29"/>
                    </a:cubicBezTo>
                    <a:lnTo>
                      <a:pt x="99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0" name="Freeform 28"/>
              <p:cNvSpPr>
                <a:spLocks noEditPoints="1"/>
              </p:cNvSpPr>
              <p:nvPr/>
            </p:nvSpPr>
            <p:spPr bwMode="auto">
              <a:xfrm>
                <a:off x="93" y="83"/>
                <a:ext cx="74" cy="74"/>
              </a:xfrm>
              <a:custGeom>
                <a:avLst/>
                <a:gdLst>
                  <a:gd name="T0" fmla="*/ 17 w 34"/>
                  <a:gd name="T1" fmla="*/ 0 h 34"/>
                  <a:gd name="T2" fmla="*/ 0 w 34"/>
                  <a:gd name="T3" fmla="*/ 17 h 34"/>
                  <a:gd name="T4" fmla="*/ 17 w 34"/>
                  <a:gd name="T5" fmla="*/ 34 h 34"/>
                  <a:gd name="T6" fmla="*/ 34 w 34"/>
                  <a:gd name="T7" fmla="*/ 17 h 34"/>
                  <a:gd name="T8" fmla="*/ 17 w 34"/>
                  <a:gd name="T9" fmla="*/ 0 h 34"/>
                  <a:gd name="T10" fmla="*/ 17 w 34"/>
                  <a:gd name="T11" fmla="*/ 25 h 34"/>
                  <a:gd name="T12" fmla="*/ 9 w 34"/>
                  <a:gd name="T13" fmla="*/ 17 h 34"/>
                  <a:gd name="T14" fmla="*/ 17 w 34"/>
                  <a:gd name="T15" fmla="*/ 10 h 34"/>
                  <a:gd name="T16" fmla="*/ 25 w 34"/>
                  <a:gd name="T17" fmla="*/ 17 h 34"/>
                  <a:gd name="T18" fmla="*/ 17 w 34"/>
                  <a:gd name="T19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4">
                    <a:moveTo>
                      <a:pt x="17" y="0"/>
                    </a:moveTo>
                    <a:cubicBezTo>
                      <a:pt x="8" y="0"/>
                      <a:pt x="0" y="8"/>
                      <a:pt x="0" y="17"/>
                    </a:cubicBezTo>
                    <a:cubicBezTo>
                      <a:pt x="0" y="27"/>
                      <a:pt x="8" y="34"/>
                      <a:pt x="17" y="34"/>
                    </a:cubicBezTo>
                    <a:cubicBezTo>
                      <a:pt x="26" y="34"/>
                      <a:pt x="34" y="2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3" y="25"/>
                      <a:pt x="9" y="21"/>
                      <a:pt x="9" y="17"/>
                    </a:cubicBezTo>
                    <a:cubicBezTo>
                      <a:pt x="9" y="13"/>
                      <a:pt x="13" y="10"/>
                      <a:pt x="17" y="10"/>
                    </a:cubicBezTo>
                    <a:cubicBezTo>
                      <a:pt x="21" y="10"/>
                      <a:pt x="25" y="13"/>
                      <a:pt x="25" y="17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61" name="Group 29"/>
            <p:cNvGrpSpPr/>
            <p:nvPr/>
          </p:nvGrpSpPr>
          <p:grpSpPr bwMode="auto">
            <a:xfrm>
              <a:off x="6953250" y="2728838"/>
              <a:ext cx="366713" cy="365125"/>
              <a:chOff x="0" y="0"/>
              <a:chExt cx="231" cy="230"/>
            </a:xfrm>
            <a:solidFill>
              <a:schemeClr val="accent1"/>
            </a:solidFill>
          </p:grpSpPr>
          <p:sp>
            <p:nvSpPr>
              <p:cNvPr id="18462" name="Freeform 30"/>
              <p:cNvSpPr>
                <a:spLocks noEditPoints="1"/>
              </p:cNvSpPr>
              <p:nvPr/>
            </p:nvSpPr>
            <p:spPr bwMode="auto">
              <a:xfrm>
                <a:off x="0" y="0"/>
                <a:ext cx="231" cy="230"/>
              </a:xfrm>
              <a:custGeom>
                <a:avLst/>
                <a:gdLst>
                  <a:gd name="T0" fmla="*/ 53 w 106"/>
                  <a:gd name="T1" fmla="*/ 106 h 106"/>
                  <a:gd name="T2" fmla="*/ 0 w 106"/>
                  <a:gd name="T3" fmla="*/ 53 h 106"/>
                  <a:gd name="T4" fmla="*/ 53 w 106"/>
                  <a:gd name="T5" fmla="*/ 0 h 106"/>
                  <a:gd name="T6" fmla="*/ 106 w 106"/>
                  <a:gd name="T7" fmla="*/ 53 h 106"/>
                  <a:gd name="T8" fmla="*/ 53 w 106"/>
                  <a:gd name="T9" fmla="*/ 106 h 106"/>
                  <a:gd name="T10" fmla="*/ 53 w 106"/>
                  <a:gd name="T11" fmla="*/ 9 h 106"/>
                  <a:gd name="T12" fmla="*/ 9 w 106"/>
                  <a:gd name="T13" fmla="*/ 53 h 106"/>
                  <a:gd name="T14" fmla="*/ 53 w 106"/>
                  <a:gd name="T15" fmla="*/ 97 h 106"/>
                  <a:gd name="T16" fmla="*/ 97 w 106"/>
                  <a:gd name="T17" fmla="*/ 53 h 106"/>
                  <a:gd name="T18" fmla="*/ 53 w 106"/>
                  <a:gd name="T19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4"/>
                      <a:pt x="24" y="0"/>
                      <a:pt x="53" y="0"/>
                    </a:cubicBezTo>
                    <a:cubicBezTo>
                      <a:pt x="82" y="0"/>
                      <a:pt x="106" y="24"/>
                      <a:pt x="106" y="53"/>
                    </a:cubicBezTo>
                    <a:cubicBezTo>
                      <a:pt x="106" y="82"/>
                      <a:pt x="82" y="106"/>
                      <a:pt x="53" y="106"/>
                    </a:cubicBezTo>
                    <a:close/>
                    <a:moveTo>
                      <a:pt x="53" y="9"/>
                    </a:moveTo>
                    <a:cubicBezTo>
                      <a:pt x="29" y="9"/>
                      <a:pt x="9" y="29"/>
                      <a:pt x="9" y="53"/>
                    </a:cubicBezTo>
                    <a:cubicBezTo>
                      <a:pt x="9" y="77"/>
                      <a:pt x="29" y="97"/>
                      <a:pt x="53" y="97"/>
                    </a:cubicBezTo>
                    <a:cubicBezTo>
                      <a:pt x="77" y="97"/>
                      <a:pt x="97" y="77"/>
                      <a:pt x="97" y="53"/>
                    </a:cubicBezTo>
                    <a:cubicBezTo>
                      <a:pt x="97" y="29"/>
                      <a:pt x="77" y="9"/>
                      <a:pt x="5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3" name="Freeform 31"/>
              <p:cNvSpPr/>
              <p:nvPr/>
            </p:nvSpPr>
            <p:spPr bwMode="auto">
              <a:xfrm>
                <a:off x="104" y="43"/>
                <a:ext cx="72" cy="81"/>
              </a:xfrm>
              <a:custGeom>
                <a:avLst/>
                <a:gdLst>
                  <a:gd name="T0" fmla="*/ 28 w 33"/>
                  <a:gd name="T1" fmla="*/ 37 h 37"/>
                  <a:gd name="T2" fmla="*/ 5 w 33"/>
                  <a:gd name="T3" fmla="*/ 37 h 37"/>
                  <a:gd name="T4" fmla="*/ 0 w 33"/>
                  <a:gd name="T5" fmla="*/ 33 h 37"/>
                  <a:gd name="T6" fmla="*/ 0 w 33"/>
                  <a:gd name="T7" fmla="*/ 5 h 37"/>
                  <a:gd name="T8" fmla="*/ 5 w 33"/>
                  <a:gd name="T9" fmla="*/ 0 h 37"/>
                  <a:gd name="T10" fmla="*/ 9 w 33"/>
                  <a:gd name="T11" fmla="*/ 5 h 37"/>
                  <a:gd name="T12" fmla="*/ 9 w 33"/>
                  <a:gd name="T13" fmla="*/ 28 h 37"/>
                  <a:gd name="T14" fmla="*/ 28 w 33"/>
                  <a:gd name="T15" fmla="*/ 28 h 37"/>
                  <a:gd name="T16" fmla="*/ 33 w 33"/>
                  <a:gd name="T17" fmla="*/ 33 h 37"/>
                  <a:gd name="T18" fmla="*/ 28 w 33"/>
                  <a:gd name="T1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7">
                    <a:moveTo>
                      <a:pt x="28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0" y="35"/>
                      <a:pt x="0" y="3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1" y="28"/>
                      <a:pt x="33" y="30"/>
                      <a:pt x="33" y="33"/>
                    </a:cubicBezTo>
                    <a:cubicBezTo>
                      <a:pt x="33" y="35"/>
                      <a:pt x="31" y="37"/>
                      <a:pt x="2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64" name="Line 32"/>
            <p:cNvSpPr>
              <a:spLocks noChangeShapeType="1"/>
            </p:cNvSpPr>
            <p:nvPr/>
          </p:nvSpPr>
          <p:spPr bwMode="auto">
            <a:xfrm>
              <a:off x="2008188" y="3198738"/>
              <a:ext cx="0" cy="674688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>
              <a:off x="4572000" y="3198738"/>
              <a:ext cx="0" cy="674688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34"/>
            <p:cNvSpPr>
              <a:spLocks noChangeShapeType="1"/>
            </p:cNvSpPr>
            <p:nvPr/>
          </p:nvSpPr>
          <p:spPr bwMode="auto">
            <a:xfrm>
              <a:off x="7135813" y="3198738"/>
              <a:ext cx="0" cy="674688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3305175" y="1947788"/>
              <a:ext cx="0" cy="674688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5851525" y="1947788"/>
              <a:ext cx="0" cy="674688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0568" y="1037762"/>
            <a:ext cx="2402086" cy="854464"/>
            <a:chOff x="4650482" y="1203965"/>
            <a:chExt cx="2402086" cy="854464"/>
          </a:xfrm>
        </p:grpSpPr>
        <p:sp>
          <p:nvSpPr>
            <p:cNvPr id="37" name="Rectangle 167"/>
            <p:cNvSpPr>
              <a:spLocks noChangeArrowheads="1"/>
            </p:cNvSpPr>
            <p:nvPr/>
          </p:nvSpPr>
          <p:spPr bwMode="auto">
            <a:xfrm>
              <a:off x="4650482" y="1450186"/>
              <a:ext cx="2402086" cy="608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  <a:buFont typeface="Arial" charset="0"/>
                <a:buNone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各种开放的挑战，包括计算病理学的潜在应用和未来趋势</a:t>
              </a:r>
            </a:p>
          </p:txBody>
        </p:sp>
        <p:sp>
          <p:nvSpPr>
            <p:cNvPr id="38" name="TextBox 47"/>
            <p:cNvSpPr txBox="1"/>
            <p:nvPr/>
          </p:nvSpPr>
          <p:spPr>
            <a:xfrm>
              <a:off x="5233655" y="1203965"/>
              <a:ext cx="12357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节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24769" y="1063859"/>
            <a:ext cx="2402086" cy="854464"/>
            <a:chOff x="2136754" y="1203965"/>
            <a:chExt cx="2402086" cy="854464"/>
          </a:xfrm>
        </p:grpSpPr>
        <p:sp>
          <p:nvSpPr>
            <p:cNvPr id="39" name="Rectangle 167"/>
            <p:cNvSpPr>
              <a:spLocks noChangeArrowheads="1"/>
            </p:cNvSpPr>
            <p:nvPr/>
          </p:nvSpPr>
          <p:spPr bwMode="auto">
            <a:xfrm>
              <a:off x="2136754" y="1450186"/>
              <a:ext cx="2402086" cy="608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  <a:buFont typeface="Arial" charset="0"/>
                <a:buNone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详细讨论了该领域中常用的不同类别的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DL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机制</a:t>
              </a:r>
            </a:p>
          </p:txBody>
        </p:sp>
        <p:sp>
          <p:nvSpPr>
            <p:cNvPr id="40" name="TextBox 47"/>
            <p:cNvSpPr txBox="1"/>
            <p:nvPr/>
          </p:nvSpPr>
          <p:spPr>
            <a:xfrm>
              <a:off x="2719927" y="1203965"/>
              <a:ext cx="12357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节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9683" y="4009598"/>
            <a:ext cx="2402086" cy="854464"/>
            <a:chOff x="789683" y="4009598"/>
            <a:chExt cx="2402086" cy="854464"/>
          </a:xfrm>
        </p:grpSpPr>
        <p:sp>
          <p:nvSpPr>
            <p:cNvPr id="41" name="Rectangle 167"/>
            <p:cNvSpPr>
              <a:spLocks noChangeArrowheads="1"/>
            </p:cNvSpPr>
            <p:nvPr/>
          </p:nvSpPr>
          <p:spPr bwMode="auto">
            <a:xfrm>
              <a:off x="789683" y="4255819"/>
              <a:ext cx="2402086" cy="608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  <a:buFont typeface="Arial" charset="0"/>
                <a:buNone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计算组织病理学背景下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DL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文献中各种学习方案的概述</a:t>
              </a:r>
            </a:p>
          </p:txBody>
        </p:sp>
        <p:sp>
          <p:nvSpPr>
            <p:cNvPr id="42" name="TextBox 47"/>
            <p:cNvSpPr txBox="1"/>
            <p:nvPr/>
          </p:nvSpPr>
          <p:spPr>
            <a:xfrm>
              <a:off x="1372856" y="4009598"/>
              <a:ext cx="12357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节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00201" y="4009598"/>
            <a:ext cx="2552031" cy="531299"/>
            <a:chOff x="3400201" y="4009598"/>
            <a:chExt cx="2552031" cy="531299"/>
          </a:xfrm>
        </p:grpSpPr>
        <p:sp>
          <p:nvSpPr>
            <p:cNvPr id="43" name="Rectangle 167"/>
            <p:cNvSpPr>
              <a:spLocks noChangeArrowheads="1"/>
            </p:cNvSpPr>
            <p:nvPr/>
          </p:nvSpPr>
          <p:spPr bwMode="auto">
            <a:xfrm>
              <a:off x="3400201" y="4255819"/>
              <a:ext cx="2552031" cy="2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  <a:buFont typeface="Arial" charset="0"/>
                <a:buNone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与疾病预后任务相关的生存模型</a:t>
              </a:r>
            </a:p>
          </p:txBody>
        </p:sp>
        <p:sp>
          <p:nvSpPr>
            <p:cNvPr id="44" name="TextBox 47"/>
            <p:cNvSpPr txBox="1"/>
            <p:nvPr/>
          </p:nvSpPr>
          <p:spPr>
            <a:xfrm>
              <a:off x="3983375" y="4009598"/>
              <a:ext cx="12357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节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34770" y="4009598"/>
            <a:ext cx="2402086" cy="531299"/>
            <a:chOff x="5934770" y="4009598"/>
            <a:chExt cx="2402086" cy="531299"/>
          </a:xfrm>
        </p:grpSpPr>
        <p:sp>
          <p:nvSpPr>
            <p:cNvPr id="45" name="Rectangle 167"/>
            <p:cNvSpPr>
              <a:spLocks noChangeArrowheads="1"/>
            </p:cNvSpPr>
            <p:nvPr/>
          </p:nvSpPr>
          <p:spPr bwMode="auto">
            <a:xfrm>
              <a:off x="5934770" y="4255819"/>
              <a:ext cx="2402086" cy="2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  <a:buFont typeface="Arial" charset="0"/>
                <a:buNone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</a:p>
          </p:txBody>
        </p:sp>
        <p:sp>
          <p:nvSpPr>
            <p:cNvPr id="46" name="TextBox 47"/>
            <p:cNvSpPr txBox="1"/>
            <p:nvPr/>
          </p:nvSpPr>
          <p:spPr>
            <a:xfrm>
              <a:off x="6517943" y="4009598"/>
              <a:ext cx="12357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节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458817" y="358586"/>
            <a:ext cx="2226366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论文结构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>
      <p:transition spd="slow" advClick="0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AE2A30-F6E6-F77B-8763-7E0C0551C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81" y="780048"/>
            <a:ext cx="6972638" cy="41608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A675D9-B0F1-F4D8-BE31-CD62468FDB35}"/>
              </a:ext>
            </a:extLst>
          </p:cNvPr>
          <p:cNvSpPr txBox="1"/>
          <p:nvPr/>
        </p:nvSpPr>
        <p:spPr>
          <a:xfrm>
            <a:off x="251520" y="914772"/>
            <a:ext cx="2232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应用于计算病理学的深度学习模型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251E1F-406B-AABE-FBDE-8D8A62963903}"/>
              </a:ext>
            </a:extLst>
          </p:cNvPr>
          <p:cNvSpPr txBox="1"/>
          <p:nvPr/>
        </p:nvSpPr>
        <p:spPr>
          <a:xfrm>
            <a:off x="2286000" y="15868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病理图像分析的主要方法</a:t>
            </a:r>
          </a:p>
        </p:txBody>
      </p:sp>
    </p:spTree>
    <p:extLst>
      <p:ext uri="{BB962C8B-B14F-4D97-AF65-F5344CB8AC3E}">
        <p14:creationId xmlns:p14="http://schemas.microsoft.com/office/powerpoint/2010/main" val="88396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251E1F-406B-AABE-FBDE-8D8A62963903}"/>
              </a:ext>
            </a:extLst>
          </p:cNvPr>
          <p:cNvSpPr txBox="1"/>
          <p:nvPr/>
        </p:nvSpPr>
        <p:spPr>
          <a:xfrm>
            <a:off x="2286000" y="15868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病理图像分析的主要方法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74A5D8-28C4-BAAB-EB5A-319887B2DF01}"/>
              </a:ext>
            </a:extLst>
          </p:cNvPr>
          <p:cNvGrpSpPr/>
          <p:nvPr/>
        </p:nvGrpSpPr>
        <p:grpSpPr>
          <a:xfrm>
            <a:off x="3923928" y="900119"/>
            <a:ext cx="1565766" cy="1411716"/>
            <a:chOff x="5424755" y="1340768"/>
            <a:chExt cx="670560" cy="60458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4EE90C8-C919-9681-1600-3501F2683B8A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09CB788-33CE-4D4D-B02E-1E63DD78B964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EEDF9DD9-6B61-3675-5C8E-E7DA7B1DCD85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CBEFD48-C9EB-9121-EA6E-5653E7DFE18D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303E7A1-5C4D-1B3C-057C-AD8E6E0413BE}"/>
              </a:ext>
            </a:extLst>
          </p:cNvPr>
          <p:cNvSpPr/>
          <p:nvPr/>
        </p:nvSpPr>
        <p:spPr>
          <a:xfrm>
            <a:off x="4154118" y="1229396"/>
            <a:ext cx="1194757" cy="807889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疾病预后任务相关的生存模型用途</a:t>
            </a:r>
          </a:p>
        </p:txBody>
      </p:sp>
      <p:cxnSp>
        <p:nvCxnSpPr>
          <p:cNvPr id="11" name="肘形连接符 114">
            <a:extLst>
              <a:ext uri="{FF2B5EF4-FFF2-40B4-BE49-F238E27FC236}">
                <a16:creationId xmlns:a16="http://schemas.microsoft.com/office/drawing/2014/main" id="{D375E7A0-C931-4BF5-0C72-2AB2D28918EA}"/>
              </a:ext>
            </a:extLst>
          </p:cNvPr>
          <p:cNvCxnSpPr/>
          <p:nvPr/>
        </p:nvCxnSpPr>
        <p:spPr>
          <a:xfrm>
            <a:off x="3303020" y="1166839"/>
            <a:ext cx="701895" cy="439134"/>
          </a:xfrm>
          <a:prstGeom prst="bentConnector3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DA448F5-6B1E-A7AB-C14A-A192097573CE}"/>
              </a:ext>
            </a:extLst>
          </p:cNvPr>
          <p:cNvGrpSpPr/>
          <p:nvPr/>
        </p:nvGrpSpPr>
        <p:grpSpPr>
          <a:xfrm>
            <a:off x="2871085" y="933085"/>
            <a:ext cx="502789" cy="453321"/>
            <a:chOff x="5424755" y="1340768"/>
            <a:chExt cx="670560" cy="60458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0858A17-74F2-A7BA-577C-11B885DE9ABF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3A4B2AA6-921D-B675-FECB-5252AB0C5915}"/>
                  </a:ext>
                </a:extLst>
              </p:cNvPr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7" name="Freeform 5">
                  <a:extLst>
                    <a:ext uri="{FF2B5EF4-FFF2-40B4-BE49-F238E27FC236}">
                      <a16:creationId xmlns:a16="http://schemas.microsoft.com/office/drawing/2014/main" id="{5645E350-BE85-B045-9519-8FBB3CBE3733}"/>
                    </a:ext>
                  </a:extLst>
                </p:cNvPr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8" name="Freeform 5">
                  <a:extLst>
                    <a:ext uri="{FF2B5EF4-FFF2-40B4-BE49-F238E27FC236}">
                      <a16:creationId xmlns:a16="http://schemas.microsoft.com/office/drawing/2014/main" id="{64FE44B1-1603-FCCD-D11F-915DBC74DF95}"/>
                    </a:ext>
                  </a:extLst>
                </p:cNvPr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310ABB42-6D94-586F-EA0D-EC8CD537550D}"/>
                  </a:ext>
                </a:extLst>
              </p:cNvPr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990D60FE-CAFE-C003-27FF-F894A1CFE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4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01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CEFF1-33DC-BCDF-EE64-9C35819F251C}"/>
              </a:ext>
            </a:extLst>
          </p:cNvPr>
          <p:cNvSpPr/>
          <p:nvPr/>
        </p:nvSpPr>
        <p:spPr>
          <a:xfrm>
            <a:off x="1592838" y="1621501"/>
            <a:ext cx="1959956" cy="500113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可以生成事件在特定预定义时间段内的概率</a:t>
            </a:r>
            <a:endParaRPr lang="en-US" altLang="zh-CN" sz="13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肘形连接符 124">
            <a:extLst>
              <a:ext uri="{FF2B5EF4-FFF2-40B4-BE49-F238E27FC236}">
                <a16:creationId xmlns:a16="http://schemas.microsoft.com/office/drawing/2014/main" id="{5A107AE7-F675-4A45-73B9-4B320CC88ED0}"/>
              </a:ext>
            </a:extLst>
          </p:cNvPr>
          <p:cNvCxnSpPr/>
          <p:nvPr/>
        </p:nvCxnSpPr>
        <p:spPr>
          <a:xfrm>
            <a:off x="5408706" y="1566670"/>
            <a:ext cx="701895" cy="439134"/>
          </a:xfrm>
          <a:prstGeom prst="bentConnector3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17B83F7-7087-54F3-FCFF-C3ABC47D8A98}"/>
              </a:ext>
            </a:extLst>
          </p:cNvPr>
          <p:cNvGrpSpPr/>
          <p:nvPr/>
        </p:nvGrpSpPr>
        <p:grpSpPr>
          <a:xfrm>
            <a:off x="6093739" y="1789837"/>
            <a:ext cx="502789" cy="453321"/>
            <a:chOff x="5424755" y="1340768"/>
            <a:chExt cx="670560" cy="60458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635F4E2-D32E-56E5-DCD7-E614118FAD14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E56BFB2A-C72C-6F8E-65F3-233C3A2804BA}"/>
                  </a:ext>
                </a:extLst>
              </p:cNvPr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26" name="Freeform 5">
                  <a:extLst>
                    <a:ext uri="{FF2B5EF4-FFF2-40B4-BE49-F238E27FC236}">
                      <a16:creationId xmlns:a16="http://schemas.microsoft.com/office/drawing/2014/main" id="{504DDDB1-C362-C7B6-D99C-E49E543E1B52}"/>
                    </a:ext>
                  </a:extLst>
                </p:cNvPr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27" name="Freeform 5">
                  <a:extLst>
                    <a:ext uri="{FF2B5EF4-FFF2-40B4-BE49-F238E27FC236}">
                      <a16:creationId xmlns:a16="http://schemas.microsoft.com/office/drawing/2014/main" id="{1D19C511-D0AB-4BCF-2246-B6817815BE78}"/>
                    </a:ext>
                  </a:extLst>
                </p:cNvPr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9ED972F6-9C23-5BB6-AF35-18F74D574AFC}"/>
                  </a:ext>
                </a:extLst>
              </p:cNvPr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4DE3A197-4E54-403F-84C6-5032F2CED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4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02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9B1161CD-7B8B-D2F4-5E4D-5F5874F0ABBC}"/>
              </a:ext>
            </a:extLst>
          </p:cNvPr>
          <p:cNvSpPr/>
          <p:nvPr/>
        </p:nvSpPr>
        <p:spPr>
          <a:xfrm>
            <a:off x="5948625" y="1033950"/>
            <a:ext cx="1782522" cy="500113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WSI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的回归来预测事件发生的时间</a:t>
            </a:r>
            <a:endParaRPr lang="en-US" altLang="zh-CN" sz="14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CEC08C-5D24-CFDD-BAAF-45166BEDFA83}"/>
              </a:ext>
            </a:extLst>
          </p:cNvPr>
          <p:cNvGrpSpPr/>
          <p:nvPr/>
        </p:nvGrpSpPr>
        <p:grpSpPr>
          <a:xfrm>
            <a:off x="4814795" y="653788"/>
            <a:ext cx="208734" cy="138347"/>
            <a:chOff x="9482595" y="2565731"/>
            <a:chExt cx="278384" cy="184511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9D3762B-5079-A06B-2458-CE383B846475}"/>
                </a:ext>
              </a:extLst>
            </p:cNvPr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414455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59C86DC-A89D-12E2-6136-92889CC755EB}"/>
                </a:ext>
              </a:extLst>
            </p:cNvPr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414455"/>
                </a:solidFill>
              </a:endParaRPr>
            </a:p>
          </p:txBody>
        </p:sp>
      </p:grpSp>
      <p:pic>
        <p:nvPicPr>
          <p:cNvPr id="67" name="图片 66">
            <a:extLst>
              <a:ext uri="{FF2B5EF4-FFF2-40B4-BE49-F238E27FC236}">
                <a16:creationId xmlns:a16="http://schemas.microsoft.com/office/drawing/2014/main" id="{ED2D44F3-A63B-B65E-4F0F-25B2C3182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563495"/>
            <a:ext cx="5436553" cy="2258902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FFC4F016-78E7-3732-0E38-DAC94F6776BC}"/>
              </a:ext>
            </a:extLst>
          </p:cNvPr>
          <p:cNvSpPr txBox="1"/>
          <p:nvPr/>
        </p:nvSpPr>
        <p:spPr>
          <a:xfrm>
            <a:off x="235966" y="683697"/>
            <a:ext cx="2101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疾病预后任务相关的生存模型</a:t>
            </a:r>
          </a:p>
        </p:txBody>
      </p:sp>
    </p:spTree>
    <p:extLst>
      <p:ext uri="{BB962C8B-B14F-4D97-AF65-F5344CB8AC3E}">
        <p14:creationId xmlns:p14="http://schemas.microsoft.com/office/powerpoint/2010/main" val="10065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8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2FA516-7A0C-691D-53DC-0B758C4C68F8}"/>
              </a:ext>
            </a:extLst>
          </p:cNvPr>
          <p:cNvSpPr txBox="1"/>
          <p:nvPr/>
        </p:nvSpPr>
        <p:spPr>
          <a:xfrm>
            <a:off x="688235" y="9987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计算组织病理学公开可用数据库：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DC6B59-2DCF-52EC-1B31-B099A11F1A5D}"/>
              </a:ext>
            </a:extLst>
          </p:cNvPr>
          <p:cNvSpPr txBox="1"/>
          <p:nvPr/>
        </p:nvSpPr>
        <p:spPr>
          <a:xfrm>
            <a:off x="1011763" y="13997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http://ludo17.free.fr/mitos _ 2012/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FD3E08-BFC8-753A-1DB0-612A1CB863AA}"/>
              </a:ext>
            </a:extLst>
          </p:cNvPr>
          <p:cNvSpPr txBox="1"/>
          <p:nvPr/>
        </p:nvSpPr>
        <p:spPr>
          <a:xfrm>
            <a:off x="1043608" y="18006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http://amida13.isi.uu.nl/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BF44-FFDD-A71C-85CD-9DC690C0A02E}"/>
              </a:ext>
            </a:extLst>
          </p:cNvPr>
          <p:cNvSpPr txBox="1"/>
          <p:nvPr/>
        </p:nvSpPr>
        <p:spPr>
          <a:xfrm>
            <a:off x="1043608" y="22016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B3B0A3-9683-E9CE-117E-3518BC62CD55}"/>
              </a:ext>
            </a:extLst>
          </p:cNvPr>
          <p:cNvSpPr txBox="1"/>
          <p:nvPr/>
        </p:nvSpPr>
        <p:spPr>
          <a:xfrm>
            <a:off x="688235" y="26148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源代码：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D9F708-43B1-7A5C-0D9F-EC303A8B87E7}"/>
              </a:ext>
            </a:extLst>
          </p:cNvPr>
          <p:cNvSpPr txBox="1"/>
          <p:nvPr/>
        </p:nvSpPr>
        <p:spPr>
          <a:xfrm>
            <a:off x="1043608" y="3047356"/>
            <a:ext cx="660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[1]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武建国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王盼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王娅南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基于卷积神经网络的肺癌病理图像识别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3C9644-5068-27C8-471D-B1D6BC3885C0}"/>
              </a:ext>
            </a:extLst>
          </p:cNvPr>
          <p:cNvSpPr txBox="1"/>
          <p:nvPr/>
        </p:nvSpPr>
        <p:spPr>
          <a:xfrm>
            <a:off x="1076871" y="3381443"/>
            <a:ext cx="6775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https://blog.csdn.net/matlab_dingdang/article/details/127592748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FD3A40-0D9B-139B-7350-93E51E0A635B}"/>
              </a:ext>
            </a:extLst>
          </p:cNvPr>
          <p:cNvSpPr txBox="1"/>
          <p:nvPr/>
        </p:nvSpPr>
        <p:spPr>
          <a:xfrm>
            <a:off x="1076871" y="3800004"/>
            <a:ext cx="6775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834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3B46EE-C841-46D4-B5F6-9D419E0EC4C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ysClr val="windowText" lastClr="000000"/>
      </a:dk1>
      <a:lt1>
        <a:sysClr val="window" lastClr="FFFFFF"/>
      </a:lt1>
      <a:dk2>
        <a:srgbClr val="9DE3D7"/>
      </a:dk2>
      <a:lt2>
        <a:srgbClr val="E7E6E6"/>
      </a:lt2>
      <a:accent1>
        <a:srgbClr val="77CBC3"/>
      </a:accent1>
      <a:accent2>
        <a:srgbClr val="9DE3D7"/>
      </a:accent2>
      <a:accent3>
        <a:srgbClr val="77CBC3"/>
      </a:accent3>
      <a:accent4>
        <a:srgbClr val="9DE3D7"/>
      </a:accent4>
      <a:accent5>
        <a:srgbClr val="77CBC3"/>
      </a:accent5>
      <a:accent6>
        <a:srgbClr val="9DE3D7"/>
      </a:accent6>
      <a:hlink>
        <a:srgbClr val="77CBC3"/>
      </a:hlink>
      <a:folHlink>
        <a:srgbClr val="9DE3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1400" dirty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329</Words>
  <Application>Microsoft Office PowerPoint</Application>
  <PresentationFormat>自定义</PresentationFormat>
  <Paragraphs>51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-apple-system</vt:lpstr>
      <vt:lpstr>方正兰亭黑简体</vt:lpstr>
      <vt:lpstr>微软雅黑</vt:lpstr>
      <vt:lpstr>Arial</vt:lpstr>
      <vt:lpstr>Calibri</vt:lpstr>
      <vt:lpstr>Impact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</dc:title>
  <dc:subject/>
  <dc:creator>worry king</dc:creator>
  <cp:keywords/>
  <dc:description/>
  <cp:lastModifiedBy>worry king</cp:lastModifiedBy>
  <cp:revision>50</cp:revision>
  <dcterms:created xsi:type="dcterms:W3CDTF">2016-03-21T01:49:00Z</dcterms:created>
  <dcterms:modified xsi:type="dcterms:W3CDTF">2023-03-15T03:46:45Z</dcterms:modified>
  <cp:category/>
  <cp:contentStatus>www.pptfans.cn下载更多免费模板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