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0" r:id="rId9"/>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gs" Target="tags/tag73.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image" Target="../media/image1.jpeg"/><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病理图像分析综述</a:t>
            </a:r>
            <a:r>
              <a:rPr lang="zh-CN" altLang="zh-CN"/>
              <a:t>分析</a:t>
            </a:r>
            <a:endParaRPr lang="zh-CN" altLang="zh-CN"/>
          </a:p>
        </p:txBody>
      </p:sp>
      <p:sp>
        <p:nvSpPr>
          <p:cNvPr id="3" name="副标题 2"/>
          <p:cNvSpPr>
            <a:spLocks noGrp="1"/>
          </p:cNvSpPr>
          <p:nvPr>
            <p:ph type="subTitle" idx="1"/>
            <p:custDataLst>
              <p:tags r:id="rId2"/>
            </p:custDataLst>
          </p:nvPr>
        </p:nvSpPr>
        <p:spPr/>
        <p:txBody>
          <a:bodyPr/>
          <a:p>
            <a:r>
              <a:rPr lang="zh-CN" altLang="en-US"/>
              <a:t>许</a:t>
            </a:r>
            <a:r>
              <a:rPr lang="zh-CN" altLang="en-US"/>
              <a:t>陈韬</a:t>
            </a:r>
            <a:endParaRPr lang="zh-CN" altLang="en-US"/>
          </a:p>
          <a:p>
            <a:r>
              <a:rPr lang="en-US" altLang="zh-CN"/>
              <a:t>2020010914008</a:t>
            </a:r>
            <a:endParaRPr lang="en-US" altLang="zh-CN"/>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病理图像的分析概念</a:t>
            </a:r>
            <a:endParaRPr lang="zh-CN" altLang="en-US"/>
          </a:p>
        </p:txBody>
      </p:sp>
      <p:sp>
        <p:nvSpPr>
          <p:cNvPr id="3" name="内容占位符 2"/>
          <p:cNvSpPr>
            <a:spLocks noGrp="1"/>
          </p:cNvSpPr>
          <p:nvPr>
            <p:ph idx="1"/>
          </p:nvPr>
        </p:nvSpPr>
        <p:spPr/>
        <p:txBody>
          <a:bodyPr/>
          <a:p>
            <a:r>
              <a:rPr lang="zh-CN" altLang="en-US"/>
              <a:t>病理图像是指针对肿瘤等疾病,在手术过程或术前提取的组织并进行活检.组织本身没有颜色,需要用 H&amp;E 染色.病理组织切片的实际大小在 1cm 左右,通常用 40X 或 20X 放大.</a:t>
            </a:r>
            <a:endParaRPr lang="zh-CN" altLang="en-US"/>
          </a:p>
        </p:txBody>
      </p:sp>
      <p:pic>
        <p:nvPicPr>
          <p:cNvPr id="4" name="图片 3" descr="v2-df78c2389257d26722344ef05c315e3f_r"/>
          <p:cNvPicPr>
            <a:picLocks noChangeAspect="1"/>
          </p:cNvPicPr>
          <p:nvPr>
            <p:custDataLst>
              <p:tags r:id="rId1"/>
            </p:custDataLst>
          </p:nvPr>
        </p:nvPicPr>
        <p:blipFill>
          <a:blip r:embed="rId2"/>
          <a:stretch>
            <a:fillRect/>
          </a:stretch>
        </p:blipFill>
        <p:spPr>
          <a:xfrm>
            <a:off x="857250" y="2485390"/>
            <a:ext cx="5470525" cy="1669415"/>
          </a:xfrm>
          <a:prstGeom prst="rect">
            <a:avLst/>
          </a:prstGeom>
        </p:spPr>
      </p:pic>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61665"/>
            <a:ext cx="10969200" cy="705600"/>
          </a:xfrm>
        </p:spPr>
        <p:txBody>
          <a:bodyPr/>
          <a:p>
            <a:r>
              <a:rPr lang="zh-CN" altLang="en-US"/>
              <a:t>综述论文的</a:t>
            </a:r>
            <a:r>
              <a:rPr lang="zh-CN" altLang="en-US"/>
              <a:t>结构</a:t>
            </a:r>
            <a:endParaRPr lang="zh-CN" altLang="en-US"/>
          </a:p>
        </p:txBody>
      </p:sp>
      <p:sp>
        <p:nvSpPr>
          <p:cNvPr id="3" name="内容占位符 2"/>
          <p:cNvSpPr>
            <a:spLocks noGrp="1"/>
          </p:cNvSpPr>
          <p:nvPr>
            <p:ph idx="1"/>
          </p:nvPr>
        </p:nvSpPr>
        <p:spPr>
          <a:xfrm>
            <a:off x="608400" y="767135"/>
            <a:ext cx="10969200" cy="4759200"/>
          </a:xfrm>
        </p:spPr>
        <p:txBody>
          <a:bodyPr>
            <a:noAutofit/>
          </a:bodyPr>
          <a:p>
            <a:r>
              <a:rPr lang="zh-CN" altLang="en-US" sz="1400"/>
              <a:t>1、论文的名称</a:t>
            </a:r>
            <a:endParaRPr lang="zh-CN" altLang="en-US" sz="1400"/>
          </a:p>
          <a:p>
            <a:r>
              <a:rPr lang="zh-CN" altLang="en-US" sz="1400"/>
              <a:t>论文名称要能很好地概括论文的主要内容，能表达论文的主题，但是同时需要注意论文的题目不要太大，否则不容易深入写作。</a:t>
            </a:r>
            <a:endParaRPr lang="zh-CN" altLang="en-US" sz="1400"/>
          </a:p>
          <a:p>
            <a:r>
              <a:rPr lang="zh-CN" altLang="en-US" sz="1400"/>
              <a:t>2、作者的署名和单位</a:t>
            </a:r>
            <a:endParaRPr lang="zh-CN" altLang="en-US" sz="1400"/>
          </a:p>
          <a:p>
            <a:r>
              <a:rPr lang="zh-CN" altLang="en-US" sz="1400"/>
              <a:t>署名和单位这部分内容要求要真实，不能用化名，不能虚假。</a:t>
            </a:r>
            <a:endParaRPr lang="zh-CN" altLang="en-US" sz="1400"/>
          </a:p>
          <a:p>
            <a:r>
              <a:rPr lang="zh-CN" altLang="en-US" sz="1400"/>
              <a:t>3、摘要</a:t>
            </a:r>
            <a:endParaRPr lang="zh-CN" altLang="en-US" sz="1400"/>
          </a:p>
          <a:p>
            <a:r>
              <a:rPr lang="zh-CN" altLang="en-US" sz="1400"/>
              <a:t>作为文章的内容提要，要对论文有高度的概括性，摘要的书写要简明扼要，涵盖写作的目的、方法、结果、结论这四个方面。在摘要这部分内容中不需要大家列图表，不需要引文，也不需要缩略语，一般独立成章，在200-300字即可。</a:t>
            </a:r>
            <a:endParaRPr lang="zh-CN" altLang="en-US" sz="1400"/>
          </a:p>
          <a:p>
            <a:r>
              <a:rPr lang="zh-CN" altLang="en-US" sz="1400"/>
              <a:t>4、正文</a:t>
            </a:r>
            <a:endParaRPr lang="zh-CN" altLang="en-US" sz="1400"/>
          </a:p>
          <a:p>
            <a:r>
              <a:rPr lang="zh-CN" altLang="en-US" sz="1400"/>
              <a:t>正文分为前言、中心部分、小结部分以及参考文献部分。前言要求简单明了，点明主题就可以;中心部分要求严肃引用别人资料，将肯定意见写在前面，否定意见写在后面，不能片面的只写自己的观点;小结部分要对文章的主要内容作简要总结;参考文献部分要求10-20篇左右。</a:t>
            </a:r>
            <a:endParaRPr lang="zh-CN" altLang="en-US" sz="1400"/>
          </a:p>
          <a:p>
            <a:r>
              <a:rPr lang="zh-CN" altLang="en-US" sz="1400"/>
              <a:t>5、关键词</a:t>
            </a:r>
            <a:endParaRPr lang="zh-CN" altLang="en-US" sz="1400"/>
          </a:p>
          <a:p>
            <a:r>
              <a:rPr lang="zh-CN" altLang="en-US" sz="1400"/>
              <a:t>关键词要能反映文章主要内容，便于读者了解论文的主题。一篇论文可以有3-5个关键词，这几个关键词可以从正文、摘要以及文章的小标题里边选出，注意关键词写原形词，用规范语言，关键词之间空一格书写或者用分号隔开都行，最后一个关键词末尾不用加标点符号。</a:t>
            </a:r>
            <a:endParaRPr lang="zh-CN" altLang="en-US" sz="1400"/>
          </a:p>
          <a:p>
            <a:endParaRPr lang="zh-CN" altLang="en-US" sz="14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病理图像的主要分析</a:t>
            </a:r>
            <a:r>
              <a:rPr lang="zh-CN" altLang="en-US"/>
              <a:t>方法</a:t>
            </a:r>
            <a:endParaRPr lang="zh-CN" altLang="en-US"/>
          </a:p>
        </p:txBody>
      </p:sp>
      <p:sp>
        <p:nvSpPr>
          <p:cNvPr id="3" name="内容占位符 2"/>
          <p:cNvSpPr>
            <a:spLocks noGrp="1"/>
          </p:cNvSpPr>
          <p:nvPr>
            <p:ph idx="1"/>
          </p:nvPr>
        </p:nvSpPr>
        <p:spPr/>
        <p:txBody>
          <a:bodyPr/>
          <a:p>
            <a:r>
              <a:rPr lang="zh-CN" altLang="en-US"/>
              <a:t>数字病理分析可大致分为两种主要方法：定量分析和人工智能评估。尽管任何特定的应用场景都需要两者结合，但通常一种方法占主导地位。这种区分有助于阐明算法开发和验证的问题，以及阐明如何把病理学家的知识真正应用于数字系统。</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57295" y="608400"/>
            <a:ext cx="10969200" cy="705600"/>
          </a:xfrm>
        </p:spPr>
        <p:txBody>
          <a:bodyPr/>
          <a:p>
            <a:r>
              <a:rPr lang="zh-CN" altLang="en-US">
                <a:sym typeface="+mn-ea"/>
              </a:rPr>
              <a:t>病理图像的主要分析方法</a:t>
            </a:r>
            <a:r>
              <a:rPr lang="en-US" altLang="zh-CN">
                <a:sym typeface="+mn-ea"/>
              </a:rPr>
              <a:t>——</a:t>
            </a:r>
            <a:r>
              <a:rPr lang="zh-CN" altLang="en-US">
                <a:sym typeface="+mn-ea"/>
              </a:rPr>
              <a:t>定量分析</a:t>
            </a:r>
            <a:endParaRPr lang="zh-CN" altLang="en-US"/>
          </a:p>
        </p:txBody>
      </p:sp>
      <p:sp>
        <p:nvSpPr>
          <p:cNvPr id="3" name="内容占位符 2"/>
          <p:cNvSpPr>
            <a:spLocks noGrp="1"/>
          </p:cNvSpPr>
          <p:nvPr>
            <p:ph idx="1"/>
          </p:nvPr>
        </p:nvSpPr>
        <p:spPr/>
        <p:txBody>
          <a:bodyPr/>
          <a:p>
            <a:r>
              <a:rPr lang="zh-CN" altLang="en-US"/>
              <a:t>历史上，病理图像分析一直专注于检测、分类、计数或量化图像中可见的特定“物体”。这些物体可能是不同的种类，不同的识别规模。例如，确定切片是否包含侵袭性原发肿瘤，转移性肿瘤，或幽门螺杆菌感染，都是主要的检测任务。通常来说，检测到的东西也需要分类。例如，可以根据不同的细胞类型对细胞核进行分类，这可用于确定治疗反应的预测指标，如淋巴细胞和肿瘤细胞的相对比例。或者，我们可以避开细胞检测，而通过影像图素直接归类为肿瘤上皮、基质或其他组织类型，并以此来量化每种组织类型所占的区域 (例如，评估脂肪比例，或肿瘤基质比例) 。根据我们想要解决的问题，不同的分析方法可以应用于组织切片的同一次全视野数字切片扫描。</a:t>
            </a:r>
            <a:endParaRPr lang="zh-CN" altLang="en-US"/>
          </a:p>
          <a:p>
            <a:endParaRPr lang="zh-CN" altLang="en-US"/>
          </a:p>
          <a:p>
            <a:r>
              <a:rPr lang="zh-CN" altLang="en-US"/>
              <a:t>这种定量分析的共同特征是，它关注于评估定义明确且可见的东西。原则上，它复现了病理学家通过看切片就能确定的东西。有经验的观察者可以通过可视化所检测到的、分类的和量化的内容来确定是否正确进行了分析。</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病理图像的主要分析方法</a:t>
            </a:r>
            <a:r>
              <a:rPr lang="en-US" altLang="zh-CN">
                <a:sym typeface="+mn-ea"/>
              </a:rPr>
              <a:t>——</a:t>
            </a:r>
            <a:r>
              <a:rPr lang="zh-CN" altLang="en-US"/>
              <a:t>基于人工智能的评估</a:t>
            </a:r>
            <a:endParaRPr lang="zh-CN" altLang="en-US"/>
          </a:p>
        </p:txBody>
      </p:sp>
      <p:sp>
        <p:nvSpPr>
          <p:cNvPr id="3" name="内容占位符 2"/>
          <p:cNvSpPr>
            <a:spLocks noGrp="1"/>
          </p:cNvSpPr>
          <p:nvPr>
            <p:ph idx="1"/>
          </p:nvPr>
        </p:nvSpPr>
        <p:spPr/>
        <p:txBody>
          <a:bodyPr>
            <a:normAutofit lnSpcReduction="20000"/>
          </a:bodyPr>
          <a:p>
            <a:r>
              <a:rPr lang="zh-CN" altLang="en-US"/>
              <a:t>通过定量分析解决的问题可能往往是我们真正想知道的，包括从图像中确定诊断或预后信息，不同患者的不同治疗方案问题。</a:t>
            </a:r>
            <a:endParaRPr lang="zh-CN" altLang="en-US"/>
          </a:p>
          <a:p>
            <a:endParaRPr lang="zh-CN" altLang="en-US"/>
          </a:p>
          <a:p>
            <a:r>
              <a:rPr lang="zh-CN" altLang="en-US"/>
              <a:t>数字病理学最近大多集中于如何更直接地解决这些问题——而不是明确地检测或量化特定的特征。一个早期的例子表明，人工智能可以预测肺腺癌中6个常见突变基因的突变。此后，类似的策略也被用于预测各种组织类型中基因的突变。其他研究表明，人工智能可以通过苏木精和伊红[H&amp;E]切片扫描直接预测患者的预后。</a:t>
            </a:r>
            <a:endParaRPr lang="zh-CN" altLang="en-US"/>
          </a:p>
          <a:p>
            <a:endParaRPr lang="zh-CN" altLang="en-US"/>
          </a:p>
          <a:p>
            <a:r>
              <a:rPr lang="zh-CN" altLang="en-US"/>
              <a:t>在这些情况下，输出的的是不基于直接测量任何特定特征或结构的预测。这使得验证结果变得更加困难，至少基于每个图像是这样的。可信度需要通过以下途径来获得:</a:t>
            </a:r>
            <a:endParaRPr lang="zh-CN" altLang="en-US"/>
          </a:p>
          <a:p>
            <a:pPr marL="457200" lvl="1" indent="0">
              <a:buNone/>
            </a:pPr>
            <a:r>
              <a:rPr lang="zh-CN" altLang="en-US"/>
              <a:t> (1) 使用不同数据集的大规模验证研究 </a:t>
            </a:r>
            <a:endParaRPr lang="zh-CN" altLang="en-US"/>
          </a:p>
          <a:p>
            <a:pPr marL="457200" lvl="1" indent="0">
              <a:buNone/>
            </a:pPr>
            <a:r>
              <a:rPr lang="zh-CN" altLang="en-US"/>
              <a:t> (2) 能够可视化对结果有重要贡献的切片区域。这样的可视化表示人工智能已经学会如何基于已知的临床相关的图像区域来进行预测。</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病理图像分析的数据</a:t>
            </a:r>
            <a:r>
              <a:rPr lang="zh-CN" altLang="en-US"/>
              <a:t>库和源码</a:t>
            </a:r>
            <a:endParaRPr lang="zh-CN" altLang="en-US"/>
          </a:p>
        </p:txBody>
      </p:sp>
      <p:sp>
        <p:nvSpPr>
          <p:cNvPr id="3" name="内容占位符 2"/>
          <p:cNvSpPr>
            <a:spLocks noGrp="1"/>
          </p:cNvSpPr>
          <p:nvPr>
            <p:ph idx="1"/>
          </p:nvPr>
        </p:nvSpPr>
        <p:spPr/>
        <p:txBody>
          <a:bodyPr/>
          <a:p>
            <a:r>
              <a:rPr lang="zh-CN" altLang="en-US"/>
              <a:t>https://www.kaggle.com/code/abdallahwagih/brain-tumor-segmentation-unet-dice-coef-88</a:t>
            </a:r>
            <a:endParaRPr lang="zh-CN" altLang="en-US"/>
          </a:p>
          <a:p>
            <a:r>
              <a:rPr lang="zh-CN" altLang="en-US"/>
              <a:t>https://www.kaggle.com/code/karma12/mri-images-segmentation-brain-using-unet</a:t>
            </a:r>
            <a:endParaRPr lang="zh-CN" altLang="en-US"/>
          </a:p>
          <a:p>
            <a:r>
              <a:rPr lang="zh-CN" altLang="en-US"/>
              <a:t>https://www.kaggle.com/code/yazanelmiqati/unet-segmentation-tumour</a:t>
            </a:r>
            <a:endParaRPr lang="zh-CN" altLang="en-US"/>
          </a:p>
          <a:p>
            <a:endParaRPr lang="zh-CN" altLang="en-US"/>
          </a:p>
          <a:p>
            <a:endParaRPr lang="zh-CN" altLang="en-US"/>
          </a:p>
          <a:p>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PLACING_PICTURE_USER_VIEWPORT" val="{&quot;height&quot;:5480,&quot;width&quot;:17960}"/>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COMMONDATA" val="eyJoZGlkIjoiODNkOTBhY2RkYjVjNjhlNmY1NjI5MDBjN2E3N2M2ZmI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1743</Words>
  <Application>WPS 演示</Application>
  <PresentationFormat>宽屏</PresentationFormat>
  <Paragraphs>52</Paragraphs>
  <Slides>7</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宋体</vt:lpstr>
      <vt:lpstr>Wingdings</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滔滔不绝</cp:lastModifiedBy>
  <cp:revision>177</cp:revision>
  <dcterms:created xsi:type="dcterms:W3CDTF">2019-06-19T02:08:00Z</dcterms:created>
  <dcterms:modified xsi:type="dcterms:W3CDTF">2023-03-16T15:12:18Z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418857F62B494E519A82A27746FD2126</vt:lpwstr>
  </property>
</Properties>
</file>