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7"/>
  </p:notesMasterIdLst>
  <p:handoutMasterIdLst>
    <p:handoutMasterId r:id="rId8"/>
  </p:handoutMasterIdLst>
  <p:sldIdLst>
    <p:sldId id="257" r:id="rId2"/>
    <p:sldId id="258" r:id="rId3"/>
    <p:sldId id="259" r:id="rId4"/>
    <p:sldId id="260" r:id="rId5"/>
    <p:sldId id="261" r:id="rId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2017 年</a:t>
          </a: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96262926-A67D-4E4E-9515-5EBC67F0B634}">
      <dgm:prSet/>
      <dgm:spPr/>
      <dgm:t>
        <a:bodyPr rtlCol="0"/>
        <a:lstStyle/>
        <a:p>
          <a:pPr rtl="0"/>
          <a:r>
            <a:rPr lang="zh-cn" dirty="0">
              <a:latin typeface="Microsoft YaHei UI" panose="020B0503020204020204" pitchFamily="34" charset="-122"/>
              <a:ea typeface="Microsoft YaHei UI" panose="020B0503020204020204" pitchFamily="34" charset="-122"/>
            </a:rPr>
            <a:t>Lorem ipsum dolor sit amet</a:t>
          </a:r>
        </a:p>
      </dgm:t>
    </dgm:pt>
    <dgm:pt modelId="{EC74E552-C501-4B0E-9400-E8B410F53D50}" type="par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DA7ACEB-F642-43C1-BCB5-F580B9B985B9}" type="sib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2018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r>
            <a:rPr lang="zh-cn">
              <a:latin typeface="Microsoft YaHei UI" panose="020B0503020204020204" pitchFamily="34" charset="-122"/>
              <a:ea typeface="Microsoft YaHei UI" panose="020B0503020204020204" pitchFamily="34" charset="-122"/>
            </a:rPr>
            <a:t>Lorem ipsum dolor sit amet</a:t>
          </a: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a:latin typeface="Microsoft YaHei UI" panose="020B0503020204020204" pitchFamily="34" charset="-122"/>
              <a:ea typeface="Microsoft YaHei UI" panose="020B0503020204020204" pitchFamily="34" charset="-122"/>
            </a:rPr>
            <a:t>2019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zh-cn">
              <a:latin typeface="Microsoft YaHei UI" panose="020B0503020204020204" pitchFamily="34" charset="-122"/>
              <a:ea typeface="Microsoft YaHei UI" panose="020B0503020204020204" pitchFamily="34" charset="-122"/>
            </a:rPr>
            <a:t>Lorem ipsum dolor sit amet</a:t>
          </a: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08D9AB-BD08-440D-9B5F-F2B005EE87C9}" type="doc">
      <dgm:prSet loTypeId="urn:microsoft.com/office/officeart/2005/8/layout/hList6" loCatId="list" qsTypeId="urn:microsoft.com/office/officeart/2005/8/quickstyle/simple4" qsCatId="simple" csTypeId="urn:microsoft.com/office/officeart/2005/8/colors/colorful2" csCatId="colorful" phldr="1"/>
      <dgm:spPr/>
      <dgm:t>
        <a:bodyPr/>
        <a:lstStyle/>
        <a:p>
          <a:endParaRPr lang="zh-CN" altLang="en-US"/>
        </a:p>
      </dgm:t>
    </dgm:pt>
    <dgm:pt modelId="{08D8A672-AFA8-4A0D-ACAE-70388E2D8CEA}">
      <dgm:prSet phldrT="[文本]"/>
      <dgm:spPr/>
      <dgm:t>
        <a:bodyPr/>
        <a:lstStyle/>
        <a:p>
          <a:r>
            <a:rPr lang="zh-CN" altLang="en-US" dirty="0"/>
            <a:t>专家对病理图像的主观判断</a:t>
          </a:r>
        </a:p>
      </dgm:t>
    </dgm:pt>
    <dgm:pt modelId="{4EDB7731-418E-4AB3-836D-CB3CA4EC9BCE}" type="parTrans" cxnId="{AF52861D-D491-457E-BA06-7933409F6B56}">
      <dgm:prSet/>
      <dgm:spPr/>
      <dgm:t>
        <a:bodyPr/>
        <a:lstStyle/>
        <a:p>
          <a:endParaRPr lang="zh-CN" altLang="en-US"/>
        </a:p>
      </dgm:t>
    </dgm:pt>
    <dgm:pt modelId="{9CCFCAC6-53DD-49C5-8ECD-3E9EE2E2FB14}" type="sibTrans" cxnId="{AF52861D-D491-457E-BA06-7933409F6B56}">
      <dgm:prSet/>
      <dgm:spPr/>
      <dgm:t>
        <a:bodyPr/>
        <a:lstStyle/>
        <a:p>
          <a:endParaRPr lang="zh-CN" altLang="en-US"/>
        </a:p>
      </dgm:t>
    </dgm:pt>
    <dgm:pt modelId="{08DA7521-D70C-4674-8C0D-2BC5971478E8}">
      <dgm:prSet phldrT="[文本]"/>
      <dgm:spPr/>
      <dgm:t>
        <a:bodyPr/>
        <a:lstStyle/>
        <a:p>
          <a:r>
            <a:rPr lang="zh-CN" altLang="en-US" dirty="0"/>
            <a:t>通过深度学习提取特定病征，通过机器视觉根据病征进行诊断</a:t>
          </a:r>
        </a:p>
      </dgm:t>
    </dgm:pt>
    <dgm:pt modelId="{0DAC438E-C9CD-496C-8C23-766F636D6673}" type="parTrans" cxnId="{70CE5FA0-0120-45A9-A3AB-B952CF63EDF1}">
      <dgm:prSet/>
      <dgm:spPr/>
      <dgm:t>
        <a:bodyPr/>
        <a:lstStyle/>
        <a:p>
          <a:endParaRPr lang="zh-CN" altLang="en-US"/>
        </a:p>
      </dgm:t>
    </dgm:pt>
    <dgm:pt modelId="{0F457BDF-4DAF-4C09-AB0E-1A59E9971630}" type="sibTrans" cxnId="{70CE5FA0-0120-45A9-A3AB-B952CF63EDF1}">
      <dgm:prSet/>
      <dgm:spPr/>
      <dgm:t>
        <a:bodyPr/>
        <a:lstStyle/>
        <a:p>
          <a:endParaRPr lang="zh-CN" altLang="en-US"/>
        </a:p>
      </dgm:t>
    </dgm:pt>
    <dgm:pt modelId="{68D55A5F-AA55-4E37-A3BD-6888890768D2}">
      <dgm:prSet phldrT="[文本]"/>
      <dgm:spPr/>
      <dgm:t>
        <a:bodyPr/>
        <a:lstStyle/>
        <a:p>
          <a:r>
            <a:rPr lang="zh-CN" altLang="en-US" dirty="0"/>
            <a:t>通过卷积神经网络进行迁移学习，提取扫描数据中的特征</a:t>
          </a:r>
        </a:p>
      </dgm:t>
    </dgm:pt>
    <dgm:pt modelId="{7C4D4D00-990E-480A-9301-A463680B7EED}" type="parTrans" cxnId="{459355C0-F61E-4075-B155-9B57DD5D6D17}">
      <dgm:prSet/>
      <dgm:spPr/>
      <dgm:t>
        <a:bodyPr/>
        <a:lstStyle/>
        <a:p>
          <a:endParaRPr lang="zh-CN" altLang="en-US"/>
        </a:p>
      </dgm:t>
    </dgm:pt>
    <dgm:pt modelId="{89583B45-4FA9-4F78-AFC4-441C564ECE99}" type="sibTrans" cxnId="{459355C0-F61E-4075-B155-9B57DD5D6D17}">
      <dgm:prSet/>
      <dgm:spPr/>
      <dgm:t>
        <a:bodyPr/>
        <a:lstStyle/>
        <a:p>
          <a:endParaRPr lang="zh-CN" altLang="en-US"/>
        </a:p>
      </dgm:t>
    </dgm:pt>
    <dgm:pt modelId="{110D3B38-078A-4B1D-854A-B45414EDC7D9}">
      <dgm:prSet phldrT="[文本]"/>
      <dgm:spPr/>
      <dgm:t>
        <a:bodyPr/>
        <a:lstStyle/>
        <a:p>
          <a:r>
            <a:rPr lang="zh-CN" altLang="en-US" dirty="0"/>
            <a:t>将高分辨率空间转录组学与同一组织切片中的蛋白质检测相结合</a:t>
          </a:r>
        </a:p>
      </dgm:t>
    </dgm:pt>
    <dgm:pt modelId="{B36762EB-4C22-4D58-B431-18765CBBB5BC}" type="parTrans" cxnId="{828AB23A-43CC-4F86-AD72-E383090475E8}">
      <dgm:prSet/>
      <dgm:spPr/>
      <dgm:t>
        <a:bodyPr/>
        <a:lstStyle/>
        <a:p>
          <a:endParaRPr lang="zh-CN" altLang="en-US"/>
        </a:p>
      </dgm:t>
    </dgm:pt>
    <dgm:pt modelId="{FA18D441-90EE-4579-861D-C9A89CBD259F}" type="sibTrans" cxnId="{828AB23A-43CC-4F86-AD72-E383090475E8}">
      <dgm:prSet/>
      <dgm:spPr/>
      <dgm:t>
        <a:bodyPr/>
        <a:lstStyle/>
        <a:p>
          <a:endParaRPr lang="zh-CN" altLang="en-US"/>
        </a:p>
      </dgm:t>
    </dgm:pt>
    <dgm:pt modelId="{D65D909B-6E63-4337-8241-DCE856F28A79}">
      <dgm:prSet phldrT="[文本]"/>
      <dgm:spPr/>
      <dgm:t>
        <a:bodyPr/>
        <a:lstStyle/>
        <a:p>
          <a:r>
            <a:rPr lang="zh-CN" altLang="en-US" dirty="0"/>
            <a:t>主观性强</a:t>
          </a:r>
        </a:p>
      </dgm:t>
    </dgm:pt>
    <dgm:pt modelId="{27DCDEEF-C74A-4542-BA04-F10A57220276}" type="parTrans" cxnId="{5CB56660-ADC0-45EC-BCFE-33C4A2B38705}">
      <dgm:prSet/>
      <dgm:spPr/>
      <dgm:t>
        <a:bodyPr/>
        <a:lstStyle/>
        <a:p>
          <a:endParaRPr lang="zh-CN" altLang="en-US"/>
        </a:p>
      </dgm:t>
    </dgm:pt>
    <dgm:pt modelId="{0FAB750F-4000-4C28-9688-FFCC98DE9B11}" type="sibTrans" cxnId="{5CB56660-ADC0-45EC-BCFE-33C4A2B38705}">
      <dgm:prSet/>
      <dgm:spPr/>
      <dgm:t>
        <a:bodyPr/>
        <a:lstStyle/>
        <a:p>
          <a:endParaRPr lang="zh-CN" altLang="en-US"/>
        </a:p>
      </dgm:t>
    </dgm:pt>
    <dgm:pt modelId="{23F5142E-366B-4CF8-A260-7064456928F3}">
      <dgm:prSet phldrT="[文本]"/>
      <dgm:spPr/>
      <dgm:t>
        <a:bodyPr/>
        <a:lstStyle/>
        <a:p>
          <a:r>
            <a:rPr lang="zh-CN" altLang="en-US" dirty="0"/>
            <a:t>通常较为准确，但需要极长时间的磨练</a:t>
          </a:r>
        </a:p>
      </dgm:t>
    </dgm:pt>
    <dgm:pt modelId="{7A1588B8-3ECD-4D91-80DE-4688D23A1CC1}" type="parTrans" cxnId="{94C2C1B4-0D05-40CD-8072-31C1C9A03001}">
      <dgm:prSet/>
      <dgm:spPr/>
      <dgm:t>
        <a:bodyPr/>
        <a:lstStyle/>
        <a:p>
          <a:endParaRPr lang="zh-CN" altLang="en-US"/>
        </a:p>
      </dgm:t>
    </dgm:pt>
    <dgm:pt modelId="{4B31AFCF-9BE2-4CD0-8AE2-468ADDC06C5C}" type="sibTrans" cxnId="{94C2C1B4-0D05-40CD-8072-31C1C9A03001}">
      <dgm:prSet/>
      <dgm:spPr/>
      <dgm:t>
        <a:bodyPr/>
        <a:lstStyle/>
        <a:p>
          <a:endParaRPr lang="zh-CN" altLang="en-US"/>
        </a:p>
      </dgm:t>
    </dgm:pt>
    <dgm:pt modelId="{2B01AE00-0490-44BB-A9C5-73A5D748BE41}">
      <dgm:prSet phldrT="[文本]"/>
      <dgm:spPr/>
      <dgm:t>
        <a:bodyPr/>
        <a:lstStyle/>
        <a:p>
          <a:r>
            <a:rPr lang="zh-CN" altLang="en-US" dirty="0"/>
            <a:t>很难更进一步提高准确率</a:t>
          </a:r>
        </a:p>
      </dgm:t>
    </dgm:pt>
    <dgm:pt modelId="{5D3274EA-FA74-436D-99FB-F02B6BFAF3AC}" type="parTrans" cxnId="{14E038B4-8A51-40A3-BE8F-5301E2A82A1D}">
      <dgm:prSet/>
      <dgm:spPr/>
      <dgm:t>
        <a:bodyPr/>
        <a:lstStyle/>
        <a:p>
          <a:endParaRPr lang="zh-CN" altLang="en-US"/>
        </a:p>
      </dgm:t>
    </dgm:pt>
    <dgm:pt modelId="{02AAC674-D8BE-44E4-9859-109946644708}" type="sibTrans" cxnId="{14E038B4-8A51-40A3-BE8F-5301E2A82A1D}">
      <dgm:prSet/>
      <dgm:spPr/>
      <dgm:t>
        <a:bodyPr/>
        <a:lstStyle/>
        <a:p>
          <a:endParaRPr lang="zh-CN" altLang="en-US"/>
        </a:p>
      </dgm:t>
    </dgm:pt>
    <dgm:pt modelId="{56188C6F-B011-4C6D-92EF-AB0C792E1B49}">
      <dgm:prSet phldrT="[文本]"/>
      <dgm:spPr/>
      <dgm:t>
        <a:bodyPr/>
        <a:lstStyle/>
        <a:p>
          <a:r>
            <a:rPr lang="zh-CN" altLang="en-US" dirty="0"/>
            <a:t>聘请专家成本高</a:t>
          </a:r>
        </a:p>
      </dgm:t>
    </dgm:pt>
    <dgm:pt modelId="{B5534E59-4EDB-4006-B379-B2ECCF1142F6}" type="parTrans" cxnId="{0A39B633-E0BA-414F-B24A-5C7B57D71F1F}">
      <dgm:prSet/>
      <dgm:spPr/>
      <dgm:t>
        <a:bodyPr/>
        <a:lstStyle/>
        <a:p>
          <a:endParaRPr lang="zh-CN" altLang="en-US"/>
        </a:p>
      </dgm:t>
    </dgm:pt>
    <dgm:pt modelId="{BA7EDD49-BEBF-4CDD-AA76-5BF1DB73ECED}" type="sibTrans" cxnId="{0A39B633-E0BA-414F-B24A-5C7B57D71F1F}">
      <dgm:prSet/>
      <dgm:spPr/>
      <dgm:t>
        <a:bodyPr/>
        <a:lstStyle/>
        <a:p>
          <a:endParaRPr lang="zh-CN" altLang="en-US"/>
        </a:p>
      </dgm:t>
    </dgm:pt>
    <dgm:pt modelId="{2AAF11E4-A624-47EB-9633-5FC2FFB9FE7C}">
      <dgm:prSet phldrT="[文本]"/>
      <dgm:spPr/>
      <dgm:t>
        <a:bodyPr/>
        <a:lstStyle/>
        <a:p>
          <a:r>
            <a:rPr lang="zh-CN" altLang="en-US" dirty="0"/>
            <a:t>来自第一篇论文，该论文的团队开发了一个大规模组织形态测量（</a:t>
          </a:r>
          <a:r>
            <a:rPr lang="en-US" altLang="en-US" dirty="0"/>
            <a:t>FLASH</a:t>
          </a:r>
          <a:r>
            <a:rPr lang="zh-CN" altLang="en-US" dirty="0"/>
            <a:t>）框架，大规模提取非肿瘤肾脏组织学中可解释的定量形态测量特征</a:t>
          </a:r>
        </a:p>
      </dgm:t>
    </dgm:pt>
    <dgm:pt modelId="{828E52B8-1B43-44A3-9B79-FAA9F5CB9085}" type="parTrans" cxnId="{8C2EEBB9-9F7D-4516-A2B8-E95B4A29A1DA}">
      <dgm:prSet/>
      <dgm:spPr/>
      <dgm:t>
        <a:bodyPr/>
        <a:lstStyle/>
        <a:p>
          <a:endParaRPr lang="zh-CN" altLang="en-US"/>
        </a:p>
      </dgm:t>
    </dgm:pt>
    <dgm:pt modelId="{339D7281-655A-411B-A22C-F37B6AB0E901}" type="sibTrans" cxnId="{8C2EEBB9-9F7D-4516-A2B8-E95B4A29A1DA}">
      <dgm:prSet/>
      <dgm:spPr/>
      <dgm:t>
        <a:bodyPr/>
        <a:lstStyle/>
        <a:p>
          <a:endParaRPr lang="zh-CN" altLang="en-US"/>
        </a:p>
      </dgm:t>
    </dgm:pt>
    <dgm:pt modelId="{550FDE4B-34C3-4415-B60C-DFD07A8419AF}">
      <dgm:prSet phldrT="[文本]"/>
      <dgm:spPr/>
      <dgm:t>
        <a:bodyPr/>
        <a:lstStyle/>
        <a:p>
          <a:r>
            <a:rPr lang="zh-CN" altLang="en-US" dirty="0"/>
            <a:t>证实了提取的特征是</a:t>
          </a:r>
          <a:r>
            <a:rPr lang="en-US" altLang="en-US" dirty="0"/>
            <a:t>IgA</a:t>
          </a:r>
          <a:r>
            <a:rPr lang="zh-CN" altLang="en-US" dirty="0"/>
            <a:t>肾病长期临床结果的独立预测因子</a:t>
          </a:r>
        </a:p>
      </dgm:t>
    </dgm:pt>
    <dgm:pt modelId="{92FD59E8-E320-4215-BBD8-69F8A5B25802}" type="parTrans" cxnId="{C294C892-6853-42ED-BA49-0C6DCEFE25F3}">
      <dgm:prSet/>
      <dgm:spPr/>
      <dgm:t>
        <a:bodyPr/>
        <a:lstStyle/>
        <a:p>
          <a:endParaRPr lang="zh-CN" altLang="en-US"/>
        </a:p>
      </dgm:t>
    </dgm:pt>
    <dgm:pt modelId="{B0DB239B-645E-4AFD-A0B5-6F1AE339748A}" type="sibTrans" cxnId="{C294C892-6853-42ED-BA49-0C6DCEFE25F3}">
      <dgm:prSet/>
      <dgm:spPr/>
      <dgm:t>
        <a:bodyPr/>
        <a:lstStyle/>
        <a:p>
          <a:endParaRPr lang="zh-CN" altLang="en-US"/>
        </a:p>
      </dgm:t>
    </dgm:pt>
    <dgm:pt modelId="{26A75F43-2FEC-40A8-B802-F63E7CDA7F93}">
      <dgm:prSet phldrT="[文本]"/>
      <dgm:spPr/>
      <dgm:t>
        <a:bodyPr/>
        <a:lstStyle/>
        <a:p>
          <a:r>
            <a:rPr lang="zh-CN" altLang="en-US" dirty="0"/>
            <a:t>来自第二篇论文</a:t>
          </a:r>
        </a:p>
      </dgm:t>
    </dgm:pt>
    <dgm:pt modelId="{202E5C02-5DC7-48D5-BE31-41461C999C51}" type="parTrans" cxnId="{811D81D2-0073-406D-B084-A1770F9B593D}">
      <dgm:prSet/>
      <dgm:spPr/>
      <dgm:t>
        <a:bodyPr/>
        <a:lstStyle/>
        <a:p>
          <a:endParaRPr lang="zh-CN" altLang="en-US"/>
        </a:p>
      </dgm:t>
    </dgm:pt>
    <dgm:pt modelId="{35DDB5F0-CCDE-4AE1-8298-876EAF34FE29}" type="sibTrans" cxnId="{811D81D2-0073-406D-B084-A1770F9B593D}">
      <dgm:prSet/>
      <dgm:spPr/>
      <dgm:t>
        <a:bodyPr/>
        <a:lstStyle/>
        <a:p>
          <a:endParaRPr lang="zh-CN" altLang="en-US"/>
        </a:p>
      </dgm:t>
    </dgm:pt>
    <dgm:pt modelId="{05C0BA58-6E27-47BA-9AE3-CB21D13CF010}">
      <dgm:prSet phldrT="[文本]"/>
      <dgm:spPr/>
      <dgm:t>
        <a:bodyPr/>
        <a:lstStyle/>
        <a:p>
          <a:r>
            <a:rPr lang="zh-CN" altLang="en-US" dirty="0"/>
            <a:t>开发了基于</a:t>
          </a:r>
          <a:r>
            <a:rPr lang="en-US" altLang="zh-CN" dirty="0"/>
            <a:t>CNN</a:t>
          </a:r>
          <a:r>
            <a:rPr lang="zh-CN" altLang="en-US" dirty="0"/>
            <a:t>的开发了</a:t>
          </a:r>
          <a:r>
            <a:rPr lang="en-US" altLang="en-US" dirty="0" err="1"/>
            <a:t>Histo</a:t>
          </a:r>
          <a:r>
            <a:rPr lang="en-US" altLang="en-US" dirty="0"/>
            <a:t>-Cloud</a:t>
          </a:r>
          <a:r>
            <a:rPr lang="zh-CN" altLang="en-US" dirty="0"/>
            <a:t>，一种用于分割整个幻灯片图像（</a:t>
          </a:r>
          <a:r>
            <a:rPr lang="en-US" altLang="en-US" dirty="0"/>
            <a:t>WSI</a:t>
          </a:r>
          <a:r>
            <a:rPr lang="zh-CN" altLang="en-US" dirty="0"/>
            <a:t>）的工具</a:t>
          </a:r>
        </a:p>
      </dgm:t>
    </dgm:pt>
    <dgm:pt modelId="{44D1CE4E-AD18-4484-BF4F-79DC8AD7D14C}" type="parTrans" cxnId="{7A7C0C2D-B97E-445C-B75D-A33993E1D82C}">
      <dgm:prSet/>
      <dgm:spPr/>
      <dgm:t>
        <a:bodyPr/>
        <a:lstStyle/>
        <a:p>
          <a:endParaRPr lang="zh-CN" altLang="en-US"/>
        </a:p>
      </dgm:t>
    </dgm:pt>
    <dgm:pt modelId="{D394F8E6-FF9D-4995-99AB-E5DD731AAF1D}" type="sibTrans" cxnId="{7A7C0C2D-B97E-445C-B75D-A33993E1D82C}">
      <dgm:prSet/>
      <dgm:spPr/>
      <dgm:t>
        <a:bodyPr/>
        <a:lstStyle/>
        <a:p>
          <a:endParaRPr lang="zh-CN" altLang="en-US"/>
        </a:p>
      </dgm:t>
    </dgm:pt>
    <dgm:pt modelId="{6295E81B-6276-49ED-8FA8-7270CD0EAFC4}">
      <dgm:prSet phldrT="[文本]"/>
      <dgm:spPr/>
      <dgm:t>
        <a:bodyPr/>
        <a:lstStyle/>
        <a:p>
          <a:r>
            <a:rPr lang="zh-CN" altLang="en-US" dirty="0"/>
            <a:t>通过分割肾小球，间质纤维化和肾小管萎缩以及肾脏和非肾脏</a:t>
          </a:r>
          <a:r>
            <a:rPr lang="en-US" altLang="en-US" dirty="0"/>
            <a:t>WSI</a:t>
          </a:r>
          <a:r>
            <a:rPr lang="zh-CN" altLang="en-US" dirty="0"/>
            <a:t>的血管结构，展示了可扩展性，迁移学习的最佳实践以及数据集变异性的影响</a:t>
          </a:r>
        </a:p>
      </dgm:t>
    </dgm:pt>
    <dgm:pt modelId="{1720C070-9DD2-4FC2-97E5-F2F9AB833544}" type="parTrans" cxnId="{7F60AEFC-B73D-4FAE-9E59-670D698A98F0}">
      <dgm:prSet/>
      <dgm:spPr/>
      <dgm:t>
        <a:bodyPr/>
        <a:lstStyle/>
        <a:p>
          <a:endParaRPr lang="zh-CN" altLang="en-US"/>
        </a:p>
      </dgm:t>
    </dgm:pt>
    <dgm:pt modelId="{79C85AF0-CC8E-492A-B1FE-683539C4909A}" type="sibTrans" cxnId="{7F60AEFC-B73D-4FAE-9E59-670D698A98F0}">
      <dgm:prSet/>
      <dgm:spPr/>
      <dgm:t>
        <a:bodyPr/>
        <a:lstStyle/>
        <a:p>
          <a:endParaRPr lang="zh-CN" altLang="en-US"/>
        </a:p>
      </dgm:t>
    </dgm:pt>
    <dgm:pt modelId="{14DEAC61-CE14-4A83-AFFC-BCC9AE063C26}">
      <dgm:prSet phldrT="[文本]"/>
      <dgm:spPr/>
      <dgm:t>
        <a:bodyPr/>
        <a:lstStyle/>
        <a:p>
          <a:r>
            <a:rPr lang="zh-CN" altLang="en-US" dirty="0"/>
            <a:t>通过病理学背后的时空动力学揭示疾病机制和进展，规避时空细胞和分子变化</a:t>
          </a:r>
        </a:p>
      </dgm:t>
    </dgm:pt>
    <dgm:pt modelId="{6207BBBA-1E20-4F4C-80DD-2150FC44DA90}" type="parTrans" cxnId="{E0AB3535-713C-4F8C-A600-2FDBA18AEB11}">
      <dgm:prSet/>
      <dgm:spPr/>
      <dgm:t>
        <a:bodyPr/>
        <a:lstStyle/>
        <a:p>
          <a:endParaRPr lang="zh-CN" altLang="en-US"/>
        </a:p>
      </dgm:t>
    </dgm:pt>
    <dgm:pt modelId="{F8C0044A-AAE0-4195-9448-DB224CF58175}" type="sibTrans" cxnId="{E0AB3535-713C-4F8C-A600-2FDBA18AEB11}">
      <dgm:prSet/>
      <dgm:spPr/>
      <dgm:t>
        <a:bodyPr/>
        <a:lstStyle/>
        <a:p>
          <a:endParaRPr lang="zh-CN" altLang="en-US"/>
        </a:p>
      </dgm:t>
    </dgm:pt>
    <dgm:pt modelId="{3E701030-FA17-4DDD-A21A-89A3C94C3024}">
      <dgm:prSet phldrT="[文本]"/>
      <dgm:spPr/>
      <dgm:t>
        <a:bodyPr/>
        <a:lstStyle/>
        <a:p>
          <a:r>
            <a:rPr lang="zh-CN" altLang="en-US"/>
            <a:t>在亚细胞分辨率下将单细胞基因表达谱与组织组织病理学连接起来</a:t>
          </a:r>
          <a:endParaRPr lang="zh-CN" altLang="en-US" dirty="0"/>
        </a:p>
      </dgm:t>
    </dgm:pt>
    <dgm:pt modelId="{8DD917EE-D400-4947-8E97-9AD5B41E0A36}" type="parTrans" cxnId="{ACB8C072-4AB3-4FA0-9E70-495D675F8F29}">
      <dgm:prSet/>
      <dgm:spPr/>
      <dgm:t>
        <a:bodyPr/>
        <a:lstStyle/>
        <a:p>
          <a:endParaRPr lang="zh-CN" altLang="en-US"/>
        </a:p>
      </dgm:t>
    </dgm:pt>
    <dgm:pt modelId="{64DA2135-1C5D-47E1-8D79-0A0240514863}" type="sibTrans" cxnId="{ACB8C072-4AB3-4FA0-9E70-495D675F8F29}">
      <dgm:prSet/>
      <dgm:spPr/>
      <dgm:t>
        <a:bodyPr/>
        <a:lstStyle/>
        <a:p>
          <a:endParaRPr lang="zh-CN" altLang="en-US"/>
        </a:p>
      </dgm:t>
    </dgm:pt>
    <dgm:pt modelId="{F2BA99B3-7A60-4B4F-9C64-6AA848560FC4}">
      <dgm:prSet phldrT="[文本]"/>
      <dgm:spPr/>
      <dgm:t>
        <a:bodyPr/>
        <a:lstStyle/>
        <a:p>
          <a:r>
            <a:rPr lang="zh-CN" altLang="en-US" dirty="0"/>
            <a:t>主动学习：通过采样、聚类、色谱距离定义与求解，以及降维的步骤，对队列内全扫描切片的颜色模式进行可视化</a:t>
          </a:r>
        </a:p>
      </dgm:t>
    </dgm:pt>
    <dgm:pt modelId="{603B1425-5068-4DC1-B8C8-8440F1E5CEA5}" type="parTrans" cxnId="{3033AB6F-EAC0-4643-8457-65506041CFF3}">
      <dgm:prSet/>
      <dgm:spPr/>
      <dgm:t>
        <a:bodyPr/>
        <a:lstStyle/>
        <a:p>
          <a:endParaRPr lang="zh-CN" altLang="en-US"/>
        </a:p>
      </dgm:t>
    </dgm:pt>
    <dgm:pt modelId="{CB07A5A0-066C-4139-84F5-7BAB1390C666}" type="sibTrans" cxnId="{3033AB6F-EAC0-4643-8457-65506041CFF3}">
      <dgm:prSet/>
      <dgm:spPr/>
      <dgm:t>
        <a:bodyPr/>
        <a:lstStyle/>
        <a:p>
          <a:endParaRPr lang="zh-CN" altLang="en-US"/>
        </a:p>
      </dgm:t>
    </dgm:pt>
    <dgm:pt modelId="{75BDBF9D-C8FC-47BF-B097-3A65F6B44D2B}">
      <dgm:prSet phldrT="[文本]"/>
      <dgm:spPr/>
      <dgm:t>
        <a:bodyPr/>
        <a:lstStyle/>
        <a:p>
          <a:r>
            <a:rPr lang="zh-CN" altLang="en-US" dirty="0"/>
            <a:t>将深度预编码与逻辑斯蒂回归模型相结合</a:t>
          </a:r>
        </a:p>
      </dgm:t>
    </dgm:pt>
    <dgm:pt modelId="{4CE461EF-C44B-4216-BBB7-454A83A86CFC}" type="parTrans" cxnId="{3DF487FA-2E47-4983-B282-F5E6CFE06D03}">
      <dgm:prSet/>
      <dgm:spPr/>
      <dgm:t>
        <a:bodyPr/>
        <a:lstStyle/>
        <a:p>
          <a:endParaRPr lang="zh-CN" altLang="en-US"/>
        </a:p>
      </dgm:t>
    </dgm:pt>
    <dgm:pt modelId="{8C2B2C72-4CCD-405C-96F5-44D62BFCA1FD}" type="sibTrans" cxnId="{3DF487FA-2E47-4983-B282-F5E6CFE06D03}">
      <dgm:prSet/>
      <dgm:spPr/>
      <dgm:t>
        <a:bodyPr/>
        <a:lstStyle/>
        <a:p>
          <a:endParaRPr lang="zh-CN" altLang="en-US"/>
        </a:p>
      </dgm:t>
    </dgm:pt>
    <dgm:pt modelId="{7A7A859B-BE49-4EB5-AE16-BC9F2DD90B33}">
      <dgm:prSet phldrT="[文本]"/>
      <dgm:spPr/>
      <dgm:t>
        <a:bodyPr/>
        <a:lstStyle/>
        <a:p>
          <a:r>
            <a:rPr lang="zh-CN" altLang="en-US" dirty="0"/>
            <a:t>生成对抗网络（</a:t>
          </a:r>
          <a:r>
            <a:rPr lang="en-US" altLang="zh-CN" dirty="0"/>
            <a:t>GAN</a:t>
          </a:r>
          <a:r>
            <a:rPr lang="zh-CN" altLang="en-US" dirty="0"/>
            <a:t>）</a:t>
          </a:r>
        </a:p>
      </dgm:t>
    </dgm:pt>
    <dgm:pt modelId="{09B58907-D9AD-4EF2-B045-344D69689139}" type="parTrans" cxnId="{1E67BAE6-A87B-429C-99D5-E8C6682496BB}">
      <dgm:prSet/>
      <dgm:spPr/>
      <dgm:t>
        <a:bodyPr/>
        <a:lstStyle/>
        <a:p>
          <a:endParaRPr lang="zh-CN" altLang="en-US"/>
        </a:p>
      </dgm:t>
    </dgm:pt>
    <dgm:pt modelId="{AC5FE5B1-7315-448D-9748-065A9FB5FF03}" type="sibTrans" cxnId="{1E67BAE6-A87B-429C-99D5-E8C6682496BB}">
      <dgm:prSet/>
      <dgm:spPr/>
      <dgm:t>
        <a:bodyPr/>
        <a:lstStyle/>
        <a:p>
          <a:endParaRPr lang="zh-CN" altLang="en-US"/>
        </a:p>
      </dgm:t>
    </dgm:pt>
    <dgm:pt modelId="{DB4F1794-D571-49AE-88E2-4E774DE7641C}">
      <dgm:prSet phldrT="[文本]"/>
      <dgm:spPr/>
      <dgm:t>
        <a:bodyPr/>
        <a:lstStyle/>
        <a:p>
          <a:r>
            <a:rPr lang="zh-CN" altLang="en-US" dirty="0"/>
            <a:t>提高分割准确率，提高鲁棒性</a:t>
          </a:r>
        </a:p>
      </dgm:t>
    </dgm:pt>
    <dgm:pt modelId="{160BF677-DDB5-425D-9460-95EDABF6422F}" type="parTrans" cxnId="{63D0F4A6-24A1-45D4-8E2B-5F7E3B46CB67}">
      <dgm:prSet/>
      <dgm:spPr/>
      <dgm:t>
        <a:bodyPr/>
        <a:lstStyle/>
        <a:p>
          <a:endParaRPr lang="zh-CN" altLang="en-US"/>
        </a:p>
      </dgm:t>
    </dgm:pt>
    <dgm:pt modelId="{ED7FA6BB-E56F-4072-898F-61420DCEAD52}" type="sibTrans" cxnId="{63D0F4A6-24A1-45D4-8E2B-5F7E3B46CB67}">
      <dgm:prSet/>
      <dgm:spPr/>
      <dgm:t>
        <a:bodyPr/>
        <a:lstStyle/>
        <a:p>
          <a:endParaRPr lang="zh-CN" altLang="en-US"/>
        </a:p>
      </dgm:t>
    </dgm:pt>
    <dgm:pt modelId="{490A6E0B-2385-40D2-ACF1-686095233CA5}" type="pres">
      <dgm:prSet presAssocID="{FB08D9AB-BD08-440D-9B5F-F2B005EE87C9}" presName="Name0" presStyleCnt="0">
        <dgm:presLayoutVars>
          <dgm:dir/>
          <dgm:resizeHandles val="exact"/>
        </dgm:presLayoutVars>
      </dgm:prSet>
      <dgm:spPr/>
    </dgm:pt>
    <dgm:pt modelId="{1985F8AD-44D0-42F5-AE68-E7A14A46E289}" type="pres">
      <dgm:prSet presAssocID="{08D8A672-AFA8-4A0D-ACAE-70388E2D8CEA}" presName="node" presStyleLbl="node1" presStyleIdx="0" presStyleCnt="6">
        <dgm:presLayoutVars>
          <dgm:bulletEnabled val="1"/>
        </dgm:presLayoutVars>
      </dgm:prSet>
      <dgm:spPr/>
    </dgm:pt>
    <dgm:pt modelId="{BEB80C03-9080-40BE-8A18-3B7C6975C411}" type="pres">
      <dgm:prSet presAssocID="{9CCFCAC6-53DD-49C5-8ECD-3E9EE2E2FB14}" presName="sibTrans" presStyleCnt="0"/>
      <dgm:spPr/>
    </dgm:pt>
    <dgm:pt modelId="{F6CA5841-DB3B-466E-ADD4-C8DB9DDD6A92}" type="pres">
      <dgm:prSet presAssocID="{08DA7521-D70C-4674-8C0D-2BC5971478E8}" presName="node" presStyleLbl="node1" presStyleIdx="1" presStyleCnt="6">
        <dgm:presLayoutVars>
          <dgm:bulletEnabled val="1"/>
        </dgm:presLayoutVars>
      </dgm:prSet>
      <dgm:spPr/>
    </dgm:pt>
    <dgm:pt modelId="{B0F2051F-A062-40CD-9137-00C8B2E7B395}" type="pres">
      <dgm:prSet presAssocID="{0F457BDF-4DAF-4C09-AB0E-1A59E9971630}" presName="sibTrans" presStyleCnt="0"/>
      <dgm:spPr/>
    </dgm:pt>
    <dgm:pt modelId="{C6274485-40FE-4DEB-BB6E-D1AC038EF775}" type="pres">
      <dgm:prSet presAssocID="{68D55A5F-AA55-4E37-A3BD-6888890768D2}" presName="node" presStyleLbl="node1" presStyleIdx="2" presStyleCnt="6">
        <dgm:presLayoutVars>
          <dgm:bulletEnabled val="1"/>
        </dgm:presLayoutVars>
      </dgm:prSet>
      <dgm:spPr/>
    </dgm:pt>
    <dgm:pt modelId="{11901524-3B96-4FD5-9B7A-5A70AE2F9AB1}" type="pres">
      <dgm:prSet presAssocID="{89583B45-4FA9-4F78-AFC4-441C564ECE99}" presName="sibTrans" presStyleCnt="0"/>
      <dgm:spPr/>
    </dgm:pt>
    <dgm:pt modelId="{CCDED0DD-AEA8-4FA4-B928-816206260ACA}" type="pres">
      <dgm:prSet presAssocID="{110D3B38-078A-4B1D-854A-B45414EDC7D9}" presName="node" presStyleLbl="node1" presStyleIdx="3" presStyleCnt="6">
        <dgm:presLayoutVars>
          <dgm:bulletEnabled val="1"/>
        </dgm:presLayoutVars>
      </dgm:prSet>
      <dgm:spPr/>
    </dgm:pt>
    <dgm:pt modelId="{63251E7A-7440-4506-A19B-E950F57540A8}" type="pres">
      <dgm:prSet presAssocID="{FA18D441-90EE-4579-861D-C9A89CBD259F}" presName="sibTrans" presStyleCnt="0"/>
      <dgm:spPr/>
    </dgm:pt>
    <dgm:pt modelId="{81B27E6E-0F58-4946-B56E-6C314F31130F}" type="pres">
      <dgm:prSet presAssocID="{F2BA99B3-7A60-4B4F-9C64-6AA848560FC4}" presName="node" presStyleLbl="node1" presStyleIdx="4" presStyleCnt="6">
        <dgm:presLayoutVars>
          <dgm:bulletEnabled val="1"/>
        </dgm:presLayoutVars>
      </dgm:prSet>
      <dgm:spPr/>
    </dgm:pt>
    <dgm:pt modelId="{4248C94B-8179-43FB-BB3D-93D212685D02}" type="pres">
      <dgm:prSet presAssocID="{CB07A5A0-066C-4139-84F5-7BAB1390C666}" presName="sibTrans" presStyleCnt="0"/>
      <dgm:spPr/>
    </dgm:pt>
    <dgm:pt modelId="{1F0C1C95-B552-49EC-818D-7CF9C250619C}" type="pres">
      <dgm:prSet presAssocID="{7A7A859B-BE49-4EB5-AE16-BC9F2DD90B33}" presName="node" presStyleLbl="node1" presStyleIdx="5" presStyleCnt="6">
        <dgm:presLayoutVars>
          <dgm:bulletEnabled val="1"/>
        </dgm:presLayoutVars>
      </dgm:prSet>
      <dgm:spPr/>
    </dgm:pt>
  </dgm:ptLst>
  <dgm:cxnLst>
    <dgm:cxn modelId="{94539F0F-8710-49BE-A2C2-56456EAF6B49}" type="presOf" srcId="{2B01AE00-0490-44BB-A9C5-73A5D748BE41}" destId="{1985F8AD-44D0-42F5-AE68-E7A14A46E289}" srcOrd="0" destOrd="3" presId="urn:microsoft.com/office/officeart/2005/8/layout/hList6"/>
    <dgm:cxn modelId="{AF52861D-D491-457E-BA06-7933409F6B56}" srcId="{FB08D9AB-BD08-440D-9B5F-F2B005EE87C9}" destId="{08D8A672-AFA8-4A0D-ACAE-70388E2D8CEA}" srcOrd="0" destOrd="0" parTransId="{4EDB7731-418E-4AB3-836D-CB3CA4EC9BCE}" sibTransId="{9CCFCAC6-53DD-49C5-8ECD-3E9EE2E2FB14}"/>
    <dgm:cxn modelId="{2B0BFD20-11A9-4BF6-8CFA-C94A2445832A}" type="presOf" srcId="{DB4F1794-D571-49AE-88E2-4E774DE7641C}" destId="{1F0C1C95-B552-49EC-818D-7CF9C250619C}" srcOrd="0" destOrd="1" presId="urn:microsoft.com/office/officeart/2005/8/layout/hList6"/>
    <dgm:cxn modelId="{29E19921-E759-4020-916F-E1EF4E1080AD}" type="presOf" srcId="{68D55A5F-AA55-4E37-A3BD-6888890768D2}" destId="{C6274485-40FE-4DEB-BB6E-D1AC038EF775}" srcOrd="0" destOrd="0" presId="urn:microsoft.com/office/officeart/2005/8/layout/hList6"/>
    <dgm:cxn modelId="{72564924-95EA-4762-8412-732FCDBF5EB5}" type="presOf" srcId="{08D8A672-AFA8-4A0D-ACAE-70388E2D8CEA}" destId="{1985F8AD-44D0-42F5-AE68-E7A14A46E289}" srcOrd="0" destOrd="0" presId="urn:microsoft.com/office/officeart/2005/8/layout/hList6"/>
    <dgm:cxn modelId="{7A7C0C2D-B97E-445C-B75D-A33993E1D82C}" srcId="{68D55A5F-AA55-4E37-A3BD-6888890768D2}" destId="{05C0BA58-6E27-47BA-9AE3-CB21D13CF010}" srcOrd="1" destOrd="0" parTransId="{44D1CE4E-AD18-4484-BF4F-79DC8AD7D14C}" sibTransId="{D394F8E6-FF9D-4995-99AB-E5DD731AAF1D}"/>
    <dgm:cxn modelId="{0A39B633-E0BA-414F-B24A-5C7B57D71F1F}" srcId="{08D8A672-AFA8-4A0D-ACAE-70388E2D8CEA}" destId="{56188C6F-B011-4C6D-92EF-AB0C792E1B49}" srcOrd="3" destOrd="0" parTransId="{B5534E59-4EDB-4006-B379-B2ECCF1142F6}" sibTransId="{BA7EDD49-BEBF-4CDD-AA76-5BF1DB73ECED}"/>
    <dgm:cxn modelId="{E0AB3535-713C-4F8C-A600-2FDBA18AEB11}" srcId="{110D3B38-078A-4B1D-854A-B45414EDC7D9}" destId="{14DEAC61-CE14-4A83-AFFC-BCC9AE063C26}" srcOrd="0" destOrd="0" parTransId="{6207BBBA-1E20-4F4C-80DD-2150FC44DA90}" sibTransId="{F8C0044A-AAE0-4195-9448-DB224CF58175}"/>
    <dgm:cxn modelId="{9F36BB38-C29F-4942-950C-D3BED645B3A6}" type="presOf" srcId="{56188C6F-B011-4C6D-92EF-AB0C792E1B49}" destId="{1985F8AD-44D0-42F5-AE68-E7A14A46E289}" srcOrd="0" destOrd="4" presId="urn:microsoft.com/office/officeart/2005/8/layout/hList6"/>
    <dgm:cxn modelId="{828AB23A-43CC-4F86-AD72-E383090475E8}" srcId="{FB08D9AB-BD08-440D-9B5F-F2B005EE87C9}" destId="{110D3B38-078A-4B1D-854A-B45414EDC7D9}" srcOrd="3" destOrd="0" parTransId="{B36762EB-4C22-4D58-B431-18765CBBB5BC}" sibTransId="{FA18D441-90EE-4579-861D-C9A89CBD259F}"/>
    <dgm:cxn modelId="{03ABF75C-1518-48BA-B19C-871730651D83}" type="presOf" srcId="{3E701030-FA17-4DDD-A21A-89A3C94C3024}" destId="{CCDED0DD-AEA8-4FA4-B928-816206260ACA}" srcOrd="0" destOrd="2" presId="urn:microsoft.com/office/officeart/2005/8/layout/hList6"/>
    <dgm:cxn modelId="{57371460-26B2-40BB-9BB1-542582EF23D2}" type="presOf" srcId="{26A75F43-2FEC-40A8-B802-F63E7CDA7F93}" destId="{C6274485-40FE-4DEB-BB6E-D1AC038EF775}" srcOrd="0" destOrd="1" presId="urn:microsoft.com/office/officeart/2005/8/layout/hList6"/>
    <dgm:cxn modelId="{5CB56660-ADC0-45EC-BCFE-33C4A2B38705}" srcId="{08D8A672-AFA8-4A0D-ACAE-70388E2D8CEA}" destId="{D65D909B-6E63-4337-8241-DCE856F28A79}" srcOrd="0" destOrd="0" parTransId="{27DCDEEF-C74A-4542-BA04-F10A57220276}" sibTransId="{0FAB750F-4000-4C28-9688-FFCC98DE9B11}"/>
    <dgm:cxn modelId="{D46E3965-E525-44C5-9D05-193AE5223B27}" type="presOf" srcId="{110D3B38-078A-4B1D-854A-B45414EDC7D9}" destId="{CCDED0DD-AEA8-4FA4-B928-816206260ACA}" srcOrd="0" destOrd="0" presId="urn:microsoft.com/office/officeart/2005/8/layout/hList6"/>
    <dgm:cxn modelId="{C0A9B346-FB7A-4150-936C-37E1841193AE}" type="presOf" srcId="{FB08D9AB-BD08-440D-9B5F-F2B005EE87C9}" destId="{490A6E0B-2385-40D2-ACF1-686095233CA5}" srcOrd="0" destOrd="0" presId="urn:microsoft.com/office/officeart/2005/8/layout/hList6"/>
    <dgm:cxn modelId="{97801B6A-7F71-4F95-B69B-B392624E9FEB}" type="presOf" srcId="{08DA7521-D70C-4674-8C0D-2BC5971478E8}" destId="{F6CA5841-DB3B-466E-ADD4-C8DB9DDD6A92}" srcOrd="0" destOrd="0" presId="urn:microsoft.com/office/officeart/2005/8/layout/hList6"/>
    <dgm:cxn modelId="{3033AB6F-EAC0-4643-8457-65506041CFF3}" srcId="{FB08D9AB-BD08-440D-9B5F-F2B005EE87C9}" destId="{F2BA99B3-7A60-4B4F-9C64-6AA848560FC4}" srcOrd="4" destOrd="0" parTransId="{603B1425-5068-4DC1-B8C8-8440F1E5CEA5}" sibTransId="{CB07A5A0-066C-4139-84F5-7BAB1390C666}"/>
    <dgm:cxn modelId="{ACB8C072-4AB3-4FA0-9E70-495D675F8F29}" srcId="{110D3B38-078A-4B1D-854A-B45414EDC7D9}" destId="{3E701030-FA17-4DDD-A21A-89A3C94C3024}" srcOrd="1" destOrd="0" parTransId="{8DD917EE-D400-4947-8E97-9AD5B41E0A36}" sibTransId="{64DA2135-1C5D-47E1-8D79-0A0240514863}"/>
    <dgm:cxn modelId="{FB7D1174-F40B-46AD-892E-69D7896AC5A2}" type="presOf" srcId="{550FDE4B-34C3-4415-B60C-DFD07A8419AF}" destId="{F6CA5841-DB3B-466E-ADD4-C8DB9DDD6A92}" srcOrd="0" destOrd="2" presId="urn:microsoft.com/office/officeart/2005/8/layout/hList6"/>
    <dgm:cxn modelId="{6F9A108F-E014-4669-8615-55ABAC1CA1F9}" type="presOf" srcId="{6295E81B-6276-49ED-8FA8-7270CD0EAFC4}" destId="{C6274485-40FE-4DEB-BB6E-D1AC038EF775}" srcOrd="0" destOrd="3" presId="urn:microsoft.com/office/officeart/2005/8/layout/hList6"/>
    <dgm:cxn modelId="{C294C892-6853-42ED-BA49-0C6DCEFE25F3}" srcId="{08DA7521-D70C-4674-8C0D-2BC5971478E8}" destId="{550FDE4B-34C3-4415-B60C-DFD07A8419AF}" srcOrd="1" destOrd="0" parTransId="{92FD59E8-E320-4215-BBD8-69F8A5B25802}" sibTransId="{B0DB239B-645E-4AFD-A0B5-6F1AE339748A}"/>
    <dgm:cxn modelId="{70CE5FA0-0120-45A9-A3AB-B952CF63EDF1}" srcId="{FB08D9AB-BD08-440D-9B5F-F2B005EE87C9}" destId="{08DA7521-D70C-4674-8C0D-2BC5971478E8}" srcOrd="1" destOrd="0" parTransId="{0DAC438E-C9CD-496C-8C23-766F636D6673}" sibTransId="{0F457BDF-4DAF-4C09-AB0E-1A59E9971630}"/>
    <dgm:cxn modelId="{71DCA6A5-C981-4DE0-BA91-AE45E0E23F39}" type="presOf" srcId="{14DEAC61-CE14-4A83-AFFC-BCC9AE063C26}" destId="{CCDED0DD-AEA8-4FA4-B928-816206260ACA}" srcOrd="0" destOrd="1" presId="urn:microsoft.com/office/officeart/2005/8/layout/hList6"/>
    <dgm:cxn modelId="{63D0F4A6-24A1-45D4-8E2B-5F7E3B46CB67}" srcId="{7A7A859B-BE49-4EB5-AE16-BC9F2DD90B33}" destId="{DB4F1794-D571-49AE-88E2-4E774DE7641C}" srcOrd="0" destOrd="0" parTransId="{160BF677-DDB5-425D-9460-95EDABF6422F}" sibTransId="{ED7FA6BB-E56F-4072-898F-61420DCEAD52}"/>
    <dgm:cxn modelId="{BB6281AC-3C9A-48B5-AE96-431B1F1D9AC3}" type="presOf" srcId="{7A7A859B-BE49-4EB5-AE16-BC9F2DD90B33}" destId="{1F0C1C95-B552-49EC-818D-7CF9C250619C}" srcOrd="0" destOrd="0" presId="urn:microsoft.com/office/officeart/2005/8/layout/hList6"/>
    <dgm:cxn modelId="{42E895AE-AF78-4A05-A308-411D733381A8}" type="presOf" srcId="{2AAF11E4-A624-47EB-9633-5FC2FFB9FE7C}" destId="{F6CA5841-DB3B-466E-ADD4-C8DB9DDD6A92}" srcOrd="0" destOrd="1" presId="urn:microsoft.com/office/officeart/2005/8/layout/hList6"/>
    <dgm:cxn modelId="{14E038B4-8A51-40A3-BE8F-5301E2A82A1D}" srcId="{08D8A672-AFA8-4A0D-ACAE-70388E2D8CEA}" destId="{2B01AE00-0490-44BB-A9C5-73A5D748BE41}" srcOrd="2" destOrd="0" parTransId="{5D3274EA-FA74-436D-99FB-F02B6BFAF3AC}" sibTransId="{02AAC674-D8BE-44E4-9859-109946644708}"/>
    <dgm:cxn modelId="{94C2C1B4-0D05-40CD-8072-31C1C9A03001}" srcId="{08D8A672-AFA8-4A0D-ACAE-70388E2D8CEA}" destId="{23F5142E-366B-4CF8-A260-7064456928F3}" srcOrd="1" destOrd="0" parTransId="{7A1588B8-3ECD-4D91-80DE-4688D23A1CC1}" sibTransId="{4B31AFCF-9BE2-4CD0-8AE2-468ADDC06C5C}"/>
    <dgm:cxn modelId="{F03ADEB6-CF3E-4E06-A7FF-7444C59824BE}" type="presOf" srcId="{D65D909B-6E63-4337-8241-DCE856F28A79}" destId="{1985F8AD-44D0-42F5-AE68-E7A14A46E289}" srcOrd="0" destOrd="1" presId="urn:microsoft.com/office/officeart/2005/8/layout/hList6"/>
    <dgm:cxn modelId="{8C2EEBB9-9F7D-4516-A2B8-E95B4A29A1DA}" srcId="{08DA7521-D70C-4674-8C0D-2BC5971478E8}" destId="{2AAF11E4-A624-47EB-9633-5FC2FFB9FE7C}" srcOrd="0" destOrd="0" parTransId="{828E52B8-1B43-44A3-9B79-FAA9F5CB9085}" sibTransId="{339D7281-655A-411B-A22C-F37B6AB0E901}"/>
    <dgm:cxn modelId="{459355C0-F61E-4075-B155-9B57DD5D6D17}" srcId="{FB08D9AB-BD08-440D-9B5F-F2B005EE87C9}" destId="{68D55A5F-AA55-4E37-A3BD-6888890768D2}" srcOrd="2" destOrd="0" parTransId="{7C4D4D00-990E-480A-9301-A463680B7EED}" sibTransId="{89583B45-4FA9-4F78-AFC4-441C564ECE99}"/>
    <dgm:cxn modelId="{7656ABCD-EBB8-4035-916A-951274396D18}" type="presOf" srcId="{23F5142E-366B-4CF8-A260-7064456928F3}" destId="{1985F8AD-44D0-42F5-AE68-E7A14A46E289}" srcOrd="0" destOrd="2" presId="urn:microsoft.com/office/officeart/2005/8/layout/hList6"/>
    <dgm:cxn modelId="{00F487CE-35FD-4B65-B4BD-97944E2E1969}" type="presOf" srcId="{F2BA99B3-7A60-4B4F-9C64-6AA848560FC4}" destId="{81B27E6E-0F58-4946-B56E-6C314F31130F}" srcOrd="0" destOrd="0" presId="urn:microsoft.com/office/officeart/2005/8/layout/hList6"/>
    <dgm:cxn modelId="{811D81D2-0073-406D-B084-A1770F9B593D}" srcId="{68D55A5F-AA55-4E37-A3BD-6888890768D2}" destId="{26A75F43-2FEC-40A8-B802-F63E7CDA7F93}" srcOrd="0" destOrd="0" parTransId="{202E5C02-5DC7-48D5-BE31-41461C999C51}" sibTransId="{35DDB5F0-CCDE-4AE1-8298-876EAF34FE29}"/>
    <dgm:cxn modelId="{1E67BAE6-A87B-429C-99D5-E8C6682496BB}" srcId="{FB08D9AB-BD08-440D-9B5F-F2B005EE87C9}" destId="{7A7A859B-BE49-4EB5-AE16-BC9F2DD90B33}" srcOrd="5" destOrd="0" parTransId="{09B58907-D9AD-4EF2-B045-344D69689139}" sibTransId="{AC5FE5B1-7315-448D-9748-065A9FB5FF03}"/>
    <dgm:cxn modelId="{A32A13F4-02E1-48DD-9E2F-144A32BC89CC}" type="presOf" srcId="{05C0BA58-6E27-47BA-9AE3-CB21D13CF010}" destId="{C6274485-40FE-4DEB-BB6E-D1AC038EF775}" srcOrd="0" destOrd="2" presId="urn:microsoft.com/office/officeart/2005/8/layout/hList6"/>
    <dgm:cxn modelId="{68894EF7-FC56-4113-B7E8-C12944C0138D}" type="presOf" srcId="{75BDBF9D-C8FC-47BF-B097-3A65F6B44D2B}" destId="{81B27E6E-0F58-4946-B56E-6C314F31130F}" srcOrd="0" destOrd="1" presId="urn:microsoft.com/office/officeart/2005/8/layout/hList6"/>
    <dgm:cxn modelId="{3DF487FA-2E47-4983-B282-F5E6CFE06D03}" srcId="{F2BA99B3-7A60-4B4F-9C64-6AA848560FC4}" destId="{75BDBF9D-C8FC-47BF-B097-3A65F6B44D2B}" srcOrd="0" destOrd="0" parTransId="{4CE461EF-C44B-4216-BBB7-454A83A86CFC}" sibTransId="{8C2B2C72-4CCD-405C-96F5-44D62BFCA1FD}"/>
    <dgm:cxn modelId="{7F60AEFC-B73D-4FAE-9E59-670D698A98F0}" srcId="{68D55A5F-AA55-4E37-A3BD-6888890768D2}" destId="{6295E81B-6276-49ED-8FA8-7270CD0EAFC4}" srcOrd="2" destOrd="0" parTransId="{1720C070-9DD2-4FC2-97E5-F2F9AB833544}" sibTransId="{79C85AF0-CC8E-492A-B1FE-683539C4909A}"/>
    <dgm:cxn modelId="{C73BE4F9-8794-4FD9-88E8-6DACE7E386DA}" type="presParOf" srcId="{490A6E0B-2385-40D2-ACF1-686095233CA5}" destId="{1985F8AD-44D0-42F5-AE68-E7A14A46E289}" srcOrd="0" destOrd="0" presId="urn:microsoft.com/office/officeart/2005/8/layout/hList6"/>
    <dgm:cxn modelId="{ABA2E4A6-13C3-4150-A2C4-531E65EBCE24}" type="presParOf" srcId="{490A6E0B-2385-40D2-ACF1-686095233CA5}" destId="{BEB80C03-9080-40BE-8A18-3B7C6975C411}" srcOrd="1" destOrd="0" presId="urn:microsoft.com/office/officeart/2005/8/layout/hList6"/>
    <dgm:cxn modelId="{4012BF26-8440-464E-97B5-90DDFD80CD49}" type="presParOf" srcId="{490A6E0B-2385-40D2-ACF1-686095233CA5}" destId="{F6CA5841-DB3B-466E-ADD4-C8DB9DDD6A92}" srcOrd="2" destOrd="0" presId="urn:microsoft.com/office/officeart/2005/8/layout/hList6"/>
    <dgm:cxn modelId="{49C115E8-1691-4490-A54E-7CD6CAFAB932}" type="presParOf" srcId="{490A6E0B-2385-40D2-ACF1-686095233CA5}" destId="{B0F2051F-A062-40CD-9137-00C8B2E7B395}" srcOrd="3" destOrd="0" presId="urn:microsoft.com/office/officeart/2005/8/layout/hList6"/>
    <dgm:cxn modelId="{00E1582C-322B-4814-9A52-A1EF43B34FE2}" type="presParOf" srcId="{490A6E0B-2385-40D2-ACF1-686095233CA5}" destId="{C6274485-40FE-4DEB-BB6E-D1AC038EF775}" srcOrd="4" destOrd="0" presId="urn:microsoft.com/office/officeart/2005/8/layout/hList6"/>
    <dgm:cxn modelId="{AD3680EC-BFA3-4A76-9EEB-B6CBC5D9DE53}" type="presParOf" srcId="{490A6E0B-2385-40D2-ACF1-686095233CA5}" destId="{11901524-3B96-4FD5-9B7A-5A70AE2F9AB1}" srcOrd="5" destOrd="0" presId="urn:microsoft.com/office/officeart/2005/8/layout/hList6"/>
    <dgm:cxn modelId="{92BCEDE2-67E4-4261-A560-815ACF243630}" type="presParOf" srcId="{490A6E0B-2385-40D2-ACF1-686095233CA5}" destId="{CCDED0DD-AEA8-4FA4-B928-816206260ACA}" srcOrd="6" destOrd="0" presId="urn:microsoft.com/office/officeart/2005/8/layout/hList6"/>
    <dgm:cxn modelId="{2613D64D-14A0-40D8-9974-5319AE028809}" type="presParOf" srcId="{490A6E0B-2385-40D2-ACF1-686095233CA5}" destId="{63251E7A-7440-4506-A19B-E950F57540A8}" srcOrd="7" destOrd="0" presId="urn:microsoft.com/office/officeart/2005/8/layout/hList6"/>
    <dgm:cxn modelId="{F1304565-002E-4EC5-8B60-CA92F921FE93}" type="presParOf" srcId="{490A6E0B-2385-40D2-ACF1-686095233CA5}" destId="{81B27E6E-0F58-4946-B56E-6C314F31130F}" srcOrd="8" destOrd="0" presId="urn:microsoft.com/office/officeart/2005/8/layout/hList6"/>
    <dgm:cxn modelId="{6A9F605B-E2FE-4A5A-832F-C06FD55BD813}" type="presParOf" srcId="{490A6E0B-2385-40D2-ACF1-686095233CA5}" destId="{4248C94B-8179-43FB-BB3D-93D212685D02}" srcOrd="9" destOrd="0" presId="urn:microsoft.com/office/officeart/2005/8/layout/hList6"/>
    <dgm:cxn modelId="{8CCBBF2C-A0EF-457B-BE74-E3FA2515F22E}" type="presParOf" srcId="{490A6E0B-2385-40D2-ACF1-686095233CA5}" destId="{1F0C1C95-B552-49EC-818D-7CF9C250619C}"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2017 年</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2018 年</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zh-cn" sz="1100" kern="1200">
              <a:latin typeface="Microsoft YaHei UI" panose="020B0503020204020204" pitchFamily="34" charset="-122"/>
              <a:ea typeface="Microsoft YaHei UI" panose="020B0503020204020204" pitchFamily="34" charset="-122"/>
            </a:rPr>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a:latin typeface="Microsoft YaHei UI" panose="020B0503020204020204" pitchFamily="34" charset="-122"/>
              <a:ea typeface="Microsoft YaHei UI" panose="020B0503020204020204" pitchFamily="34" charset="-122"/>
            </a:rPr>
            <a:t>2019 年</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zh-cn" sz="1100" kern="1200">
              <a:latin typeface="Microsoft YaHei UI" panose="020B0503020204020204" pitchFamily="34" charset="-122"/>
              <a:ea typeface="Microsoft YaHei UI" panose="020B0503020204020204" pitchFamily="34" charset="-122"/>
            </a:rPr>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5F8AD-44D0-42F5-AE68-E7A14A46E289}">
      <dsp:nvSpPr>
        <dsp:cNvPr id="0" name=""/>
        <dsp:cNvSpPr/>
      </dsp:nvSpPr>
      <dsp:spPr>
        <a:xfrm rot="16200000">
          <a:off x="-948109" y="952485"/>
          <a:ext cx="3633787" cy="1728815"/>
        </a:xfrm>
        <a:prstGeom prst="flowChartManualOperation">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5236" bIns="0" numCol="1" spcCol="1270" anchor="t" anchorCtr="0">
          <a:noAutofit/>
        </a:bodyPr>
        <a:lstStyle/>
        <a:p>
          <a:pPr marL="0" lvl="0" indent="0" algn="l" defTabSz="533400">
            <a:lnSpc>
              <a:spcPct val="90000"/>
            </a:lnSpc>
            <a:spcBef>
              <a:spcPct val="0"/>
            </a:spcBef>
            <a:spcAft>
              <a:spcPct val="35000"/>
            </a:spcAft>
            <a:buNone/>
          </a:pPr>
          <a:r>
            <a:rPr lang="zh-CN" altLang="en-US" sz="1200" kern="1200" dirty="0"/>
            <a:t>专家对病理图像的主观判断</a:t>
          </a:r>
        </a:p>
        <a:p>
          <a:pPr marL="57150" lvl="1" indent="-57150" algn="l" defTabSz="400050">
            <a:lnSpc>
              <a:spcPct val="90000"/>
            </a:lnSpc>
            <a:spcBef>
              <a:spcPct val="0"/>
            </a:spcBef>
            <a:spcAft>
              <a:spcPct val="15000"/>
            </a:spcAft>
            <a:buChar char="•"/>
          </a:pPr>
          <a:r>
            <a:rPr lang="zh-CN" altLang="en-US" sz="900" kern="1200" dirty="0"/>
            <a:t>主观性强</a:t>
          </a:r>
        </a:p>
        <a:p>
          <a:pPr marL="57150" lvl="1" indent="-57150" algn="l" defTabSz="400050">
            <a:lnSpc>
              <a:spcPct val="90000"/>
            </a:lnSpc>
            <a:spcBef>
              <a:spcPct val="0"/>
            </a:spcBef>
            <a:spcAft>
              <a:spcPct val="15000"/>
            </a:spcAft>
            <a:buChar char="•"/>
          </a:pPr>
          <a:r>
            <a:rPr lang="zh-CN" altLang="en-US" sz="900" kern="1200" dirty="0"/>
            <a:t>通常较为准确，但需要极长时间的磨练</a:t>
          </a:r>
        </a:p>
        <a:p>
          <a:pPr marL="57150" lvl="1" indent="-57150" algn="l" defTabSz="400050">
            <a:lnSpc>
              <a:spcPct val="90000"/>
            </a:lnSpc>
            <a:spcBef>
              <a:spcPct val="0"/>
            </a:spcBef>
            <a:spcAft>
              <a:spcPct val="15000"/>
            </a:spcAft>
            <a:buChar char="•"/>
          </a:pPr>
          <a:r>
            <a:rPr lang="zh-CN" altLang="en-US" sz="900" kern="1200" dirty="0"/>
            <a:t>很难更进一步提高准确率</a:t>
          </a:r>
        </a:p>
        <a:p>
          <a:pPr marL="57150" lvl="1" indent="-57150" algn="l" defTabSz="400050">
            <a:lnSpc>
              <a:spcPct val="90000"/>
            </a:lnSpc>
            <a:spcBef>
              <a:spcPct val="0"/>
            </a:spcBef>
            <a:spcAft>
              <a:spcPct val="15000"/>
            </a:spcAft>
            <a:buChar char="•"/>
          </a:pPr>
          <a:r>
            <a:rPr lang="zh-CN" altLang="en-US" sz="900" kern="1200" dirty="0"/>
            <a:t>聘请专家成本高</a:t>
          </a:r>
        </a:p>
      </dsp:txBody>
      <dsp:txXfrm rot="5400000">
        <a:off x="4377" y="726756"/>
        <a:ext cx="1728815" cy="2180273"/>
      </dsp:txXfrm>
    </dsp:sp>
    <dsp:sp modelId="{F6CA5841-DB3B-466E-ADD4-C8DB9DDD6A92}">
      <dsp:nvSpPr>
        <dsp:cNvPr id="0" name=""/>
        <dsp:cNvSpPr/>
      </dsp:nvSpPr>
      <dsp:spPr>
        <a:xfrm rot="16200000">
          <a:off x="910366" y="952485"/>
          <a:ext cx="3633787" cy="1728815"/>
        </a:xfrm>
        <a:prstGeom prst="flowChartManualOperation">
          <a:avLst/>
        </a:prstGeom>
        <a:gradFill rotWithShape="0">
          <a:gsLst>
            <a:gs pos="0">
              <a:schemeClr val="accent2">
                <a:hueOff val="-264675"/>
                <a:satOff val="298"/>
                <a:lumOff val="706"/>
                <a:alphaOff val="0"/>
                <a:tint val="98000"/>
                <a:lumMod val="110000"/>
              </a:schemeClr>
            </a:gs>
            <a:gs pos="84000">
              <a:schemeClr val="accent2">
                <a:hueOff val="-264675"/>
                <a:satOff val="298"/>
                <a:lumOff val="70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5236" bIns="0" numCol="1" spcCol="1270" anchor="t" anchorCtr="0">
          <a:noAutofit/>
        </a:bodyPr>
        <a:lstStyle/>
        <a:p>
          <a:pPr marL="0" lvl="0" indent="0" algn="l" defTabSz="533400">
            <a:lnSpc>
              <a:spcPct val="90000"/>
            </a:lnSpc>
            <a:spcBef>
              <a:spcPct val="0"/>
            </a:spcBef>
            <a:spcAft>
              <a:spcPct val="35000"/>
            </a:spcAft>
            <a:buNone/>
          </a:pPr>
          <a:r>
            <a:rPr lang="zh-CN" altLang="en-US" sz="1200" kern="1200" dirty="0"/>
            <a:t>通过深度学习提取特定病征，通过机器视觉根据病征进行诊断</a:t>
          </a:r>
        </a:p>
        <a:p>
          <a:pPr marL="57150" lvl="1" indent="-57150" algn="l" defTabSz="400050">
            <a:lnSpc>
              <a:spcPct val="90000"/>
            </a:lnSpc>
            <a:spcBef>
              <a:spcPct val="0"/>
            </a:spcBef>
            <a:spcAft>
              <a:spcPct val="15000"/>
            </a:spcAft>
            <a:buChar char="•"/>
          </a:pPr>
          <a:r>
            <a:rPr lang="zh-CN" altLang="en-US" sz="900" kern="1200" dirty="0"/>
            <a:t>来自第一篇论文，该论文的团队开发了一个大规模组织形态测量（</a:t>
          </a:r>
          <a:r>
            <a:rPr lang="en-US" altLang="en-US" sz="900" kern="1200" dirty="0"/>
            <a:t>FLASH</a:t>
          </a:r>
          <a:r>
            <a:rPr lang="zh-CN" altLang="en-US" sz="900" kern="1200" dirty="0"/>
            <a:t>）框架，大规模提取非肿瘤肾脏组织学中可解释的定量形态测量特征</a:t>
          </a:r>
        </a:p>
        <a:p>
          <a:pPr marL="57150" lvl="1" indent="-57150" algn="l" defTabSz="400050">
            <a:lnSpc>
              <a:spcPct val="90000"/>
            </a:lnSpc>
            <a:spcBef>
              <a:spcPct val="0"/>
            </a:spcBef>
            <a:spcAft>
              <a:spcPct val="15000"/>
            </a:spcAft>
            <a:buChar char="•"/>
          </a:pPr>
          <a:r>
            <a:rPr lang="zh-CN" altLang="en-US" sz="900" kern="1200" dirty="0"/>
            <a:t>证实了提取的特征是</a:t>
          </a:r>
          <a:r>
            <a:rPr lang="en-US" altLang="en-US" sz="900" kern="1200" dirty="0"/>
            <a:t>IgA</a:t>
          </a:r>
          <a:r>
            <a:rPr lang="zh-CN" altLang="en-US" sz="900" kern="1200" dirty="0"/>
            <a:t>肾病长期临床结果的独立预测因子</a:t>
          </a:r>
        </a:p>
      </dsp:txBody>
      <dsp:txXfrm rot="5400000">
        <a:off x="1862852" y="726756"/>
        <a:ext cx="1728815" cy="2180273"/>
      </dsp:txXfrm>
    </dsp:sp>
    <dsp:sp modelId="{C6274485-40FE-4DEB-BB6E-D1AC038EF775}">
      <dsp:nvSpPr>
        <dsp:cNvPr id="0" name=""/>
        <dsp:cNvSpPr/>
      </dsp:nvSpPr>
      <dsp:spPr>
        <a:xfrm rot="16200000">
          <a:off x="2768843" y="952485"/>
          <a:ext cx="3633787" cy="1728815"/>
        </a:xfrm>
        <a:prstGeom prst="flowChartManualOperation">
          <a:avLst/>
        </a:prstGeom>
        <a:gradFill rotWithShape="0">
          <a:gsLst>
            <a:gs pos="0">
              <a:schemeClr val="accent2">
                <a:hueOff val="-529349"/>
                <a:satOff val="597"/>
                <a:lumOff val="1412"/>
                <a:alphaOff val="0"/>
                <a:tint val="98000"/>
                <a:lumMod val="110000"/>
              </a:schemeClr>
            </a:gs>
            <a:gs pos="84000">
              <a:schemeClr val="accent2">
                <a:hueOff val="-529349"/>
                <a:satOff val="597"/>
                <a:lumOff val="141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5236" bIns="0" numCol="1" spcCol="1270" anchor="t" anchorCtr="0">
          <a:noAutofit/>
        </a:bodyPr>
        <a:lstStyle/>
        <a:p>
          <a:pPr marL="0" lvl="0" indent="0" algn="l" defTabSz="533400">
            <a:lnSpc>
              <a:spcPct val="90000"/>
            </a:lnSpc>
            <a:spcBef>
              <a:spcPct val="0"/>
            </a:spcBef>
            <a:spcAft>
              <a:spcPct val="35000"/>
            </a:spcAft>
            <a:buNone/>
          </a:pPr>
          <a:r>
            <a:rPr lang="zh-CN" altLang="en-US" sz="1200" kern="1200" dirty="0"/>
            <a:t>通过卷积神经网络进行迁移学习，提取扫描数据中的特征</a:t>
          </a:r>
        </a:p>
        <a:p>
          <a:pPr marL="57150" lvl="1" indent="-57150" algn="l" defTabSz="400050">
            <a:lnSpc>
              <a:spcPct val="90000"/>
            </a:lnSpc>
            <a:spcBef>
              <a:spcPct val="0"/>
            </a:spcBef>
            <a:spcAft>
              <a:spcPct val="15000"/>
            </a:spcAft>
            <a:buChar char="•"/>
          </a:pPr>
          <a:r>
            <a:rPr lang="zh-CN" altLang="en-US" sz="900" kern="1200" dirty="0"/>
            <a:t>来自第二篇论文</a:t>
          </a:r>
        </a:p>
        <a:p>
          <a:pPr marL="57150" lvl="1" indent="-57150" algn="l" defTabSz="400050">
            <a:lnSpc>
              <a:spcPct val="90000"/>
            </a:lnSpc>
            <a:spcBef>
              <a:spcPct val="0"/>
            </a:spcBef>
            <a:spcAft>
              <a:spcPct val="15000"/>
            </a:spcAft>
            <a:buChar char="•"/>
          </a:pPr>
          <a:r>
            <a:rPr lang="zh-CN" altLang="en-US" sz="900" kern="1200" dirty="0"/>
            <a:t>开发了基于</a:t>
          </a:r>
          <a:r>
            <a:rPr lang="en-US" altLang="zh-CN" sz="900" kern="1200" dirty="0"/>
            <a:t>CNN</a:t>
          </a:r>
          <a:r>
            <a:rPr lang="zh-CN" altLang="en-US" sz="900" kern="1200" dirty="0"/>
            <a:t>的开发了</a:t>
          </a:r>
          <a:r>
            <a:rPr lang="en-US" altLang="en-US" sz="900" kern="1200" dirty="0" err="1"/>
            <a:t>Histo</a:t>
          </a:r>
          <a:r>
            <a:rPr lang="en-US" altLang="en-US" sz="900" kern="1200" dirty="0"/>
            <a:t>-Cloud</a:t>
          </a:r>
          <a:r>
            <a:rPr lang="zh-CN" altLang="en-US" sz="900" kern="1200" dirty="0"/>
            <a:t>，一种用于分割整个幻灯片图像（</a:t>
          </a:r>
          <a:r>
            <a:rPr lang="en-US" altLang="en-US" sz="900" kern="1200" dirty="0"/>
            <a:t>WSI</a:t>
          </a:r>
          <a:r>
            <a:rPr lang="zh-CN" altLang="en-US" sz="900" kern="1200" dirty="0"/>
            <a:t>）的工具</a:t>
          </a:r>
        </a:p>
        <a:p>
          <a:pPr marL="57150" lvl="1" indent="-57150" algn="l" defTabSz="400050">
            <a:lnSpc>
              <a:spcPct val="90000"/>
            </a:lnSpc>
            <a:spcBef>
              <a:spcPct val="0"/>
            </a:spcBef>
            <a:spcAft>
              <a:spcPct val="15000"/>
            </a:spcAft>
            <a:buChar char="•"/>
          </a:pPr>
          <a:r>
            <a:rPr lang="zh-CN" altLang="en-US" sz="900" kern="1200" dirty="0"/>
            <a:t>通过分割肾小球，间质纤维化和肾小管萎缩以及肾脏和非肾脏</a:t>
          </a:r>
          <a:r>
            <a:rPr lang="en-US" altLang="en-US" sz="900" kern="1200" dirty="0"/>
            <a:t>WSI</a:t>
          </a:r>
          <a:r>
            <a:rPr lang="zh-CN" altLang="en-US" sz="900" kern="1200" dirty="0"/>
            <a:t>的血管结构，展示了可扩展性，迁移学习的最佳实践以及数据集变异性的影响</a:t>
          </a:r>
        </a:p>
      </dsp:txBody>
      <dsp:txXfrm rot="5400000">
        <a:off x="3721329" y="726756"/>
        <a:ext cx="1728815" cy="2180273"/>
      </dsp:txXfrm>
    </dsp:sp>
    <dsp:sp modelId="{CCDED0DD-AEA8-4FA4-B928-816206260ACA}">
      <dsp:nvSpPr>
        <dsp:cNvPr id="0" name=""/>
        <dsp:cNvSpPr/>
      </dsp:nvSpPr>
      <dsp:spPr>
        <a:xfrm rot="16200000">
          <a:off x="4627319" y="952485"/>
          <a:ext cx="3633787" cy="1728815"/>
        </a:xfrm>
        <a:prstGeom prst="flowChartManualOperation">
          <a:avLst/>
        </a:prstGeom>
        <a:gradFill rotWithShape="0">
          <a:gsLst>
            <a:gs pos="0">
              <a:schemeClr val="accent2">
                <a:hueOff val="-794024"/>
                <a:satOff val="895"/>
                <a:lumOff val="2118"/>
                <a:alphaOff val="0"/>
                <a:tint val="98000"/>
                <a:lumMod val="110000"/>
              </a:schemeClr>
            </a:gs>
            <a:gs pos="84000">
              <a:schemeClr val="accent2">
                <a:hueOff val="-794024"/>
                <a:satOff val="895"/>
                <a:lumOff val="211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5236" bIns="0" numCol="1" spcCol="1270" anchor="t" anchorCtr="0">
          <a:noAutofit/>
        </a:bodyPr>
        <a:lstStyle/>
        <a:p>
          <a:pPr marL="0" lvl="0" indent="0" algn="l" defTabSz="533400">
            <a:lnSpc>
              <a:spcPct val="90000"/>
            </a:lnSpc>
            <a:spcBef>
              <a:spcPct val="0"/>
            </a:spcBef>
            <a:spcAft>
              <a:spcPct val="35000"/>
            </a:spcAft>
            <a:buNone/>
          </a:pPr>
          <a:r>
            <a:rPr lang="zh-CN" altLang="en-US" sz="1200" kern="1200" dirty="0"/>
            <a:t>将高分辨率空间转录组学与同一组织切片中的蛋白质检测相结合</a:t>
          </a:r>
        </a:p>
        <a:p>
          <a:pPr marL="57150" lvl="1" indent="-57150" algn="l" defTabSz="400050">
            <a:lnSpc>
              <a:spcPct val="90000"/>
            </a:lnSpc>
            <a:spcBef>
              <a:spcPct val="0"/>
            </a:spcBef>
            <a:spcAft>
              <a:spcPct val="15000"/>
            </a:spcAft>
            <a:buChar char="•"/>
          </a:pPr>
          <a:r>
            <a:rPr lang="zh-CN" altLang="en-US" sz="900" kern="1200" dirty="0"/>
            <a:t>通过病理学背后的时空动力学揭示疾病机制和进展，规避时空细胞和分子变化</a:t>
          </a:r>
        </a:p>
        <a:p>
          <a:pPr marL="57150" lvl="1" indent="-57150" algn="l" defTabSz="400050">
            <a:lnSpc>
              <a:spcPct val="90000"/>
            </a:lnSpc>
            <a:spcBef>
              <a:spcPct val="0"/>
            </a:spcBef>
            <a:spcAft>
              <a:spcPct val="15000"/>
            </a:spcAft>
            <a:buChar char="•"/>
          </a:pPr>
          <a:r>
            <a:rPr lang="zh-CN" altLang="en-US" sz="900" kern="1200"/>
            <a:t>在亚细胞分辨率下将单细胞基因表达谱与组织组织病理学连接起来</a:t>
          </a:r>
          <a:endParaRPr lang="zh-CN" altLang="en-US" sz="900" kern="1200" dirty="0"/>
        </a:p>
      </dsp:txBody>
      <dsp:txXfrm rot="5400000">
        <a:off x="5579805" y="726756"/>
        <a:ext cx="1728815" cy="2180273"/>
      </dsp:txXfrm>
    </dsp:sp>
    <dsp:sp modelId="{81B27E6E-0F58-4946-B56E-6C314F31130F}">
      <dsp:nvSpPr>
        <dsp:cNvPr id="0" name=""/>
        <dsp:cNvSpPr/>
      </dsp:nvSpPr>
      <dsp:spPr>
        <a:xfrm rot="16200000">
          <a:off x="6485796" y="952485"/>
          <a:ext cx="3633787" cy="1728815"/>
        </a:xfrm>
        <a:prstGeom prst="flowChartManualOperation">
          <a:avLst/>
        </a:prstGeom>
        <a:gradFill rotWithShape="0">
          <a:gsLst>
            <a:gs pos="0">
              <a:schemeClr val="accent2">
                <a:hueOff val="-1058698"/>
                <a:satOff val="1194"/>
                <a:lumOff val="2824"/>
                <a:alphaOff val="0"/>
                <a:tint val="98000"/>
                <a:lumMod val="110000"/>
              </a:schemeClr>
            </a:gs>
            <a:gs pos="84000">
              <a:schemeClr val="accent2">
                <a:hueOff val="-1058698"/>
                <a:satOff val="1194"/>
                <a:lumOff val="282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5236" bIns="0" numCol="1" spcCol="1270" anchor="t" anchorCtr="0">
          <a:noAutofit/>
        </a:bodyPr>
        <a:lstStyle/>
        <a:p>
          <a:pPr marL="0" lvl="0" indent="0" algn="l" defTabSz="533400">
            <a:lnSpc>
              <a:spcPct val="90000"/>
            </a:lnSpc>
            <a:spcBef>
              <a:spcPct val="0"/>
            </a:spcBef>
            <a:spcAft>
              <a:spcPct val="35000"/>
            </a:spcAft>
            <a:buNone/>
          </a:pPr>
          <a:r>
            <a:rPr lang="zh-CN" altLang="en-US" sz="1200" kern="1200" dirty="0"/>
            <a:t>主动学习：通过采样、聚类、色谱距离定义与求解，以及降维的步骤，对队列内全扫描切片的颜色模式进行可视化</a:t>
          </a:r>
        </a:p>
        <a:p>
          <a:pPr marL="57150" lvl="1" indent="-57150" algn="l" defTabSz="400050">
            <a:lnSpc>
              <a:spcPct val="90000"/>
            </a:lnSpc>
            <a:spcBef>
              <a:spcPct val="0"/>
            </a:spcBef>
            <a:spcAft>
              <a:spcPct val="15000"/>
            </a:spcAft>
            <a:buChar char="•"/>
          </a:pPr>
          <a:r>
            <a:rPr lang="zh-CN" altLang="en-US" sz="900" kern="1200" dirty="0"/>
            <a:t>将深度预编码与逻辑斯蒂回归模型相结合</a:t>
          </a:r>
        </a:p>
      </dsp:txBody>
      <dsp:txXfrm rot="5400000">
        <a:off x="7438282" y="726756"/>
        <a:ext cx="1728815" cy="2180273"/>
      </dsp:txXfrm>
    </dsp:sp>
    <dsp:sp modelId="{1F0C1C95-B552-49EC-818D-7CF9C250619C}">
      <dsp:nvSpPr>
        <dsp:cNvPr id="0" name=""/>
        <dsp:cNvSpPr/>
      </dsp:nvSpPr>
      <dsp:spPr>
        <a:xfrm rot="16200000">
          <a:off x="8344272" y="952485"/>
          <a:ext cx="3633787" cy="1728815"/>
        </a:xfrm>
        <a:prstGeom prst="flowChartManualOperation">
          <a:avLst/>
        </a:prstGeom>
        <a:gradFill rotWithShape="0">
          <a:gsLst>
            <a:gs pos="0">
              <a:schemeClr val="accent2">
                <a:hueOff val="-1323373"/>
                <a:satOff val="1492"/>
                <a:lumOff val="3530"/>
                <a:alphaOff val="0"/>
                <a:tint val="98000"/>
                <a:lumMod val="110000"/>
              </a:schemeClr>
            </a:gs>
            <a:gs pos="84000">
              <a:schemeClr val="accent2">
                <a:hueOff val="-1323373"/>
                <a:satOff val="1492"/>
                <a:lumOff val="353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5236" bIns="0" numCol="1" spcCol="1270" anchor="t" anchorCtr="0">
          <a:noAutofit/>
        </a:bodyPr>
        <a:lstStyle/>
        <a:p>
          <a:pPr marL="0" lvl="0" indent="0" algn="l" defTabSz="533400">
            <a:lnSpc>
              <a:spcPct val="90000"/>
            </a:lnSpc>
            <a:spcBef>
              <a:spcPct val="0"/>
            </a:spcBef>
            <a:spcAft>
              <a:spcPct val="35000"/>
            </a:spcAft>
            <a:buNone/>
          </a:pPr>
          <a:r>
            <a:rPr lang="zh-CN" altLang="en-US" sz="1200" kern="1200" dirty="0"/>
            <a:t>生成对抗网络（</a:t>
          </a:r>
          <a:r>
            <a:rPr lang="en-US" altLang="zh-CN" sz="1200" kern="1200" dirty="0"/>
            <a:t>GAN</a:t>
          </a:r>
          <a:r>
            <a:rPr lang="zh-CN" altLang="en-US" sz="1200" kern="1200" dirty="0"/>
            <a:t>）</a:t>
          </a:r>
        </a:p>
        <a:p>
          <a:pPr marL="57150" lvl="1" indent="-57150" algn="l" defTabSz="400050">
            <a:lnSpc>
              <a:spcPct val="90000"/>
            </a:lnSpc>
            <a:spcBef>
              <a:spcPct val="0"/>
            </a:spcBef>
            <a:spcAft>
              <a:spcPct val="15000"/>
            </a:spcAft>
            <a:buChar char="•"/>
          </a:pPr>
          <a:r>
            <a:rPr lang="zh-CN" altLang="en-US" sz="900" kern="1200" dirty="0"/>
            <a:t>提高分割准确率，提高鲁棒性</a:t>
          </a:r>
        </a:p>
      </dsp:txBody>
      <dsp:txXfrm rot="5400000">
        <a:off x="9296758" y="726756"/>
        <a:ext cx="1728815" cy="2180273"/>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2023/3/16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2023/3/16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2023/3/16</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2023/3/16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2023/3/16</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2023/3/16</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2023/3/16</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2023/3/16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2023/3/16</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2023/3/16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2023/3/16</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2023/3/16</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2023/3/16</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2023/3/16</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zh-CN" altLang="en-US" dirty="0"/>
              <a:t>病理图像分析</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histopathology, image analysis, segmentation</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zh-CN" altLang="en-US" dirty="0"/>
              <a:t>病理图像分析的概念</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93749175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812C34-59D1-E756-DFEB-3C16E51A0A53}"/>
              </a:ext>
            </a:extLst>
          </p:cNvPr>
          <p:cNvSpPr>
            <a:spLocks noGrp="1"/>
          </p:cNvSpPr>
          <p:nvPr>
            <p:ph type="title"/>
          </p:nvPr>
        </p:nvSpPr>
        <p:spPr/>
        <p:txBody>
          <a:bodyPr/>
          <a:lstStyle/>
          <a:p>
            <a:r>
              <a:rPr lang="zh-CN" altLang="en-US" dirty="0"/>
              <a:t>病理图像分析的概念</a:t>
            </a:r>
          </a:p>
        </p:txBody>
      </p:sp>
      <p:sp>
        <p:nvSpPr>
          <p:cNvPr id="3" name="内容占位符 2">
            <a:extLst>
              <a:ext uri="{FF2B5EF4-FFF2-40B4-BE49-F238E27FC236}">
                <a16:creationId xmlns:a16="http://schemas.microsoft.com/office/drawing/2014/main" id="{8801945B-C3BC-C216-340F-88982BDC3AFC}"/>
              </a:ext>
            </a:extLst>
          </p:cNvPr>
          <p:cNvSpPr>
            <a:spLocks noGrp="1"/>
          </p:cNvSpPr>
          <p:nvPr>
            <p:ph idx="1"/>
          </p:nvPr>
        </p:nvSpPr>
        <p:spPr>
          <a:xfrm>
            <a:off x="581192" y="2086422"/>
            <a:ext cx="11029615" cy="2453773"/>
          </a:xfrm>
        </p:spPr>
        <p:txBody>
          <a:bodyPr>
            <a:normAutofit/>
          </a:bodyPr>
          <a:lstStyle/>
          <a:p>
            <a:pPr>
              <a:lnSpc>
                <a:spcPct val="140000"/>
              </a:lnSpc>
            </a:pPr>
            <a:r>
              <a:rPr lang="zh-CN" altLang="en-US" i="0" dirty="0">
                <a:solidFill>
                  <a:srgbClr val="24292E"/>
                </a:solidFill>
                <a:effectLst/>
                <a:latin typeface="SFMono-Regular"/>
              </a:rPr>
              <a:t>定义：</a:t>
            </a:r>
            <a:r>
              <a:rPr lang="zh-CN" altLang="en-US" b="1" i="0" dirty="0">
                <a:solidFill>
                  <a:srgbClr val="24292E"/>
                </a:solidFill>
                <a:effectLst/>
                <a:latin typeface="SFMono-Regular"/>
              </a:rPr>
              <a:t>利用图像处理与人工智能技术对数字病理图像进行分析，实现病灶的计算机辅助检测</a:t>
            </a:r>
            <a:r>
              <a:rPr lang="zh-CN" altLang="en-US" b="0" i="0" dirty="0">
                <a:solidFill>
                  <a:srgbClr val="24292E"/>
                </a:solidFill>
                <a:effectLst/>
                <a:latin typeface="SFMono-Regular"/>
              </a:rPr>
              <a:t>。</a:t>
            </a:r>
            <a:endParaRPr lang="en-US" altLang="zh-CN" b="0" i="0" dirty="0">
              <a:solidFill>
                <a:srgbClr val="24292E"/>
              </a:solidFill>
              <a:effectLst/>
              <a:latin typeface="SFMono-Regular"/>
            </a:endParaRPr>
          </a:p>
          <a:p>
            <a:pPr>
              <a:lnSpc>
                <a:spcPct val="140000"/>
              </a:lnSpc>
            </a:pPr>
            <a:r>
              <a:rPr lang="zh-CN" altLang="en-US" b="0" i="0" dirty="0">
                <a:solidFill>
                  <a:srgbClr val="24292E"/>
                </a:solidFill>
                <a:effectLst/>
                <a:latin typeface="SFMono-Regular"/>
              </a:rPr>
              <a:t>在全扫描切片的情境下，进一步获取更丰富的与肿瘤微环境、免疫微环境相关的信息，起到改进风险分层、支持治疗决策等目的。</a:t>
            </a:r>
            <a:endParaRPr lang="en-US" altLang="zh-CN" b="0" i="0" dirty="0">
              <a:solidFill>
                <a:srgbClr val="24292E"/>
              </a:solidFill>
              <a:effectLst/>
              <a:latin typeface="SFMono-Regular"/>
            </a:endParaRPr>
          </a:p>
          <a:p>
            <a:pPr>
              <a:lnSpc>
                <a:spcPct val="140000"/>
              </a:lnSpc>
            </a:pPr>
            <a:r>
              <a:rPr lang="zh-CN" altLang="en-US" b="0" i="0" dirty="0">
                <a:solidFill>
                  <a:srgbClr val="24292E"/>
                </a:solidFill>
                <a:effectLst/>
                <a:latin typeface="SFMono-Regular"/>
              </a:rPr>
              <a:t>现存痛点：数字病理图像分析的挑战主要来自于全扫描切片的数据体量、组织学与图像外观的异质性、数据标注的昂贵代价，以及模型可解释性方面的需求。</a:t>
            </a:r>
            <a:endParaRPr lang="zh-CN" altLang="en-US" dirty="0"/>
          </a:p>
        </p:txBody>
      </p:sp>
      <p:sp>
        <p:nvSpPr>
          <p:cNvPr id="4" name="日期占位符 3">
            <a:extLst>
              <a:ext uri="{FF2B5EF4-FFF2-40B4-BE49-F238E27FC236}">
                <a16:creationId xmlns:a16="http://schemas.microsoft.com/office/drawing/2014/main" id="{EACA0252-1788-D77C-877D-53AAACB43B2E}"/>
              </a:ext>
            </a:extLst>
          </p:cNvPr>
          <p:cNvSpPr>
            <a:spLocks noGrp="1"/>
          </p:cNvSpPr>
          <p:nvPr>
            <p:ph type="dt" sz="half" idx="10"/>
          </p:nvPr>
        </p:nvSpPr>
        <p:spPr/>
        <p:txBody>
          <a:bodyPr/>
          <a:lstStyle/>
          <a:p>
            <a:pPr rtl="0"/>
            <a:fld id="{F24FFC25-0C05-49C8-B150-3CF6B89B5C55}" type="datetime1">
              <a:rPr lang="zh-CN" altLang="en-US" smtClean="0"/>
              <a:t>2023/3/16</a:t>
            </a:fld>
            <a:endParaRPr lang="en-US" dirty="0"/>
          </a:p>
        </p:txBody>
      </p:sp>
    </p:spTree>
    <p:extLst>
      <p:ext uri="{BB962C8B-B14F-4D97-AF65-F5344CB8AC3E}">
        <p14:creationId xmlns:p14="http://schemas.microsoft.com/office/powerpoint/2010/main" val="152751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66464-D862-4DB4-7AB0-25BCB7A2B0B8}"/>
              </a:ext>
            </a:extLst>
          </p:cNvPr>
          <p:cNvSpPr>
            <a:spLocks noGrp="1"/>
          </p:cNvSpPr>
          <p:nvPr>
            <p:ph type="title"/>
          </p:nvPr>
        </p:nvSpPr>
        <p:spPr/>
        <p:txBody>
          <a:bodyPr/>
          <a:lstStyle/>
          <a:p>
            <a:r>
              <a:rPr lang="zh-CN" altLang="en-US" dirty="0"/>
              <a:t>综述论文的结构</a:t>
            </a:r>
          </a:p>
        </p:txBody>
      </p:sp>
      <p:sp>
        <p:nvSpPr>
          <p:cNvPr id="3" name="内容占位符 2">
            <a:extLst>
              <a:ext uri="{FF2B5EF4-FFF2-40B4-BE49-F238E27FC236}">
                <a16:creationId xmlns:a16="http://schemas.microsoft.com/office/drawing/2014/main" id="{928708AA-1F47-B485-C1C0-1423CD2B28B1}"/>
              </a:ext>
            </a:extLst>
          </p:cNvPr>
          <p:cNvSpPr>
            <a:spLocks noGrp="1"/>
          </p:cNvSpPr>
          <p:nvPr>
            <p:ph idx="1"/>
          </p:nvPr>
        </p:nvSpPr>
        <p:spPr>
          <a:xfrm>
            <a:off x="581192" y="1890876"/>
            <a:ext cx="11029615" cy="3634486"/>
          </a:xfrm>
        </p:spPr>
        <p:txBody>
          <a:bodyPr>
            <a:normAutofit fontScale="92500" lnSpcReduction="20000"/>
          </a:bodyPr>
          <a:lstStyle/>
          <a:p>
            <a:r>
              <a:rPr lang="zh-CN" altLang="en-US" dirty="0"/>
              <a:t>介绍背景</a:t>
            </a:r>
            <a:endParaRPr lang="en-US" altLang="zh-CN" dirty="0"/>
          </a:p>
          <a:p>
            <a:pPr lvl="1"/>
            <a:r>
              <a:rPr lang="zh-CN" altLang="en-US" dirty="0"/>
              <a:t>研究领域目前的发展情况，包括但不限于已有技术、发展历程、学科与其他学科联系、政策因素</a:t>
            </a:r>
            <a:endParaRPr lang="en-US" altLang="zh-CN" dirty="0"/>
          </a:p>
          <a:p>
            <a:pPr lvl="1"/>
            <a:r>
              <a:rPr lang="zh-CN" altLang="en-US" dirty="0"/>
              <a:t>仍然存在的问题，即本次研究的切入点</a:t>
            </a:r>
            <a:endParaRPr lang="en-US" altLang="zh-CN" dirty="0"/>
          </a:p>
          <a:p>
            <a:r>
              <a:rPr lang="zh-CN" altLang="en-US" dirty="0"/>
              <a:t>介绍笔者所做的研究</a:t>
            </a:r>
            <a:endParaRPr lang="en-US" altLang="zh-CN" dirty="0"/>
          </a:p>
          <a:p>
            <a:pPr lvl="1"/>
            <a:r>
              <a:rPr lang="zh-CN" altLang="en-US" dirty="0"/>
              <a:t>研究的具体问题、或者说研究对象</a:t>
            </a:r>
            <a:endParaRPr lang="en-US" altLang="zh-CN" dirty="0"/>
          </a:p>
          <a:p>
            <a:pPr lvl="1"/>
            <a:r>
              <a:rPr lang="zh-CN" altLang="en-US" dirty="0"/>
              <a:t>研究过程中用到的手段</a:t>
            </a:r>
            <a:endParaRPr lang="en-US" altLang="zh-CN" dirty="0"/>
          </a:p>
          <a:p>
            <a:pPr lvl="2"/>
            <a:r>
              <a:rPr lang="zh-CN" altLang="en-US" dirty="0"/>
              <a:t>在计算机领域，一般是采取的算法</a:t>
            </a:r>
            <a:endParaRPr lang="en-US" altLang="zh-CN" dirty="0"/>
          </a:p>
          <a:p>
            <a:pPr lvl="1"/>
            <a:r>
              <a:rPr lang="zh-CN" altLang="en-US" dirty="0"/>
              <a:t>研究过程中进行的实验、和实验结果</a:t>
            </a:r>
            <a:endParaRPr lang="en-US" altLang="zh-CN" dirty="0"/>
          </a:p>
          <a:p>
            <a:r>
              <a:rPr lang="zh-CN" altLang="en-US" dirty="0"/>
              <a:t>由实验结果支撑的研究结论</a:t>
            </a:r>
            <a:endParaRPr lang="en-US" altLang="zh-CN" dirty="0"/>
          </a:p>
          <a:p>
            <a:pPr lvl="1"/>
            <a:r>
              <a:rPr lang="zh-CN" altLang="en-US" dirty="0"/>
              <a:t>本篇论文的核心所在</a:t>
            </a:r>
            <a:endParaRPr lang="en-US" altLang="zh-CN" dirty="0"/>
          </a:p>
          <a:p>
            <a:r>
              <a:rPr lang="zh-CN" altLang="en-US" dirty="0"/>
              <a:t>总结</a:t>
            </a:r>
            <a:endParaRPr lang="en-US" altLang="zh-CN" dirty="0"/>
          </a:p>
          <a:p>
            <a:pPr lvl="1"/>
            <a:r>
              <a:rPr lang="zh-CN" altLang="en-US" dirty="0"/>
              <a:t>介绍研究的价值和意义</a:t>
            </a:r>
            <a:endParaRPr lang="en-US" altLang="zh-CN" dirty="0"/>
          </a:p>
        </p:txBody>
      </p:sp>
      <p:sp>
        <p:nvSpPr>
          <p:cNvPr id="4" name="日期占位符 3">
            <a:extLst>
              <a:ext uri="{FF2B5EF4-FFF2-40B4-BE49-F238E27FC236}">
                <a16:creationId xmlns:a16="http://schemas.microsoft.com/office/drawing/2014/main" id="{383AA9CD-9FEE-9744-A5F4-ECCD55F567AC}"/>
              </a:ext>
            </a:extLst>
          </p:cNvPr>
          <p:cNvSpPr>
            <a:spLocks noGrp="1"/>
          </p:cNvSpPr>
          <p:nvPr>
            <p:ph type="dt" sz="half" idx="10"/>
          </p:nvPr>
        </p:nvSpPr>
        <p:spPr/>
        <p:txBody>
          <a:bodyPr/>
          <a:lstStyle/>
          <a:p>
            <a:pPr rtl="0"/>
            <a:fld id="{F24FFC25-0C05-49C8-B150-3CF6B89B5C55}" type="datetime1">
              <a:rPr lang="zh-CN" altLang="en-US" smtClean="0"/>
              <a:t>2023/3/16</a:t>
            </a:fld>
            <a:endParaRPr lang="en-US" dirty="0"/>
          </a:p>
        </p:txBody>
      </p:sp>
    </p:spTree>
    <p:extLst>
      <p:ext uri="{BB962C8B-B14F-4D97-AF65-F5344CB8AC3E}">
        <p14:creationId xmlns:p14="http://schemas.microsoft.com/office/powerpoint/2010/main" val="33644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BAD8C-9432-5623-AD57-C925A02FB859}"/>
              </a:ext>
            </a:extLst>
          </p:cNvPr>
          <p:cNvSpPr>
            <a:spLocks noGrp="1"/>
          </p:cNvSpPr>
          <p:nvPr>
            <p:ph type="title"/>
          </p:nvPr>
        </p:nvSpPr>
        <p:spPr/>
        <p:txBody>
          <a:bodyPr/>
          <a:lstStyle/>
          <a:p>
            <a:r>
              <a:rPr lang="zh-CN" altLang="en-US" b="1" i="0" dirty="0">
                <a:effectLst/>
                <a:latin typeface="-apple-system"/>
              </a:rPr>
              <a:t>病理图像分析主要方法</a:t>
            </a:r>
            <a:endParaRPr lang="zh-CN" altLang="en-US" dirty="0"/>
          </a:p>
        </p:txBody>
      </p:sp>
      <p:graphicFrame>
        <p:nvGraphicFramePr>
          <p:cNvPr id="5" name="内容占位符 4">
            <a:extLst>
              <a:ext uri="{FF2B5EF4-FFF2-40B4-BE49-F238E27FC236}">
                <a16:creationId xmlns:a16="http://schemas.microsoft.com/office/drawing/2014/main" id="{2BDEA093-56C5-ACB1-E81D-F27CA3EC4CDC}"/>
              </a:ext>
            </a:extLst>
          </p:cNvPr>
          <p:cNvGraphicFramePr>
            <a:graphicFrameLocks noGrp="1"/>
          </p:cNvGraphicFramePr>
          <p:nvPr>
            <p:ph idx="1"/>
            <p:extLst>
              <p:ext uri="{D42A27DB-BD31-4B8C-83A1-F6EECF244321}">
                <p14:modId xmlns:p14="http://schemas.microsoft.com/office/powerpoint/2010/main" val="321339404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a:extLst>
              <a:ext uri="{FF2B5EF4-FFF2-40B4-BE49-F238E27FC236}">
                <a16:creationId xmlns:a16="http://schemas.microsoft.com/office/drawing/2014/main" id="{D5664634-0E71-10C5-59C7-F21F289ED97C}"/>
              </a:ext>
            </a:extLst>
          </p:cNvPr>
          <p:cNvSpPr>
            <a:spLocks noGrp="1"/>
          </p:cNvSpPr>
          <p:nvPr>
            <p:ph type="dt" sz="half" idx="10"/>
          </p:nvPr>
        </p:nvSpPr>
        <p:spPr/>
        <p:txBody>
          <a:bodyPr/>
          <a:lstStyle/>
          <a:p>
            <a:pPr rtl="0"/>
            <a:fld id="{F24FFC25-0C05-49C8-B150-3CF6B89B5C55}" type="datetime1">
              <a:rPr lang="zh-CN" altLang="en-US" smtClean="0"/>
              <a:t>2023/3/16</a:t>
            </a:fld>
            <a:endParaRPr lang="en-US" dirty="0"/>
          </a:p>
        </p:txBody>
      </p:sp>
    </p:spTree>
    <p:extLst>
      <p:ext uri="{BB962C8B-B14F-4D97-AF65-F5344CB8AC3E}">
        <p14:creationId xmlns:p14="http://schemas.microsoft.com/office/powerpoint/2010/main" val="25803850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{08746EB2-0311-444E-B1DA-38E6A07486E0}tf33552983_win32</Template>
  <TotalTime>264</TotalTime>
  <Words>518</Words>
  <Application>Microsoft Office PowerPoint</Application>
  <PresentationFormat>宽屏</PresentationFormat>
  <Paragraphs>49</Paragraphs>
  <Slides>5</Slides>
  <Notes>0</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-apple-system</vt:lpstr>
      <vt:lpstr>Microsoft YaHei UI</vt:lpstr>
      <vt:lpstr>SFMono-Regular</vt:lpstr>
      <vt:lpstr>Calibri</vt:lpstr>
      <vt:lpstr>Franklin Gothic Book</vt:lpstr>
      <vt:lpstr>Wingdings 2</vt:lpstr>
      <vt:lpstr>DividendVTI</vt:lpstr>
      <vt:lpstr>病理图像分析</vt:lpstr>
      <vt:lpstr>病理图像分析的概念</vt:lpstr>
      <vt:lpstr>病理图像分析的概念</vt:lpstr>
      <vt:lpstr>综述论文的结构</vt:lpstr>
      <vt:lpstr>病理图像分析主要方法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病理图像分析</dc:title>
  <dc:creator>tan Peter</dc:creator>
  <cp:lastModifiedBy>tan Peter</cp:lastModifiedBy>
  <cp:revision>35</cp:revision>
  <dcterms:created xsi:type="dcterms:W3CDTF">2023-03-16T10:55:08Z</dcterms:created>
  <dcterms:modified xsi:type="dcterms:W3CDTF">2023-03-16T15:19:21Z</dcterms:modified>
</cp:coreProperties>
</file>