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59" r:id="rId7"/>
    <p:sldId id="267" r:id="rId8"/>
    <p:sldId id="264" r:id="rId9"/>
    <p:sldId id="269" r:id="rId10"/>
    <p:sldId id="270" r:id="rId11"/>
    <p:sldId id="268" r:id="rId12"/>
    <p:sldId id="266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8C9"/>
    <a:srgbClr val="4887D3"/>
    <a:srgbClr val="BFD5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26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12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11505" y="2543175"/>
            <a:ext cx="688848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8800">
                <a:solidFill>
                  <a:schemeClr val="accent3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病理图像分析</a:t>
            </a:r>
            <a:endParaRPr lang="zh-CN" altLang="en-US" sz="8800">
              <a:solidFill>
                <a:schemeClr val="accent3"/>
              </a:solidFill>
              <a:latin typeface="思源黑体 CN Heavy" panose="020B0A00000000000000" charset="-122"/>
              <a:ea typeface="思源黑体 CN Heavy" panose="020B0A00000000000000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6200000">
            <a:off x="6782435" y="1449070"/>
            <a:ext cx="6858635" cy="396049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16200000">
            <a:off x="6824345" y="237490"/>
            <a:ext cx="5605145" cy="5131435"/>
          </a:xfrm>
          <a:prstGeom prst="triangle">
            <a:avLst>
              <a:gd name="adj" fmla="val 7538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7171055" y="4300220"/>
            <a:ext cx="4912360" cy="2557780"/>
          </a:xfrm>
          <a:prstGeom prst="triangle">
            <a:avLst>
              <a:gd name="adj" fmla="val 3999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10800000">
            <a:off x="1697990" y="0"/>
            <a:ext cx="10298430" cy="1505585"/>
          </a:xfrm>
          <a:prstGeom prst="triangle">
            <a:avLst>
              <a:gd name="adj" fmla="val 5642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70280" y="5348605"/>
            <a:ext cx="6170295" cy="4711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81735" y="5399405"/>
            <a:ext cx="2762885" cy="3600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68140" y="5400040"/>
            <a:ext cx="2762885" cy="3600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85265" y="540004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姓名：邵毅豪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523740" y="5391150"/>
            <a:ext cx="2354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学号：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2021010905016</a:t>
            </a:r>
            <a:endParaRPr lang="en-US" altLang="zh-CN">
              <a:solidFill>
                <a:schemeClr val="accent1">
                  <a:lumMod val="7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等腰三角形 5"/>
          <p:cNvSpPr/>
          <p:nvPr/>
        </p:nvSpPr>
        <p:spPr>
          <a:xfrm rot="5400000" flipH="1">
            <a:off x="-1449070" y="1449070"/>
            <a:ext cx="6858635" cy="396049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5400000" flipH="1">
            <a:off x="-236855" y="236855"/>
            <a:ext cx="5605145" cy="5131435"/>
          </a:xfrm>
          <a:prstGeom prst="triangle">
            <a:avLst>
              <a:gd name="adj" fmla="val 7538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flipH="1">
            <a:off x="109855" y="4300855"/>
            <a:ext cx="4912360" cy="2557780"/>
          </a:xfrm>
          <a:prstGeom prst="triangle">
            <a:avLst>
              <a:gd name="adj" fmla="val 3999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10800000" flipH="1">
            <a:off x="170815" y="0"/>
            <a:ext cx="10298430" cy="1505585"/>
          </a:xfrm>
          <a:prstGeom prst="triangle">
            <a:avLst>
              <a:gd name="adj" fmla="val 5474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83655" y="3034030"/>
            <a:ext cx="4407535" cy="257111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en-US" altLang="zh-CN" sz="8000">
                <a:solidFill>
                  <a:schemeClr val="accent3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</a:rPr>
              <a:t>End</a:t>
            </a:r>
            <a:endParaRPr lang="en-US" altLang="zh-CN" sz="8000">
              <a:solidFill>
                <a:schemeClr val="accent3"/>
              </a:solidFill>
              <a:latin typeface="思源黑体 CN Heavy" panose="020B0A00000000000000" charset="-122"/>
              <a:ea typeface="思源黑体 CN Heavy" panose="020B0A00000000000000" charset="-122"/>
              <a:cs typeface="思源黑体 CN Heavy" panose="020B0A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150360" y="771525"/>
            <a:ext cx="1702435" cy="9220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en-US" sz="5400" b="1">
                <a:solidFill>
                  <a:schemeClr val="accent1">
                    <a:lumMod val="7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目录</a:t>
            </a:r>
            <a:endParaRPr lang="zh-CN" altLang="en-US" sz="5400" b="1">
              <a:solidFill>
                <a:schemeClr val="accent1">
                  <a:lumMod val="7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83580" y="1048385"/>
            <a:ext cx="2783840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accent1">
                    <a:lumMod val="7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CONTENTS</a:t>
            </a:r>
            <a:endParaRPr lang="en-US" altLang="zh-CN" sz="3600" b="1">
              <a:solidFill>
                <a:schemeClr val="accent1">
                  <a:lumMod val="7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253865" y="4027170"/>
            <a:ext cx="85471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1430655" y="2212340"/>
            <a:ext cx="1295400" cy="1295400"/>
            <a:chOff x="3127" y="4050"/>
            <a:chExt cx="2040" cy="2040"/>
          </a:xfrm>
        </p:grpSpPr>
        <p:sp>
          <p:nvSpPr>
            <p:cNvPr id="11" name="椭圆 10"/>
            <p:cNvSpPr/>
            <p:nvPr/>
          </p:nvSpPr>
          <p:spPr>
            <a:xfrm>
              <a:off x="3127" y="4050"/>
              <a:ext cx="2040" cy="204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269" y="4192"/>
              <a:ext cx="1756" cy="175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734810" y="2212340"/>
            <a:ext cx="1295400" cy="1295400"/>
            <a:chOff x="3127" y="4050"/>
            <a:chExt cx="2040" cy="2040"/>
          </a:xfrm>
        </p:grpSpPr>
        <p:sp>
          <p:nvSpPr>
            <p:cNvPr id="16" name="椭圆 15"/>
            <p:cNvSpPr/>
            <p:nvPr/>
          </p:nvSpPr>
          <p:spPr>
            <a:xfrm>
              <a:off x="3127" y="4050"/>
              <a:ext cx="2040" cy="204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269" y="4192"/>
              <a:ext cx="1756" cy="175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033520" y="2212340"/>
            <a:ext cx="1295400" cy="1295400"/>
            <a:chOff x="3127" y="4050"/>
            <a:chExt cx="2040" cy="2040"/>
          </a:xfrm>
        </p:grpSpPr>
        <p:sp>
          <p:nvSpPr>
            <p:cNvPr id="19" name="椭圆 18"/>
            <p:cNvSpPr/>
            <p:nvPr/>
          </p:nvSpPr>
          <p:spPr>
            <a:xfrm>
              <a:off x="3127" y="4050"/>
              <a:ext cx="2040" cy="204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269" y="4192"/>
              <a:ext cx="1756" cy="175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353550" y="2211705"/>
            <a:ext cx="1295400" cy="1295400"/>
            <a:chOff x="3127" y="4050"/>
            <a:chExt cx="2040" cy="2040"/>
          </a:xfrm>
        </p:grpSpPr>
        <p:sp>
          <p:nvSpPr>
            <p:cNvPr id="22" name="椭圆 21"/>
            <p:cNvSpPr/>
            <p:nvPr/>
          </p:nvSpPr>
          <p:spPr>
            <a:xfrm>
              <a:off x="3127" y="4050"/>
              <a:ext cx="2040" cy="204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269" y="4192"/>
              <a:ext cx="1756" cy="175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729105" y="2506980"/>
            <a:ext cx="6985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01</a:t>
            </a:r>
            <a:endParaRPr lang="en-US" altLang="zh-CN" sz="4000" b="1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331970" y="2506980"/>
            <a:ext cx="6985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02</a:t>
            </a:r>
            <a:endParaRPr lang="en-US" altLang="zh-CN" sz="4000" b="1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033260" y="2506345"/>
            <a:ext cx="6985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03</a:t>
            </a:r>
            <a:endParaRPr lang="en-US" altLang="zh-CN" sz="4000" b="1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652000" y="2506345"/>
            <a:ext cx="6985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04</a:t>
            </a:r>
            <a:endParaRPr lang="en-US" altLang="zh-CN" sz="4000" b="1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70915" y="4208780"/>
            <a:ext cx="24803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latin typeface="思源黑体 CN Regular" panose="020B0500000000000000" charset="-122"/>
                <a:ea typeface="思源黑体 CN Regular" panose="020B0500000000000000" charset="-122"/>
              </a:rPr>
              <a:t>病理图像分析的</a:t>
            </a:r>
            <a:r>
              <a:rPr lang="zh-CN" altLang="en-US" sz="2000" b="1">
                <a:latin typeface="思源黑体 CN Regular" panose="020B0500000000000000" charset="-122"/>
                <a:ea typeface="思源黑体 CN Regular" panose="020B0500000000000000" charset="-122"/>
              </a:rPr>
              <a:t>概念</a:t>
            </a:r>
            <a:endParaRPr lang="zh-CN" altLang="en-US" sz="2000" b="1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863975" y="4208780"/>
            <a:ext cx="17145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latin typeface="思源黑体 CN Regular" panose="020B0500000000000000" charset="-122"/>
                <a:ea typeface="思源黑体 CN Regular" panose="020B0500000000000000" charset="-122"/>
              </a:rPr>
              <a:t>综述论文结构</a:t>
            </a:r>
            <a:endParaRPr lang="zh-CN" altLang="en-US" sz="2000" b="1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75070" y="4208780"/>
            <a:ext cx="2444115" cy="86868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ctr"/>
            <a:r>
              <a:rPr lang="zh-CN" altLang="en-US" sz="2000" b="1">
                <a:latin typeface="思源黑体 CN Regular" panose="020B0500000000000000" charset="-122"/>
                <a:ea typeface="思源黑体 CN Regular" panose="020B0500000000000000" charset="-122"/>
              </a:rPr>
              <a:t>病理图像分析的</a:t>
            </a:r>
            <a:r>
              <a:rPr lang="zh-CN" altLang="en-US" sz="2000" b="1">
                <a:latin typeface="思源黑体 CN Regular" panose="020B0500000000000000" charset="-122"/>
                <a:ea typeface="思源黑体 CN Regular" panose="020B0500000000000000" charset="-122"/>
              </a:rPr>
              <a:t>主</a:t>
            </a:r>
            <a:endParaRPr lang="zh-CN" altLang="en-US" sz="2000" b="1">
              <a:latin typeface="思源黑体 CN Regular" panose="020B0500000000000000" charset="-122"/>
              <a:ea typeface="思源黑体 CN Regular" panose="020B0500000000000000" charset="-122"/>
            </a:endParaRPr>
          </a:p>
          <a:p>
            <a:pPr algn="ctr"/>
            <a:r>
              <a:rPr lang="zh-CN" altLang="en-US" sz="2000" b="1">
                <a:latin typeface="思源黑体 CN Regular" panose="020B0500000000000000" charset="-122"/>
                <a:ea typeface="思源黑体 CN Regular" panose="020B0500000000000000" charset="-122"/>
              </a:rPr>
              <a:t>要方法</a:t>
            </a:r>
            <a:endParaRPr lang="zh-CN" altLang="en-US" sz="2000" b="1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893810" y="4208780"/>
            <a:ext cx="24803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b="1">
                <a:latin typeface="思源黑体 CN Regular" panose="020B0500000000000000" charset="-122"/>
                <a:ea typeface="思源黑体 CN Regular" panose="020B0500000000000000" charset="-122"/>
              </a:rPr>
              <a:t>病理图像分析的数据</a:t>
            </a:r>
            <a:endParaRPr lang="zh-CN" altLang="en-US" sz="2000" b="1">
              <a:latin typeface="思源黑体 CN Regular" panose="020B0500000000000000" charset="-122"/>
              <a:ea typeface="思源黑体 CN Regular" panose="020B0500000000000000" charset="-122"/>
            </a:endParaRPr>
          </a:p>
          <a:p>
            <a:pPr algn="ctr"/>
            <a:r>
              <a:rPr lang="zh-CN" altLang="en-US" sz="2000" b="1">
                <a:latin typeface="思源黑体 CN Regular" panose="020B0500000000000000" charset="-122"/>
                <a:ea typeface="思源黑体 CN Regular" panose="020B0500000000000000" charset="-122"/>
              </a:rPr>
              <a:t>库</a:t>
            </a:r>
            <a:r>
              <a:rPr lang="zh-CN" altLang="en-US" sz="2000" b="1">
                <a:latin typeface="思源黑体 CN Regular" panose="020B0500000000000000" charset="-122"/>
                <a:ea typeface="思源黑体 CN Regular" panose="020B0500000000000000" charset="-122"/>
              </a:rPr>
              <a:t>和源码</a:t>
            </a:r>
            <a:endParaRPr lang="zh-CN" altLang="en-US" sz="2000" b="1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651000" y="4027170"/>
            <a:ext cx="85471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955155" y="4027170"/>
            <a:ext cx="85471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9573895" y="4027170"/>
            <a:ext cx="85471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0" y="0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6359525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95275" y="19050"/>
            <a:ext cx="15532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TITLE HERE</a:t>
            </a:r>
            <a:endParaRPr lang="en-US" altLang="zh-CN" sz="2400" b="1">
              <a:solidFill>
                <a:schemeClr val="accent2">
                  <a:lumMod val="40000"/>
                  <a:lumOff val="60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矩形 39"/>
          <p:cNvSpPr/>
          <p:nvPr/>
        </p:nvSpPr>
        <p:spPr>
          <a:xfrm>
            <a:off x="0" y="0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359525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5325" y="908685"/>
            <a:ext cx="9979660" cy="2281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    </a:t>
            </a:r>
            <a:r>
              <a:rPr lang="zh-CN" altLang="en-US" sz="20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通俗来讲，病理学图像分析是指取某组织切片，放在显微镜下观看，寻求与正常的组织的区别。</a:t>
            </a:r>
            <a:r>
              <a:rPr lang="zh-CN" altLang="en-US" sz="2000"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计算机化的病理图像分析是研究和临床环境中的一个重要工具，它能够实现定量的组织表征，并可以帮助病理学家的评估。借助光学、机械、电子、计算机等技术,对观察到的组织、细胞等图像进行系统的处理,求得能代表该图像特征的各种参数,以利于对病理学图像有更深入的认识和解释的方法，寻找相应的形态规律,揭示病变本质。</a:t>
            </a:r>
            <a:endParaRPr lang="zh-CN" altLang="en-US" sz="20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95275" y="19050"/>
            <a:ext cx="32448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>
                <a:latin typeface="思源黑体 CN Regular" panose="020B0500000000000000" charset="-122"/>
                <a:ea typeface="思源黑体 CN Regular" panose="020B0500000000000000" charset="-122"/>
                <a:sym typeface="+mn-ea"/>
              </a:rPr>
              <a:t>1.</a:t>
            </a:r>
            <a:r>
              <a:rPr lang="zh-CN" altLang="en-US" sz="2400" b="1">
                <a:latin typeface="思源黑体 CN Regular" panose="020B0500000000000000" charset="-122"/>
                <a:ea typeface="思源黑体 CN Regular" panose="020B0500000000000000" charset="-122"/>
                <a:sym typeface="+mn-ea"/>
              </a:rPr>
              <a:t>病理图像分析的概念</a:t>
            </a:r>
            <a:endParaRPr lang="zh-CN" altLang="en-US" sz="2400" b="1">
              <a:latin typeface="思源黑体 CN Regular" panose="020B0500000000000000" charset="-122"/>
              <a:ea typeface="思源黑体 CN Regular" panose="020B0500000000000000" charset="-122"/>
            </a:endParaRPr>
          </a:p>
          <a:p>
            <a:pPr algn="l"/>
            <a:endParaRPr lang="en-US" altLang="zh-CN" sz="2400" b="1">
              <a:solidFill>
                <a:schemeClr val="accent2">
                  <a:lumMod val="40000"/>
                  <a:lumOff val="60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3525" y="3322955"/>
            <a:ext cx="5653405" cy="303657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240145" y="4220845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应用：如左图所示，获得相关的组织细胞后，通过计算机处理来识别和计算更深层次的特征。进一步应用特征选择，聚类，根据特征对患者进行分组，并进行生存分析。以帮助病理学家对患者病情的</a:t>
            </a:r>
            <a:r>
              <a:rPr lang="zh-CN" altLang="en-US"/>
              <a:t>评估。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矩形 39"/>
          <p:cNvSpPr/>
          <p:nvPr/>
        </p:nvSpPr>
        <p:spPr>
          <a:xfrm>
            <a:off x="0" y="0"/>
            <a:ext cx="12192000" cy="7080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63525" y="93345"/>
            <a:ext cx="26873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>
                <a:latin typeface="思源黑体 CN Regular" panose="020B0500000000000000" charset="-122"/>
                <a:ea typeface="思源黑体 CN Regular" panose="020B0500000000000000" charset="-122"/>
                <a:sym typeface="+mn-ea"/>
              </a:rPr>
              <a:t>2.</a:t>
            </a:r>
            <a:r>
              <a:rPr lang="zh-CN" altLang="en-US" sz="2800" b="1">
                <a:latin typeface="思源黑体 CN Regular" panose="020B0500000000000000" charset="-122"/>
                <a:ea typeface="思源黑体 CN Regular" panose="020B0500000000000000" charset="-122"/>
                <a:sym typeface="+mn-ea"/>
              </a:rPr>
              <a:t>综述论文结构</a:t>
            </a:r>
            <a:endParaRPr lang="en-US" altLang="zh-CN" sz="2800" b="1">
              <a:solidFill>
                <a:schemeClr val="accent2">
                  <a:lumMod val="40000"/>
                  <a:lumOff val="60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7670" y="615315"/>
            <a:ext cx="10458450" cy="4408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1.</a:t>
            </a:r>
            <a:r>
              <a:rPr lang="zh-CN" altLang="en-US" sz="24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论文标题；</a:t>
            </a:r>
            <a:endParaRPr lang="zh-CN" altLang="en-US" sz="24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2.</a:t>
            </a:r>
            <a:r>
              <a:rPr lang="zh-CN" altLang="en-US" sz="24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论文作者及相关介绍：</a:t>
            </a:r>
            <a:endParaRPr lang="zh-CN" altLang="en-US" sz="24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  </a:t>
            </a:r>
            <a:r>
              <a:rPr lang="zh-CN" altLang="en-US" sz="24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姓名及</a:t>
            </a:r>
            <a:r>
              <a:rPr lang="zh-CN" altLang="en-US" sz="24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相关单位。</a:t>
            </a:r>
            <a:endParaRPr lang="zh-CN" altLang="en-US" sz="24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3.</a:t>
            </a:r>
            <a:r>
              <a:rPr lang="zh-CN" altLang="en-US" sz="24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关键词：</a:t>
            </a:r>
            <a:endParaRPr lang="zh-CN" altLang="en-US" sz="24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  </a:t>
            </a:r>
            <a:r>
              <a:rPr lang="zh-CN" altLang="en-US" sz="24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计算病理学、图像分析、不确定度定量、敏感性分析、显微镜、生存分析</a:t>
            </a:r>
            <a:r>
              <a:rPr lang="zh-CN" altLang="en-US" sz="24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等。</a:t>
            </a:r>
            <a:endParaRPr lang="zh-CN" altLang="en-US" sz="24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4.</a:t>
            </a:r>
            <a:r>
              <a:rPr lang="zh-CN" altLang="en-US" sz="24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论文摘要：</a:t>
            </a:r>
            <a:endParaRPr lang="zh-CN" altLang="en-US" sz="24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  </a:t>
            </a:r>
            <a:r>
              <a:rPr lang="zh-CN" altLang="en-US" sz="24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对文章内容的</a:t>
            </a:r>
            <a:r>
              <a:rPr lang="zh-CN" altLang="en-US" sz="24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简要描述。</a:t>
            </a:r>
            <a:endParaRPr lang="zh-CN" altLang="en-US" sz="24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5.</a:t>
            </a:r>
            <a:r>
              <a:rPr lang="zh-CN" altLang="en-US" sz="24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介绍（背景、相关工作）或引言：</a:t>
            </a:r>
            <a:endParaRPr lang="zh-CN" altLang="en-US" sz="24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  </a:t>
            </a:r>
            <a:r>
              <a:rPr lang="zh-CN" altLang="en-US" sz="24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为什么要发展不同领域的病理学图像分析，及现阶段的需求，相关工作</a:t>
            </a:r>
            <a:r>
              <a:rPr lang="zh-CN" altLang="en-US" sz="24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等。</a:t>
            </a:r>
            <a:endParaRPr lang="zh-CN" altLang="en-US" sz="24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en-US" sz="24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</p:txBody>
      </p:sp>
      <p:sp>
        <p:nvSpPr>
          <p:cNvPr id="41" name="矩形 40"/>
          <p:cNvSpPr/>
          <p:nvPr>
            <p:custDataLst>
              <p:tags r:id="rId1"/>
            </p:custDataLst>
          </p:nvPr>
        </p:nvSpPr>
        <p:spPr>
          <a:xfrm>
            <a:off x="0" y="6359525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矩形 39"/>
          <p:cNvSpPr/>
          <p:nvPr/>
        </p:nvSpPr>
        <p:spPr>
          <a:xfrm>
            <a:off x="0" y="0"/>
            <a:ext cx="12192000" cy="7080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63525" y="93345"/>
            <a:ext cx="26873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>
                <a:latin typeface="思源黑体 CN Regular" panose="020B0500000000000000" charset="-122"/>
                <a:ea typeface="思源黑体 CN Regular" panose="020B0500000000000000" charset="-122"/>
                <a:sym typeface="+mn-ea"/>
              </a:rPr>
              <a:t>2.</a:t>
            </a:r>
            <a:r>
              <a:rPr lang="zh-CN" altLang="en-US" sz="2800" b="1">
                <a:latin typeface="思源黑体 CN Regular" panose="020B0500000000000000" charset="-122"/>
                <a:ea typeface="思源黑体 CN Regular" panose="020B0500000000000000" charset="-122"/>
                <a:sym typeface="+mn-ea"/>
              </a:rPr>
              <a:t>综述论文结构</a:t>
            </a:r>
            <a:endParaRPr lang="en-US" altLang="zh-CN" sz="2800" b="1">
              <a:solidFill>
                <a:schemeClr val="accent2">
                  <a:lumMod val="40000"/>
                  <a:lumOff val="60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7670" y="908685"/>
            <a:ext cx="9194165" cy="4408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6.</a:t>
            </a:r>
            <a:r>
              <a:rPr lang="zh-CN" altLang="en-US" sz="24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正文（研究方法、研究过程等）：</a:t>
            </a:r>
            <a:endParaRPr lang="zh-CN" altLang="en-US" sz="24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  </a:t>
            </a:r>
            <a:r>
              <a:rPr lang="zh-CN" altLang="en-US" sz="24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不同研究方法的介绍和研究过程的</a:t>
            </a:r>
            <a:r>
              <a:rPr lang="zh-CN" altLang="en-US" sz="24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陈述。</a:t>
            </a:r>
            <a:endParaRPr lang="zh-CN" altLang="en-US" sz="24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7.</a:t>
            </a:r>
            <a:r>
              <a:rPr lang="zh-CN" altLang="en-US" sz="24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研究结果（</a:t>
            </a:r>
            <a:r>
              <a:rPr lang="en-US" altLang="zh-CN" sz="24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result</a:t>
            </a:r>
            <a:r>
              <a:rPr lang="zh-CN" altLang="en-US" sz="24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）：</a:t>
            </a:r>
            <a:endParaRPr lang="zh-CN" altLang="en-US" sz="24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 </a:t>
            </a:r>
            <a:r>
              <a:rPr lang="en-US" altLang="zh-CN" sz="24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 </a:t>
            </a:r>
            <a:r>
              <a:rPr lang="zh-CN" altLang="en-US" sz="24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研究过程中得到的实验成果：非病理大图像、非病理大图像、腺体分割等实验结果的</a:t>
            </a:r>
            <a:r>
              <a:rPr lang="zh-CN" altLang="en-US" sz="24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说明。</a:t>
            </a:r>
            <a:endParaRPr lang="zh-CN" altLang="en-US" sz="24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8.</a:t>
            </a:r>
            <a:r>
              <a:rPr lang="zh-CN" altLang="en-US" sz="24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结论、相关讨论：</a:t>
            </a:r>
            <a:endParaRPr lang="zh-CN" altLang="en-US" sz="24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  </a:t>
            </a:r>
            <a:r>
              <a:rPr lang="zh-CN" altLang="en-US" sz="24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对现阶段成果的总结和对未来的</a:t>
            </a:r>
            <a:r>
              <a:rPr lang="zh-CN" altLang="en-US" sz="24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期望。</a:t>
            </a:r>
            <a:endParaRPr lang="zh-CN" altLang="en-US" sz="24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9.</a:t>
            </a:r>
            <a:r>
              <a:rPr lang="zh-CN" altLang="en-US" sz="24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结束语；</a:t>
            </a:r>
            <a:endParaRPr lang="zh-CN" altLang="en-US" sz="24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10.</a:t>
            </a:r>
            <a:r>
              <a:rPr lang="zh-CN" altLang="en-US" sz="24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参考文献。</a:t>
            </a:r>
            <a:endParaRPr lang="zh-CN" altLang="en-US" sz="24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</p:txBody>
      </p:sp>
      <p:sp>
        <p:nvSpPr>
          <p:cNvPr id="41" name="矩形 40"/>
          <p:cNvSpPr/>
          <p:nvPr>
            <p:custDataLst>
              <p:tags r:id="rId1"/>
            </p:custDataLst>
          </p:nvPr>
        </p:nvSpPr>
        <p:spPr>
          <a:xfrm>
            <a:off x="0" y="6359525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矩形 39"/>
          <p:cNvSpPr/>
          <p:nvPr/>
        </p:nvSpPr>
        <p:spPr>
          <a:xfrm>
            <a:off x="0" y="0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91770" y="45085"/>
            <a:ext cx="38569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400" b="1">
                <a:latin typeface="思源黑体 CN Regular" panose="020B0500000000000000" charset="-122"/>
                <a:ea typeface="思源黑体 CN Regular" panose="020B0500000000000000" charset="-122"/>
                <a:sym typeface="+mn-ea"/>
              </a:rPr>
              <a:t>3.</a:t>
            </a:r>
            <a:r>
              <a:rPr lang="zh-CN" altLang="en-US" sz="2400" b="1">
                <a:latin typeface="思源黑体 CN Regular" panose="020B0500000000000000" charset="-122"/>
                <a:ea typeface="思源黑体 CN Regular" panose="020B0500000000000000" charset="-122"/>
                <a:sym typeface="+mn-ea"/>
              </a:rPr>
              <a:t>病理图像分析的主要方法</a:t>
            </a:r>
            <a:endParaRPr lang="en-US" altLang="zh-CN" sz="2400" b="1">
              <a:solidFill>
                <a:schemeClr val="accent2">
                  <a:lumMod val="40000"/>
                  <a:lumOff val="60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6381115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17625" y="991235"/>
            <a:ext cx="1080135" cy="10801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94915" y="931545"/>
            <a:ext cx="72999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 spc="150"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不确定度量化和敏感性分析：</a:t>
            </a:r>
            <a:endParaRPr lang="zh-CN" altLang="en-US" sz="1600" spc="150"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spc="150"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</a:t>
            </a:r>
            <a:r>
              <a:rPr lang="en-US" altLang="zh-CN" sz="1600" spc="150"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 </a:t>
            </a:r>
            <a:r>
              <a:rPr lang="zh-CN" altLang="en-US" sz="1600" spc="150"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采用不确定性量化（UQ）和敏感性分析（SA）方法。如基于方差分解（VBD）和Morris一次一次（MOAT），跟踪和量化不确定性，采用大型幻灯片成像数据集943例乳腺浸润性癌（BRCA）和381例肺鳞状细胞癌（LUSC）患者。</a:t>
            </a:r>
            <a:endParaRPr lang="zh-CN" altLang="en-US" sz="1600" spc="150"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39545" y="1115695"/>
            <a:ext cx="8350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chemeClr val="bg2">
                    <a:lumMod val="7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01</a:t>
            </a:r>
            <a:endParaRPr lang="en-US" altLang="zh-CN" sz="4800">
              <a:solidFill>
                <a:schemeClr val="bg2">
                  <a:lumMod val="7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59560" y="2924810"/>
            <a:ext cx="7293610" cy="22402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26360" y="530098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在病理图像分析应用中进行UQ/SA研究的框架。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矩形 39"/>
          <p:cNvSpPr/>
          <p:nvPr/>
        </p:nvSpPr>
        <p:spPr>
          <a:xfrm>
            <a:off x="0" y="0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91770" y="45085"/>
            <a:ext cx="38569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400" b="1">
                <a:latin typeface="思源黑体 CN Regular" panose="020B0500000000000000" charset="-122"/>
                <a:ea typeface="思源黑体 CN Regular" panose="020B0500000000000000" charset="-122"/>
                <a:sym typeface="+mn-ea"/>
              </a:rPr>
              <a:t>3.</a:t>
            </a:r>
            <a:r>
              <a:rPr lang="zh-CN" altLang="en-US" sz="2400" b="1">
                <a:latin typeface="思源黑体 CN Regular" panose="020B0500000000000000" charset="-122"/>
                <a:ea typeface="思源黑体 CN Regular" panose="020B0500000000000000" charset="-122"/>
                <a:sym typeface="+mn-ea"/>
              </a:rPr>
              <a:t>病理图像分析的主要方法</a:t>
            </a:r>
            <a:endParaRPr lang="en-US" altLang="zh-CN" sz="2400" b="1">
              <a:solidFill>
                <a:schemeClr val="accent2">
                  <a:lumMod val="40000"/>
                  <a:lumOff val="60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6381115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17625" y="991235"/>
            <a:ext cx="1080135" cy="10801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94915" y="931545"/>
            <a:ext cx="72999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 spc="150"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用例相关分析应用程序：</a:t>
            </a:r>
            <a:endParaRPr lang="zh-CN" altLang="en-US" sz="1600" spc="150"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spc="150"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</a:t>
            </a:r>
            <a:r>
              <a:rPr lang="en-US" altLang="zh-CN" sz="1600" spc="150"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  </a:t>
            </a:r>
            <a:r>
              <a:rPr lang="zh-CN" altLang="en-US" sz="1600" spc="150"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使用一个相关分析应用程序，它包括一系列的图像归一化、分割、核特征提取、特征选择和生存分析，作为用例。</a:t>
            </a:r>
            <a:r>
              <a:rPr lang="zh-CN" altLang="en-US" sz="1600" spc="150"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例如：如生存分析或显著基因表达的鉴定。</a:t>
            </a:r>
            <a:endParaRPr lang="zh-CN" altLang="en-US" sz="1600" spc="150"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39545" y="1115695"/>
            <a:ext cx="8350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chemeClr val="bg2">
                    <a:lumMod val="7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02</a:t>
            </a:r>
            <a:endParaRPr lang="en-US" altLang="zh-CN" sz="4800">
              <a:solidFill>
                <a:schemeClr val="bg2">
                  <a:lumMod val="7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318260" y="2768600"/>
            <a:ext cx="1080135" cy="10801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495550" y="2708910"/>
            <a:ext cx="3024505" cy="3028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50000"/>
              </a:lnSpc>
            </a:pPr>
            <a:r>
              <a:rPr lang="zh-CN" altLang="en-US" sz="1600" spc="150"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染色分解：</a:t>
            </a:r>
            <a:endParaRPr lang="zh-CN" altLang="en-US" sz="1600" spc="150"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spc="150"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   </a:t>
            </a:r>
            <a:r>
              <a:rPr lang="zh-CN" altLang="en-US" sz="1600" spc="150"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载玻片的染色可以通过计算分解为单独的染色通道。SlicerScope中的染色分解模块的界面如图。该模块采用了Java实现，实现了不同的分解配置。</a:t>
            </a:r>
            <a:endParaRPr lang="zh-CN" altLang="en-US" sz="1600" spc="150"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440180" y="2893060"/>
            <a:ext cx="8350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chemeClr val="bg2">
                    <a:lumMod val="7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03</a:t>
            </a:r>
            <a:endParaRPr lang="en-US" altLang="zh-CN" sz="4800">
              <a:solidFill>
                <a:schemeClr val="bg2">
                  <a:lumMod val="7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740400" y="2132965"/>
            <a:ext cx="5083810" cy="41979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矩形 39"/>
          <p:cNvSpPr/>
          <p:nvPr/>
        </p:nvSpPr>
        <p:spPr>
          <a:xfrm>
            <a:off x="0" y="0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91770" y="45085"/>
            <a:ext cx="38569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400" b="1">
                <a:latin typeface="思源黑体 CN Regular" panose="020B0500000000000000" charset="-122"/>
                <a:ea typeface="思源黑体 CN Regular" panose="020B0500000000000000" charset="-122"/>
                <a:sym typeface="+mn-ea"/>
              </a:rPr>
              <a:t>3.</a:t>
            </a:r>
            <a:r>
              <a:rPr lang="zh-CN" altLang="en-US" sz="2400" b="1">
                <a:latin typeface="思源黑体 CN Regular" panose="020B0500000000000000" charset="-122"/>
                <a:ea typeface="思源黑体 CN Regular" panose="020B0500000000000000" charset="-122"/>
                <a:sym typeface="+mn-ea"/>
              </a:rPr>
              <a:t>病理图像分析的主要方法</a:t>
            </a:r>
            <a:endParaRPr lang="en-US" altLang="zh-CN" sz="2400" b="1">
              <a:solidFill>
                <a:schemeClr val="accent2">
                  <a:lumMod val="40000"/>
                  <a:lumOff val="60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6381115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17625" y="991235"/>
            <a:ext cx="1080135" cy="10801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94915" y="931545"/>
            <a:ext cx="72999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 spc="150"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细胞核分割：</a:t>
            </a:r>
            <a:endParaRPr lang="zh-CN" altLang="en-US" sz="1600" spc="150"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spc="150"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</a:t>
            </a:r>
            <a:r>
              <a:rPr lang="en-US" altLang="zh-CN" sz="1600" spc="150"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</a:t>
            </a:r>
            <a:r>
              <a:rPr sz="1600" spc="150"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核提取是数字病理中研究最活跃的课题之一。对图像进行预处理，使染色和/或光照条件归一化。然后，从H&amp;E染色图像的RGB值中得到一定的标量，以突出显示染色质材料。学习上下文信息</a:t>
            </a:r>
            <a:r>
              <a:rPr lang="zh-CN" sz="1600" spc="150"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，</a:t>
            </a:r>
            <a:r>
              <a:rPr lang="zh-CN" sz="1600" spc="150"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最后进行层次分割。</a:t>
            </a:r>
            <a:endParaRPr lang="zh-CN" sz="1600" spc="150"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39545" y="1115695"/>
            <a:ext cx="8350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chemeClr val="bg2">
                    <a:lumMod val="7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04</a:t>
            </a:r>
            <a:endParaRPr lang="en-US" altLang="zh-CN" sz="4800">
              <a:solidFill>
                <a:schemeClr val="bg2">
                  <a:lumMod val="7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317625" y="2912745"/>
            <a:ext cx="1080135" cy="10801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494915" y="2853055"/>
            <a:ext cx="7564755" cy="3028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50000"/>
              </a:lnSpc>
            </a:pPr>
            <a:r>
              <a:rPr lang="zh-CN" altLang="en-US" sz="1600" spc="150"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腺体分割：</a:t>
            </a:r>
            <a:endParaRPr lang="zh-CN" altLang="en-US" sz="1600" spc="150"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spc="150"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   </a:t>
            </a:r>
            <a:r>
              <a:rPr lang="zh-CN" altLang="en-US" sz="1600" spc="150"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使用均值位移算法，我们将每个核建模为一个单独的高斯模型。然后，采用强度调制最短距离算法来确定各细胞边界的精确表面。所提出的计算病理学平台可以从3D切片器中现有模块的丰富内容中获益。</a:t>
            </a:r>
            <a:endParaRPr lang="zh-CN" altLang="en-US" sz="1600" spc="150"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439545" y="3037205"/>
            <a:ext cx="8350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chemeClr val="bg2">
                    <a:lumMod val="7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05</a:t>
            </a:r>
            <a:endParaRPr lang="en-US" altLang="zh-CN" sz="4800">
              <a:solidFill>
                <a:schemeClr val="bg2">
                  <a:lumMod val="7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矩形 39"/>
          <p:cNvSpPr/>
          <p:nvPr/>
        </p:nvSpPr>
        <p:spPr>
          <a:xfrm>
            <a:off x="0" y="0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-96520" y="44450"/>
            <a:ext cx="4769485" cy="504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 b="1">
                <a:latin typeface="思源黑体 CN Regular" panose="020B0500000000000000" charset="-122"/>
                <a:ea typeface="思源黑体 CN Regular" panose="020B0500000000000000" charset="-122"/>
                <a:sym typeface="+mn-ea"/>
              </a:rPr>
              <a:t>4.</a:t>
            </a:r>
            <a:r>
              <a:rPr lang="zh-CN" altLang="en-US" sz="2400" b="1">
                <a:latin typeface="思源黑体 CN Regular" panose="020B0500000000000000" charset="-122"/>
                <a:ea typeface="思源黑体 CN Regular" panose="020B0500000000000000" charset="-122"/>
                <a:sym typeface="+mn-ea"/>
              </a:rPr>
              <a:t>病理图像分析的数据库和源码</a:t>
            </a:r>
            <a:endParaRPr lang="en-US" altLang="zh-CN" sz="2400" b="1">
              <a:solidFill>
                <a:schemeClr val="accent2">
                  <a:lumMod val="40000"/>
                  <a:lumOff val="60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6381115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316990" y="2996565"/>
            <a:ext cx="9557385" cy="0"/>
          </a:xfrm>
          <a:prstGeom prst="line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55370" y="692785"/>
            <a:ext cx="96335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英文文献</a:t>
            </a:r>
            <a:r>
              <a:rPr lang="zh-CN" altLang="en-US"/>
              <a:t>网址：</a:t>
            </a:r>
            <a:endParaRPr lang="zh-CN" altLang="en-US"/>
          </a:p>
          <a:p>
            <a:r>
              <a:rPr lang="zh-CN" altLang="en-US"/>
              <a:t>https://schlr.cnki.net/zn/Detail/index/GARJ2021_2/XWOSC36EF078489734CDC8D9E052DA5D6849</a:t>
            </a:r>
            <a:endParaRPr lang="zh-CN" altLang="en-US"/>
          </a:p>
          <a:p>
            <a:r>
              <a:rPr lang="zh-CN" altLang="en-US"/>
              <a:t>https://schlr.cnki.net/zn/Detail/index/GARJ2021_2/SJES1EB253CCAB73F554D9293871BF4CA140</a:t>
            </a:r>
            <a:endParaRPr lang="zh-CN" altLang="en-US"/>
          </a:p>
          <a:p>
            <a:r>
              <a:rPr lang="zh-CN" altLang="en-US"/>
              <a:t>https://schlr.cnki.net/zn/Detail/index/GARJ2020/SJESAEC497A398276E4469AB8712E84DC337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27760" y="3270250"/>
            <a:ext cx="977709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中文专利</a:t>
            </a:r>
            <a:r>
              <a:rPr lang="zh-CN" altLang="en-US"/>
              <a:t>网址：</a:t>
            </a:r>
            <a:endParaRPr lang="zh-CN" altLang="en-US"/>
          </a:p>
          <a:p>
            <a:r>
              <a:rPr lang="zh-CN" altLang="en-US"/>
              <a:t>https://kns.cnki.net/kcms2/article/abstract?v=kxaUMs6x7-4I2jr5WTdXti3zQ9F92xu0jPYZ-6FemR80TpIUx9Y4vvg6-vEex9ISBm020lm720UbpBs_uY04aDOsFNgHFJFt&amp;uniplatform=NZKPT</a:t>
            </a:r>
            <a:endParaRPr lang="zh-CN" altLang="en-US"/>
          </a:p>
          <a:p>
            <a:r>
              <a:rPr lang="zh-CN" altLang="en-US"/>
              <a:t>https://kns.cnki.net/kcms2/article/abstract?v=kxaUMs6x7-4I2jr5WTdXti3zQ9F92xu0djlSA8-Y0a-w2p-ld1Ocs0ZKVu4vW97DbH3JX_LMMDezKUckuFsRdE87meFDKste&amp;uniplatform=NZKPT</a:t>
            </a:r>
            <a:endParaRPr lang="zh-CN" altLang="en-US"/>
          </a:p>
          <a:p>
            <a:r>
              <a:rPr lang="zh-CN" altLang="en-US"/>
              <a:t>https://kns.cnki.net/kcms2/article/abstract?v=kxaUMs6x7-4I2jr5WTdXti3zQ9F92xu0djlSA8-Y0a-w2p-ld1Ocs8gY0so2KCM4S2WjLguUarnsY5DQeqmXg-TQfEfPH7eX&amp;uniplatform=NZKPT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  <p:tag name="KSO_WM_UNIT_PLACING_PICTURE_USER_VIEWPORT" val="{&quot;height&quot;:6432,&quot;width&quot;:11976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PP_MARK_KEY" val="15e0316f-dd79-48ed-b77c-6c0a8b4e6237"/>
  <p:tag name="COMMONDATA" val="eyJjb3VudCI6MiwiaGRpZCI6IjVjYThhZGE5ZTkxZTBiMDJiOWJlYjZiYzE1MjI5MTZlIiwidXNlckNvdW50Ijoy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水天一色">
      <a:dk1>
        <a:srgbClr val="000000"/>
      </a:dk1>
      <a:lt1>
        <a:srgbClr val="FFFFFF"/>
      </a:lt1>
      <a:dk2>
        <a:srgbClr val="D0D9E8"/>
      </a:dk2>
      <a:lt2>
        <a:srgbClr val="B6CDE8"/>
      </a:lt2>
      <a:accent1>
        <a:srgbClr val="94B9E5"/>
      </a:accent1>
      <a:accent2>
        <a:srgbClr val="6C99DA"/>
      </a:accent2>
      <a:accent3>
        <a:srgbClr val="4F78C9"/>
      </a:accent3>
      <a:accent4>
        <a:srgbClr val="3B539D"/>
      </a:accent4>
      <a:accent5>
        <a:srgbClr val="273677"/>
      </a:accent5>
      <a:accent6>
        <a:srgbClr val="212A4D"/>
      </a:accent6>
      <a:hlink>
        <a:srgbClr val="866054"/>
      </a:hlink>
      <a:folHlink>
        <a:srgbClr val="422F28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水天一色">
      <a:dk1>
        <a:srgbClr val="000000"/>
      </a:dk1>
      <a:lt1>
        <a:srgbClr val="FFFFFF"/>
      </a:lt1>
      <a:dk2>
        <a:srgbClr val="D0D9E8"/>
      </a:dk2>
      <a:lt2>
        <a:srgbClr val="B6CDE8"/>
      </a:lt2>
      <a:accent1>
        <a:srgbClr val="94B9E5"/>
      </a:accent1>
      <a:accent2>
        <a:srgbClr val="6C99DA"/>
      </a:accent2>
      <a:accent3>
        <a:srgbClr val="4F78C9"/>
      </a:accent3>
      <a:accent4>
        <a:srgbClr val="3B539D"/>
      </a:accent4>
      <a:accent5>
        <a:srgbClr val="273677"/>
      </a:accent5>
      <a:accent6>
        <a:srgbClr val="212A4D"/>
      </a:accent6>
      <a:hlink>
        <a:srgbClr val="866054"/>
      </a:hlink>
      <a:folHlink>
        <a:srgbClr val="422F28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2024</Words>
  <Application>WPS 演示</Application>
  <PresentationFormat/>
  <Paragraphs>109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思源黑体 CN Heavy</vt:lpstr>
      <vt:lpstr>黑体</vt:lpstr>
      <vt:lpstr>思源黑体 CN Regular</vt:lpstr>
      <vt:lpstr>Calibri Light</vt:lpstr>
      <vt:lpstr>微软雅黑</vt:lpstr>
      <vt:lpstr>Arial Unicode MS</vt:lpstr>
      <vt:lpstr>Calibri</vt:lpstr>
      <vt:lpstr>等线</vt:lpstr>
      <vt:lpstr>默认设计模板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86181</dc:creator>
  <cp:lastModifiedBy>7A7B</cp:lastModifiedBy>
  <cp:revision>4</cp:revision>
  <dcterms:created xsi:type="dcterms:W3CDTF">2020-02-21T12:21:00Z</dcterms:created>
  <dcterms:modified xsi:type="dcterms:W3CDTF">2023-03-15T15:26:23Z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KSOTemplateUUID">
    <vt:lpwstr>v1.0_mb_FR4vU9H+zFkmatbzijbVsg==</vt:lpwstr>
  </property>
  <property fmtid="{D5CDD505-2E9C-101B-9397-08002B2CF9AE}" pid="4" name="ICV">
    <vt:lpwstr>86C7B18CB6304C18A3956482F7255DDF</vt:lpwstr>
  </property>
</Properties>
</file>