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302" r:id="rId2"/>
    <p:sldId id="306" r:id="rId3"/>
    <p:sldId id="259" r:id="rId4"/>
    <p:sldId id="307" r:id="rId5"/>
    <p:sldId id="304" r:id="rId6"/>
    <p:sldId id="308" r:id="rId7"/>
    <p:sldId id="305" r:id="rId8"/>
    <p:sldId id="288" r:id="rId9"/>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4" autoAdjust="0"/>
    <p:restoredTop sz="90551" autoAdjust="0"/>
  </p:normalViewPr>
  <p:slideViewPr>
    <p:cSldViewPr snapToGrid="0" snapToObjects="1">
      <p:cViewPr varScale="1">
        <p:scale>
          <a:sx n="120" d="100"/>
          <a:sy n="120" d="100"/>
        </p:scale>
        <p:origin x="120" y="234"/>
      </p:cViewPr>
      <p:guideLst/>
    </p:cSldViewPr>
  </p:slideViewPr>
  <p:notesTextViewPr>
    <p:cViewPr>
      <p:scale>
        <a:sx n="1" d="1"/>
        <a:sy n="1" d="1"/>
      </p:scale>
      <p:origin x="0" y="0"/>
    </p:cViewPr>
  </p:notesTextViewPr>
  <p:notesViewPr>
    <p:cSldViewPr snapToGrid="0" snapToObjects="1">
      <p:cViewPr varScale="1">
        <p:scale>
          <a:sx n="120" d="100"/>
          <a:sy n="120" d="100"/>
        </p:scale>
        <p:origin x="5040"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E69A474-9C4A-439C-A6F5-E9BE9F1BBA91}" type="datetime1">
              <a:rPr lang="zh-CN" altLang="en-US" smtClean="0">
                <a:latin typeface="Microsoft YaHei UI" panose="020B0503020204020204" pitchFamily="34" charset="-122"/>
                <a:ea typeface="Microsoft YaHei UI" panose="020B0503020204020204" pitchFamily="34" charset="-122"/>
              </a:rPr>
              <a:t>2023/3/16</a:t>
            </a:fld>
            <a:endParaRPr 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icrosoft YaHei UI" panose="020B0503020204020204" pitchFamily="34" charset="-122"/>
                <a:ea typeface="Microsoft YaHei UI" panose="020B0503020204020204" pitchFamily="34" charset="-122"/>
              </a:rPr>
              <a:t>‹#›</a:t>
            </a:fld>
            <a:endParaRPr 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3F56DDB4-5354-4248-8F88-47D23400AF9F}" type="datetime1">
              <a:rPr lang="zh-CN" altLang="en-US" smtClean="0"/>
              <a:t>2023/3/16</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noProof="0" dirty="0"/>
              <a:t>单击此处编辑母版文本样式</a:t>
            </a:r>
          </a:p>
          <a:p>
            <a:pPr lvl="1" rtl="0"/>
            <a:r>
              <a:rPr lang="zh-cn" noProof="0" dirty="0"/>
              <a:t>第二级</a:t>
            </a:r>
          </a:p>
          <a:p>
            <a:pPr lvl="2" rtl="0"/>
            <a:r>
              <a:rPr lang="zh-cn" noProof="0" dirty="0"/>
              <a:t>第三级</a:t>
            </a:r>
          </a:p>
          <a:p>
            <a:pPr lvl="3" rtl="0"/>
            <a:r>
              <a:rPr lang="zh-cn" noProof="0" dirty="0"/>
              <a:t>第四级</a:t>
            </a:r>
          </a:p>
          <a:p>
            <a:pPr lvl="4" rtl="0"/>
            <a:r>
              <a:rPr lang="zh-cn"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1</a:t>
            </a:fld>
            <a:endParaRPr lang="en-US" dirty="0"/>
          </a:p>
        </p:txBody>
      </p:sp>
      <p:sp>
        <p:nvSpPr>
          <p:cNvPr id="5" name="日期占位符 4">
            <a:extLst>
              <a:ext uri="{FF2B5EF4-FFF2-40B4-BE49-F238E27FC236}">
                <a16:creationId xmlns:a16="http://schemas.microsoft.com/office/drawing/2014/main" id="{C40F2921-3A0F-4EA1-B6B6-C59461D690B2}"/>
              </a:ext>
            </a:extLst>
          </p:cNvPr>
          <p:cNvSpPr>
            <a:spLocks noGrp="1"/>
          </p:cNvSpPr>
          <p:nvPr>
            <p:ph type="dt" idx="1"/>
          </p:nvPr>
        </p:nvSpPr>
        <p:spPr/>
        <p:txBody>
          <a:bodyPr/>
          <a:lstStyle/>
          <a:p>
            <a:fld id="{976DFF1C-FCB9-4D7E-A416-5F3285BFC0E4}" type="datetime1">
              <a:rPr lang="zh-CN" altLang="en-US" smtClean="0"/>
              <a:t>2023/3/16</a:t>
            </a:fld>
            <a:endParaRPr lang="en-US" dirty="0"/>
          </a:p>
        </p:txBody>
      </p:sp>
    </p:spTree>
    <p:extLst>
      <p:ext uri="{BB962C8B-B14F-4D97-AF65-F5344CB8AC3E}">
        <p14:creationId xmlns:p14="http://schemas.microsoft.com/office/powerpoint/2010/main" val="422006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期占位符 4">
            <a:extLst>
              <a:ext uri="{FF2B5EF4-FFF2-40B4-BE49-F238E27FC236}">
                <a16:creationId xmlns:a16="http://schemas.microsoft.com/office/drawing/2014/main" id="{F790F230-204F-46BB-A022-0687FCB8DD1E}"/>
              </a:ext>
            </a:extLst>
          </p:cNvPr>
          <p:cNvSpPr>
            <a:spLocks noGrp="1"/>
          </p:cNvSpPr>
          <p:nvPr>
            <p:ph type="dt" idx="1"/>
          </p:nvPr>
        </p:nvSpPr>
        <p:spPr/>
        <p:txBody>
          <a:bodyPr/>
          <a:lstStyle/>
          <a:p>
            <a:fld id="{57C5F38A-CC61-4171-B3FD-30B413D9294C}" type="datetime1">
              <a:rPr lang="zh-CN" altLang="en-US" smtClean="0"/>
              <a:t>2023/3/16</a:t>
            </a:fld>
            <a:endParaRPr lang="en-US" dirty="0"/>
          </a:p>
        </p:txBody>
      </p:sp>
    </p:spTree>
    <p:extLst>
      <p:ext uri="{BB962C8B-B14F-4D97-AF65-F5344CB8AC3E}">
        <p14:creationId xmlns:p14="http://schemas.microsoft.com/office/powerpoint/2010/main" val="2879056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5"/>
          </p:nvPr>
        </p:nvSpPr>
        <p:spPr/>
        <p:txBody>
          <a:bodyPr rtlCol="0"/>
          <a:lstStyle/>
          <a:p>
            <a:pPr rtl="0"/>
            <a:fld id="{DB303FA8-A3F3-7640-B13D-36C73B3E5587}" type="slidenum">
              <a:rPr lang="en-US" smtClean="0"/>
              <a:t>3</a:t>
            </a:fld>
            <a:endParaRPr lang="en-US" dirty="0"/>
          </a:p>
        </p:txBody>
      </p:sp>
      <p:sp>
        <p:nvSpPr>
          <p:cNvPr id="5" name="日期占位符 4">
            <a:extLst>
              <a:ext uri="{FF2B5EF4-FFF2-40B4-BE49-F238E27FC236}">
                <a16:creationId xmlns:a16="http://schemas.microsoft.com/office/drawing/2014/main" id="{58D79765-97A5-4B20-AD61-CAC6B6467934}"/>
              </a:ext>
            </a:extLst>
          </p:cNvPr>
          <p:cNvSpPr>
            <a:spLocks noGrp="1"/>
          </p:cNvSpPr>
          <p:nvPr>
            <p:ph type="dt" idx="1"/>
          </p:nvPr>
        </p:nvSpPr>
        <p:spPr/>
        <p:txBody>
          <a:bodyPr/>
          <a:lstStyle/>
          <a:p>
            <a:fld id="{D9D82CF8-1F62-4F30-AB6E-6641A25A3A45}" type="datetime1">
              <a:rPr lang="zh-CN" altLang="en-US" smtClean="0"/>
              <a:t>2023/3/16</a:t>
            </a:fld>
            <a:endParaRPr lang="en-US" dirty="0"/>
          </a:p>
        </p:txBody>
      </p:sp>
    </p:spTree>
    <p:extLst>
      <p:ext uri="{BB962C8B-B14F-4D97-AF65-F5344CB8AC3E}">
        <p14:creationId xmlns:p14="http://schemas.microsoft.com/office/powerpoint/2010/main" val="3107477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5"/>
          </p:nvPr>
        </p:nvSpPr>
        <p:spPr/>
        <p:txBody>
          <a:bodyPr rtlCol="0"/>
          <a:lstStyle/>
          <a:p>
            <a:pPr rtl="0"/>
            <a:fld id="{DB303FA8-A3F3-7640-B13D-36C73B3E5587}" type="slidenum">
              <a:rPr lang="en-US" smtClean="0"/>
              <a:t>5</a:t>
            </a:fld>
            <a:endParaRPr lang="en-US" dirty="0"/>
          </a:p>
        </p:txBody>
      </p:sp>
      <p:sp>
        <p:nvSpPr>
          <p:cNvPr id="5" name="日期占位符 4">
            <a:extLst>
              <a:ext uri="{FF2B5EF4-FFF2-40B4-BE49-F238E27FC236}">
                <a16:creationId xmlns:a16="http://schemas.microsoft.com/office/drawing/2014/main" id="{58D79765-97A5-4B20-AD61-CAC6B6467934}"/>
              </a:ext>
            </a:extLst>
          </p:cNvPr>
          <p:cNvSpPr>
            <a:spLocks noGrp="1"/>
          </p:cNvSpPr>
          <p:nvPr>
            <p:ph type="dt" idx="1"/>
          </p:nvPr>
        </p:nvSpPr>
        <p:spPr/>
        <p:txBody>
          <a:bodyPr/>
          <a:lstStyle/>
          <a:p>
            <a:fld id="{D9D82CF8-1F62-4F30-AB6E-6641A25A3A45}" type="datetime1">
              <a:rPr lang="zh-CN" altLang="en-US" smtClean="0"/>
              <a:t>2023/3/16</a:t>
            </a:fld>
            <a:endParaRPr lang="en-US" dirty="0"/>
          </a:p>
        </p:txBody>
      </p:sp>
    </p:spTree>
    <p:extLst>
      <p:ext uri="{BB962C8B-B14F-4D97-AF65-F5344CB8AC3E}">
        <p14:creationId xmlns:p14="http://schemas.microsoft.com/office/powerpoint/2010/main" val="3341043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5"/>
          </p:nvPr>
        </p:nvSpPr>
        <p:spPr/>
        <p:txBody>
          <a:bodyPr rtlCol="0"/>
          <a:lstStyle/>
          <a:p>
            <a:pPr rtl="0"/>
            <a:fld id="{DB303FA8-A3F3-7640-B13D-36C73B3E5587}" type="slidenum">
              <a:rPr lang="en-US" smtClean="0"/>
              <a:t>7</a:t>
            </a:fld>
            <a:endParaRPr lang="en-US" dirty="0"/>
          </a:p>
        </p:txBody>
      </p:sp>
      <p:sp>
        <p:nvSpPr>
          <p:cNvPr id="5" name="日期占位符 4">
            <a:extLst>
              <a:ext uri="{FF2B5EF4-FFF2-40B4-BE49-F238E27FC236}">
                <a16:creationId xmlns:a16="http://schemas.microsoft.com/office/drawing/2014/main" id="{58D79765-97A5-4B20-AD61-CAC6B6467934}"/>
              </a:ext>
            </a:extLst>
          </p:cNvPr>
          <p:cNvSpPr>
            <a:spLocks noGrp="1"/>
          </p:cNvSpPr>
          <p:nvPr>
            <p:ph type="dt" idx="1"/>
          </p:nvPr>
        </p:nvSpPr>
        <p:spPr/>
        <p:txBody>
          <a:bodyPr/>
          <a:lstStyle/>
          <a:p>
            <a:fld id="{D9D82CF8-1F62-4F30-AB6E-6641A25A3A45}" type="datetime1">
              <a:rPr lang="zh-CN" altLang="en-US" smtClean="0"/>
              <a:t>2023/3/16</a:t>
            </a:fld>
            <a:endParaRPr lang="en-US" dirty="0"/>
          </a:p>
        </p:txBody>
      </p:sp>
    </p:spTree>
    <p:extLst>
      <p:ext uri="{BB962C8B-B14F-4D97-AF65-F5344CB8AC3E}">
        <p14:creationId xmlns:p14="http://schemas.microsoft.com/office/powerpoint/2010/main" val="1838632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en-US" dirty="0"/>
          </a:p>
        </p:txBody>
      </p:sp>
      <p:sp>
        <p:nvSpPr>
          <p:cNvPr id="4" name="幻灯片编号占位符 3"/>
          <p:cNvSpPr>
            <a:spLocks noGrp="1"/>
          </p:cNvSpPr>
          <p:nvPr>
            <p:ph type="sldNum" sz="quarter" idx="10"/>
          </p:nvPr>
        </p:nvSpPr>
        <p:spPr/>
        <p:txBody>
          <a:bodyPr rtlCol="0"/>
          <a:lstStyle/>
          <a:p>
            <a:pPr rtl="0"/>
            <a:fld id="{DB303FA8-A3F3-7640-B13D-36C73B3E5587}" type="slidenum">
              <a:rPr lang="en-US" smtClean="0"/>
              <a:t>8</a:t>
            </a:fld>
            <a:endParaRPr lang="en-US" dirty="0"/>
          </a:p>
        </p:txBody>
      </p:sp>
      <p:sp>
        <p:nvSpPr>
          <p:cNvPr id="5" name="日期占位符 4">
            <a:extLst>
              <a:ext uri="{FF2B5EF4-FFF2-40B4-BE49-F238E27FC236}">
                <a16:creationId xmlns:a16="http://schemas.microsoft.com/office/drawing/2014/main" id="{C79A9398-18BA-4CCD-A385-2542B42A64A8}"/>
              </a:ext>
            </a:extLst>
          </p:cNvPr>
          <p:cNvSpPr>
            <a:spLocks noGrp="1"/>
          </p:cNvSpPr>
          <p:nvPr>
            <p:ph type="dt" idx="1"/>
          </p:nvPr>
        </p:nvSpPr>
        <p:spPr/>
        <p:txBody>
          <a:bodyPr/>
          <a:lstStyle/>
          <a:p>
            <a:fld id="{25F927D5-7681-4338-8951-2FB90B00ABE0}" type="datetime1">
              <a:rPr lang="zh-CN" altLang="en-US" smtClean="0"/>
              <a:t>2023/3/16</a:t>
            </a:fld>
            <a:endParaRPr lang="en-US" dirty="0"/>
          </a:p>
        </p:txBody>
      </p:sp>
    </p:spTree>
    <p:extLst>
      <p:ext uri="{BB962C8B-B14F-4D97-AF65-F5344CB8AC3E}">
        <p14:creationId xmlns:p14="http://schemas.microsoft.com/office/powerpoint/2010/main" val="3199594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alpha val="30000"/>
          </a:schemeClr>
        </a:solidFill>
        <a:effectLst/>
      </p:bgPr>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3" name="长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8" name="标题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77472"/>
            <a:ext cx="5651293" cy="1086304"/>
          </a:xfrm>
          <a:prstGeom prst="rect">
            <a:avLst/>
          </a:prstGeom>
        </p:spPr>
        <p:txBody>
          <a:bodyPr lIns="91440" rIns="91440" rtlCol="0">
            <a:noAutofit/>
          </a:bodyPr>
          <a:lstStyle>
            <a:lvl1pPr algn="l">
              <a:defRPr sz="8800" b="1" i="0" spc="150" baseline="0">
                <a:solidFill>
                  <a:schemeClr val="accent3">
                    <a:lumMod val="90000"/>
                  </a:schemeClr>
                </a:solidFill>
                <a:latin typeface="Microsoft YaHei UI" panose="020B0503020204020204" pitchFamily="34" charset="-122"/>
                <a:ea typeface="Microsoft YaHei UI" panose="020B0503020204020204" pitchFamily="34" charset="-122"/>
              </a:defRPr>
            </a:lvl1pPr>
          </a:lstStyle>
          <a:p>
            <a:pPr rtl="0"/>
            <a:r>
              <a:rPr lang="zh-cn" noProof="0"/>
              <a:t>标题</a:t>
            </a:r>
          </a:p>
        </p:txBody>
      </p:sp>
      <p:sp>
        <p:nvSpPr>
          <p:cNvPr id="11" name="图片占位符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bg2"/>
          </a:solidFill>
        </p:spPr>
        <p:txBody>
          <a:bodyPr wrap="square"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noProof="0"/>
          </a:p>
        </p:txBody>
      </p:sp>
      <p:sp>
        <p:nvSpPr>
          <p:cNvPr id="4" name="文本占位符 3">
            <a:extLst>
              <a:ext uri="{FF2B5EF4-FFF2-40B4-BE49-F238E27FC236}">
                <a16:creationId xmlns:a16="http://schemas.microsoft.com/office/drawing/2014/main" id="{FED2629F-DD57-45EB-A64D-AF459A802B6C}"/>
              </a:ext>
            </a:extLst>
          </p:cNvPr>
          <p:cNvSpPr>
            <a:spLocks noGrp="1"/>
          </p:cNvSpPr>
          <p:nvPr>
            <p:ph type="body" sz="quarter" idx="15" hasCustomPrompt="1"/>
          </p:nvPr>
        </p:nvSpPr>
        <p:spPr>
          <a:xfrm>
            <a:off x="1108430" y="4450080"/>
            <a:ext cx="5651294" cy="607103"/>
          </a:xfrm>
        </p:spPr>
        <p:txBody>
          <a:bodyPr rtlCol="0" anchor="ctr">
            <a:normAutofit/>
          </a:bodyPr>
          <a:lstStyle>
            <a:lvl1pPr marL="0" indent="0">
              <a:buNone/>
              <a:defRPr sz="2400" b="0" cap="all" spc="600" baseline="0">
                <a:solidFill>
                  <a:schemeClr val="bg1"/>
                </a:solidFill>
                <a:latin typeface="Microsoft YaHei UI" panose="020B0503020204020204" pitchFamily="34" charset="-122"/>
                <a:ea typeface="Microsoft YaHei UI" panose="020B0503020204020204" pitchFamily="34" charset="-122"/>
              </a:defRPr>
            </a:lvl1pPr>
          </a:lstStyle>
          <a:p>
            <a:pPr lvl="0" rtl="0"/>
            <a:r>
              <a:rPr lang="zh-cn" noProof="0"/>
              <a:t>副标题</a:t>
            </a:r>
          </a:p>
        </p:txBody>
      </p:sp>
    </p:spTree>
    <p:extLst>
      <p:ext uri="{BB962C8B-B14F-4D97-AF65-F5344CB8AC3E}">
        <p14:creationId xmlns:p14="http://schemas.microsoft.com/office/powerpoint/2010/main" val="89011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
    <p:bg>
      <p:bgPr>
        <a:solidFill>
          <a:schemeClr val="bg2">
            <a:alpha val="40000"/>
          </a:schemeClr>
        </a:solidFill>
        <a:effectLst/>
      </p:bgPr>
    </p:bg>
    <p:spTree>
      <p:nvGrpSpPr>
        <p:cNvPr id="1" name=""/>
        <p:cNvGrpSpPr/>
        <p:nvPr/>
      </p:nvGrpSpPr>
      <p:grpSpPr>
        <a:xfrm>
          <a:off x="0" y="0"/>
          <a:ext cx="0" cy="0"/>
          <a:chOff x="0" y="0"/>
          <a:chExt cx="0" cy="0"/>
        </a:xfrm>
      </p:grpSpPr>
      <p:sp>
        <p:nvSpPr>
          <p:cNvPr id="5" name="长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6" name="长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icrosoft YaHei UI" panose="020B0503020204020204" pitchFamily="34" charset="-122"/>
              <a:ea typeface="Microsoft YaHei UI" panose="020B0503020204020204" pitchFamily="34" charset="-122"/>
            </a:endParaRPr>
          </a:p>
        </p:txBody>
      </p:sp>
      <p:sp>
        <p:nvSpPr>
          <p:cNvPr id="8" name="标题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sp>
        <p:nvSpPr>
          <p:cNvPr id="13" name="页脚占位符 12">
            <a:extLst>
              <a:ext uri="{FF2B5EF4-FFF2-40B4-BE49-F238E27FC236}">
                <a16:creationId xmlns:a16="http://schemas.microsoft.com/office/drawing/2014/main" id="{B3AAAAF7-05B9-4CD1-AB96-49BDA5C87537}"/>
              </a:ext>
            </a:extLst>
          </p:cNvPr>
          <p:cNvSpPr>
            <a:spLocks noGrp="1"/>
          </p:cNvSpPr>
          <p:nvPr>
            <p:ph type="ftr" sz="quarter" idx="11"/>
          </p:nvPr>
        </p:nvSpPr>
        <p:spPr>
          <a:xfrm>
            <a:off x="639247" y="6356350"/>
            <a:ext cx="7514153"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14" name="灯片编号占位符 13">
            <a:extLst>
              <a:ext uri="{FF2B5EF4-FFF2-40B4-BE49-F238E27FC236}">
                <a16:creationId xmlns:a16="http://schemas.microsoft.com/office/drawing/2014/main" id="{663163FE-7A47-48F5-985E-52E1FC39A8C8}"/>
              </a:ext>
            </a:extLst>
          </p:cNvPr>
          <p:cNvSpPr>
            <a:spLocks noGrp="1"/>
          </p:cNvSpPr>
          <p:nvPr>
            <p:ph type="sldNum" sz="quarter" idx="12"/>
          </p:nvPr>
        </p:nvSpPr>
        <p:spPr>
          <a:xfrm>
            <a:off x="11011711" y="6356349"/>
            <a:ext cx="532140" cy="365125"/>
          </a:xfrm>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
        <p:nvSpPr>
          <p:cNvPr id="16" name="内容占位符 15">
            <a:extLst>
              <a:ext uri="{FF2B5EF4-FFF2-40B4-BE49-F238E27FC236}">
                <a16:creationId xmlns:a16="http://schemas.microsoft.com/office/drawing/2014/main" id="{FDE5BD82-54F0-40F0-8673-34432C04A351}"/>
              </a:ext>
            </a:extLst>
          </p:cNvPr>
          <p:cNvSpPr>
            <a:spLocks noGrp="1"/>
          </p:cNvSpPr>
          <p:nvPr>
            <p:ph sz="quarter" idx="13"/>
          </p:nvPr>
        </p:nvSpPr>
        <p:spPr>
          <a:xfrm>
            <a:off x="638986" y="1470025"/>
            <a:ext cx="10904865" cy="4706938"/>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Tree>
    <p:extLst>
      <p:ext uri="{BB962C8B-B14F-4D97-AF65-F5344CB8AC3E}">
        <p14:creationId xmlns:p14="http://schemas.microsoft.com/office/powerpoint/2010/main" val="200072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项内容 ">
    <p:bg>
      <p:bgPr>
        <a:solidFill>
          <a:schemeClr val="bg2">
            <a:alpha val="40000"/>
          </a:schemeClr>
        </a:solidFill>
        <a:effectLst/>
      </p:bgPr>
    </p:bg>
    <p:spTree>
      <p:nvGrpSpPr>
        <p:cNvPr id="1" name=""/>
        <p:cNvGrpSpPr/>
        <p:nvPr/>
      </p:nvGrpSpPr>
      <p:grpSpPr>
        <a:xfrm>
          <a:off x="0" y="0"/>
          <a:ext cx="0" cy="0"/>
          <a:chOff x="0" y="0"/>
          <a:chExt cx="0" cy="0"/>
        </a:xfrm>
      </p:grpSpPr>
      <p:sp>
        <p:nvSpPr>
          <p:cNvPr id="6" name="长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7" name="长方形 6">
            <a:extLst>
              <a:ext uri="{FF2B5EF4-FFF2-40B4-BE49-F238E27FC236}">
                <a16:creationId xmlns:a16="http://schemas.microsoft.com/office/drawing/2014/main" id="{81BB3689-72F8-2345-BF30-38C81BDD487E}"/>
              </a:ext>
            </a:extLst>
          </p:cNvPr>
          <p:cNvSpPr/>
          <p:nvPr userDrawn="1"/>
        </p:nvSpPr>
        <p:spPr>
          <a:xfrm>
            <a:off x="4921026" y="0"/>
            <a:ext cx="718969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71FD5A6F-AE17-4E4C-9567-DB3B02853306}"/>
              </a:ext>
            </a:extLst>
          </p:cNvPr>
          <p:cNvSpPr>
            <a:spLocks noGrp="1"/>
          </p:cNvSpPr>
          <p:nvPr>
            <p:ph type="sldNum" sz="quarter" idx="12"/>
          </p:nvPr>
        </p:nvSpPr>
        <p:spPr>
          <a:xfrm>
            <a:off x="11103659" y="6356350"/>
            <a:ext cx="449094" cy="3651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
        <p:nvSpPr>
          <p:cNvPr id="9" name="标题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sp>
        <p:nvSpPr>
          <p:cNvPr id="12" name="图片占位符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bg2"/>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noProof="0"/>
          </a:p>
        </p:txBody>
      </p:sp>
      <p:sp>
        <p:nvSpPr>
          <p:cNvPr id="5" name="页脚占位符 4">
            <a:extLst>
              <a:ext uri="{FF2B5EF4-FFF2-40B4-BE49-F238E27FC236}">
                <a16:creationId xmlns:a16="http://schemas.microsoft.com/office/drawing/2014/main" id="{041ABA8C-1BE3-46E4-80B3-44A791B60E0D}"/>
              </a:ext>
            </a:extLst>
          </p:cNvPr>
          <p:cNvSpPr>
            <a:spLocks noGrp="1"/>
          </p:cNvSpPr>
          <p:nvPr>
            <p:ph type="ftr" sz="quarter" idx="15"/>
          </p:nvPr>
        </p:nvSpPr>
        <p:spPr>
          <a:xfrm>
            <a:off x="542925" y="6356350"/>
            <a:ext cx="7315200"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11" name="内容占位符 10">
            <a:extLst>
              <a:ext uri="{FF2B5EF4-FFF2-40B4-BE49-F238E27FC236}">
                <a16:creationId xmlns:a16="http://schemas.microsoft.com/office/drawing/2014/main" id="{B2692E44-7FE3-4F90-97B5-E996A2DCEA83}"/>
              </a:ext>
            </a:extLst>
          </p:cNvPr>
          <p:cNvSpPr>
            <a:spLocks noGrp="1"/>
          </p:cNvSpPr>
          <p:nvPr>
            <p:ph sz="quarter" idx="16"/>
          </p:nvPr>
        </p:nvSpPr>
        <p:spPr>
          <a:xfrm>
            <a:off x="6761117" y="1265238"/>
            <a:ext cx="4791637" cy="49117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单击此处编辑母版文本样式</a:t>
            </a:r>
          </a:p>
        </p:txBody>
      </p:sp>
    </p:spTree>
    <p:extLst>
      <p:ext uri="{BB962C8B-B14F-4D97-AF65-F5344CB8AC3E}">
        <p14:creationId xmlns:p14="http://schemas.microsoft.com/office/powerpoint/2010/main" val="409670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2">
            <a:alpha val="40000"/>
          </a:schemeClr>
        </a:solidFill>
        <a:effectLst/>
      </p:bgPr>
    </p:bg>
    <p:spTree>
      <p:nvGrpSpPr>
        <p:cNvPr id="1" name=""/>
        <p:cNvGrpSpPr/>
        <p:nvPr/>
      </p:nvGrpSpPr>
      <p:grpSpPr>
        <a:xfrm>
          <a:off x="0" y="0"/>
          <a:ext cx="0" cy="0"/>
          <a:chOff x="0" y="0"/>
          <a:chExt cx="0" cy="0"/>
        </a:xfrm>
      </p:grpSpPr>
      <p:sp>
        <p:nvSpPr>
          <p:cNvPr id="16" name="长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3" name="页脚占位符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
        <p:nvSpPr>
          <p:cNvPr id="6" name="长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icrosoft YaHei UI" panose="020B0503020204020204" pitchFamily="34" charset="-122"/>
              <a:ea typeface="Microsoft YaHei UI" panose="020B0503020204020204" pitchFamily="34" charset="-122"/>
            </a:endParaRPr>
          </a:p>
        </p:txBody>
      </p:sp>
      <p:sp>
        <p:nvSpPr>
          <p:cNvPr id="8" name="标题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sp>
        <p:nvSpPr>
          <p:cNvPr id="10" name="文本占位符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accent3">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文本占位符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accent3">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cxnSp>
        <p:nvCxnSpPr>
          <p:cNvPr id="14" name="直接连接符​​(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内容占位符 6">
            <a:extLst>
              <a:ext uri="{FF2B5EF4-FFF2-40B4-BE49-F238E27FC236}">
                <a16:creationId xmlns:a16="http://schemas.microsoft.com/office/drawing/2014/main" id="{B2E17E1D-5E9C-4782-A550-1FA7C170295B}"/>
              </a:ext>
            </a:extLst>
          </p:cNvPr>
          <p:cNvSpPr>
            <a:spLocks noGrp="1"/>
          </p:cNvSpPr>
          <p:nvPr>
            <p:ph sz="quarter" idx="15"/>
          </p:nvPr>
        </p:nvSpPr>
        <p:spPr>
          <a:xfrm>
            <a:off x="838200" y="2894471"/>
            <a:ext cx="5041900" cy="3093579"/>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15" name="内容占位符 6">
            <a:extLst>
              <a:ext uri="{FF2B5EF4-FFF2-40B4-BE49-F238E27FC236}">
                <a16:creationId xmlns:a16="http://schemas.microsoft.com/office/drawing/2014/main" id="{9AE8FA97-2778-4811-810F-CA386FE3C234}"/>
              </a:ext>
            </a:extLst>
          </p:cNvPr>
          <p:cNvSpPr>
            <a:spLocks noGrp="1"/>
          </p:cNvSpPr>
          <p:nvPr>
            <p:ph sz="quarter" idx="16"/>
          </p:nvPr>
        </p:nvSpPr>
        <p:spPr>
          <a:xfrm>
            <a:off x="6501205" y="2894471"/>
            <a:ext cx="5041900" cy="3093579"/>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Tree>
    <p:extLst>
      <p:ext uri="{BB962C8B-B14F-4D97-AF65-F5344CB8AC3E}">
        <p14:creationId xmlns:p14="http://schemas.microsoft.com/office/powerpoint/2010/main" val="265640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片和字幕">
    <p:bg>
      <p:bgPr>
        <a:solidFill>
          <a:schemeClr val="bg2">
            <a:alpha val="40000"/>
          </a:schemeClr>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1" name="矩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2" name="日期占位符 1">
            <a:extLst>
              <a:ext uri="{FF2B5EF4-FFF2-40B4-BE49-F238E27FC236}">
                <a16:creationId xmlns:a16="http://schemas.microsoft.com/office/drawing/2014/main" id="{09FBA462-7E60-BA4E-9A1E-3B5E69DACB3A}"/>
              </a:ext>
            </a:extLst>
          </p:cNvPr>
          <p:cNvSpPr>
            <a:spLocks noGrp="1"/>
          </p:cNvSpPr>
          <p:nvPr>
            <p:ph type="dt" sz="half" idx="10"/>
          </p:nvPr>
        </p:nvSpPr>
        <p:spPr>
          <a:xfrm>
            <a:off x="838200" y="6356350"/>
            <a:ext cx="2743200"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fld id="{2F7E77FB-0806-4C98-8186-4A8C4DDBA0D7}" type="datetime1">
              <a:rPr lang="zh-CN" altLang="en-US" smtClean="0"/>
              <a:t>2023/3/16</a:t>
            </a:fld>
            <a:endParaRPr lang="en-US" dirty="0"/>
          </a:p>
        </p:txBody>
      </p:sp>
      <p:sp>
        <p:nvSpPr>
          <p:cNvPr id="4" name="灯片编号占位符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
        <p:nvSpPr>
          <p:cNvPr id="9" name="标题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noProof="0"/>
          </a:p>
        </p:txBody>
      </p:sp>
      <p:sp>
        <p:nvSpPr>
          <p:cNvPr id="13" name="图片占位符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bg2"/>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noProof="0"/>
          </a:p>
        </p:txBody>
      </p:sp>
      <p:sp>
        <p:nvSpPr>
          <p:cNvPr id="6" name="内容占位符 5">
            <a:extLst>
              <a:ext uri="{FF2B5EF4-FFF2-40B4-BE49-F238E27FC236}">
                <a16:creationId xmlns:a16="http://schemas.microsoft.com/office/drawing/2014/main" id="{24B3A0EA-D5DD-4E60-90A9-6338842407FB}"/>
              </a:ext>
            </a:extLst>
          </p:cNvPr>
          <p:cNvSpPr>
            <a:spLocks noGrp="1"/>
          </p:cNvSpPr>
          <p:nvPr>
            <p:ph sz="quarter" idx="15"/>
          </p:nvPr>
        </p:nvSpPr>
        <p:spPr>
          <a:xfrm>
            <a:off x="6494463" y="2611438"/>
            <a:ext cx="5058209" cy="2165350"/>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单击此处编辑母版文本样式</a:t>
            </a:r>
          </a:p>
        </p:txBody>
      </p:sp>
    </p:spTree>
    <p:extLst>
      <p:ext uri="{BB962C8B-B14F-4D97-AF65-F5344CB8AC3E}">
        <p14:creationId xmlns:p14="http://schemas.microsoft.com/office/powerpoint/2010/main" val="201500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3232796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noProof="0"/>
              <a:t>单击此处编辑母版标题样式</a:t>
            </a:r>
          </a:p>
        </p:txBody>
      </p:sp>
      <p:sp>
        <p:nvSpPr>
          <p:cNvPr id="3" name="文本占位符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noProof="0"/>
              <a:t>单击此处编辑母版文本样式</a:t>
            </a:r>
          </a:p>
          <a:p>
            <a:pPr lvl="1" rtl="0"/>
            <a:r>
              <a:rPr lang="zh-cn" noProof="0"/>
              <a:t>第二级</a:t>
            </a:r>
          </a:p>
          <a:p>
            <a:pPr lvl="2" rtl="0"/>
            <a:r>
              <a:rPr lang="zh-cn" noProof="0"/>
              <a:t>第三级</a:t>
            </a:r>
          </a:p>
          <a:p>
            <a:pPr lvl="3" rtl="0"/>
            <a:r>
              <a:rPr lang="zh-cn" noProof="0"/>
              <a:t>第四级</a:t>
            </a:r>
          </a:p>
          <a:p>
            <a:pPr lvl="4" rtl="0"/>
            <a:r>
              <a:rPr lang="zh-cn" noProof="0"/>
              <a:t>第五级</a:t>
            </a:r>
          </a:p>
        </p:txBody>
      </p:sp>
      <p:sp>
        <p:nvSpPr>
          <p:cNvPr id="5" name="页脚占位符 4">
            <a:extLst>
              <a:ext uri="{FF2B5EF4-FFF2-40B4-BE49-F238E27FC236}">
                <a16:creationId xmlns:a16="http://schemas.microsoft.com/office/drawing/2014/main" id="{147A988C-554B-E64F-A698-DE3EF9CA0774}"/>
              </a:ext>
            </a:extLst>
          </p:cNvPr>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l">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灯片编号占位符 5">
            <a:extLst>
              <a:ext uri="{FF2B5EF4-FFF2-40B4-BE49-F238E27FC236}">
                <a16:creationId xmlns:a16="http://schemas.microsoft.com/office/drawing/2014/main" id="{098157E6-BBF7-AB4A-B5DD-B39A65C17B0B}"/>
              </a:ext>
            </a:extLst>
          </p:cNvPr>
          <p:cNvSpPr>
            <a:spLocks noGrp="1"/>
          </p:cNvSpPr>
          <p:nvPr>
            <p:ph type="sldNum" sz="quarter" idx="4"/>
          </p:nvPr>
        </p:nvSpPr>
        <p:spPr>
          <a:xfrm>
            <a:off x="10904706" y="6356350"/>
            <a:ext cx="449094" cy="365125"/>
          </a:xfrm>
          <a:prstGeom prst="rect">
            <a:avLst/>
          </a:prstGeom>
        </p:spPr>
        <p:txBody>
          <a:bodyPr vert="horz" lIns="91440" tIns="45720" rIns="91440" bIns="45720" rtlCol="0" anchor="ctr"/>
          <a:lstStyle>
            <a:lvl1pPr algn="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977565515"/>
      </p:ext>
    </p:extLst>
  </p:cSld>
  <p:clrMap bg1="lt1" tx1="dk1" bg2="lt2" tx2="dk2" accent1="accent1" accent2="accent2" accent3="accent3" accent4="accent4" accent5="accent5" accent6="accent6" hlink="hlink" folHlink="folHlink"/>
  <p:sldLayoutIdLst>
    <p:sldLayoutId id="2147483649" r:id="rId1"/>
    <p:sldLayoutId id="2147483688" r:id="rId2"/>
    <p:sldLayoutId id="2147483661" r:id="rId3"/>
    <p:sldLayoutId id="2147483690" r:id="rId4"/>
    <p:sldLayoutId id="2147483692" r:id="rId5"/>
    <p:sldLayoutId id="2147483655" r:id="rId6"/>
  </p:sldLayoutIdLst>
  <p:hf sldNum="0" hdr="0" ft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802AA36A-8685-4D91-92E4-CBC45883BFFF}"/>
              </a:ext>
            </a:extLst>
          </p:cNvPr>
          <p:cNvSpPr>
            <a:spLocks noGrp="1"/>
          </p:cNvSpPr>
          <p:nvPr>
            <p:ph type="title"/>
          </p:nvPr>
        </p:nvSpPr>
        <p:spPr>
          <a:xfrm>
            <a:off x="909648" y="2999176"/>
            <a:ext cx="5651293" cy="1086304"/>
          </a:xfrm>
        </p:spPr>
        <p:txBody>
          <a:bodyPr rtlCol="0"/>
          <a:lstStyle/>
          <a:p>
            <a:pPr rtl="0"/>
            <a:r>
              <a:rPr lang="zh-CN" altLang="en-US" sz="6600" dirty="0">
                <a:latin typeface="宋体" panose="02010600030101010101" pitchFamily="2" charset="-122"/>
                <a:ea typeface="宋体" panose="02010600030101010101" pitchFamily="2" charset="-122"/>
              </a:rPr>
              <a:t>病理图像分析</a:t>
            </a:r>
            <a:endParaRPr lang="zh-cn" sz="6600" dirty="0">
              <a:latin typeface="宋体" panose="02010600030101010101" pitchFamily="2" charset="-122"/>
              <a:ea typeface="宋体" panose="02010600030101010101" pitchFamily="2" charset="-122"/>
            </a:endParaRPr>
          </a:p>
        </p:txBody>
      </p:sp>
      <p:sp>
        <p:nvSpPr>
          <p:cNvPr id="12" name="文本占位符 11">
            <a:extLst>
              <a:ext uri="{FF2B5EF4-FFF2-40B4-BE49-F238E27FC236}">
                <a16:creationId xmlns:a16="http://schemas.microsoft.com/office/drawing/2014/main" id="{FF1EEC5C-B452-49AC-85CC-33670A64C477}"/>
              </a:ext>
            </a:extLst>
          </p:cNvPr>
          <p:cNvSpPr>
            <a:spLocks noGrp="1"/>
          </p:cNvSpPr>
          <p:nvPr>
            <p:ph type="body" sz="quarter" idx="15"/>
          </p:nvPr>
        </p:nvSpPr>
        <p:spPr>
          <a:xfrm>
            <a:off x="1291310" y="4398297"/>
            <a:ext cx="5651294" cy="607103"/>
          </a:xfrm>
        </p:spPr>
        <p:txBody>
          <a:bodyPr rtlCol="0">
            <a:normAutofit/>
          </a:bodyPr>
          <a:lstStyle/>
          <a:p>
            <a:pPr rtl="0"/>
            <a:r>
              <a:rPr lang="zh-CN" altLang="en-US" dirty="0"/>
              <a:t>费乐●</a:t>
            </a:r>
            <a:r>
              <a:rPr lang="en-US" altLang="zh-CN" dirty="0"/>
              <a:t>2023</a:t>
            </a:r>
            <a:r>
              <a:rPr lang="zh-CN" altLang="en-US" dirty="0"/>
              <a:t>年</a:t>
            </a:r>
            <a:r>
              <a:rPr lang="en-US" altLang="zh-CN" dirty="0"/>
              <a:t>3</a:t>
            </a:r>
            <a:r>
              <a:rPr lang="zh-CN" altLang="en-US" dirty="0"/>
              <a:t>月</a:t>
            </a:r>
            <a:r>
              <a:rPr lang="en-US" altLang="zh-CN" dirty="0"/>
              <a:t>16</a:t>
            </a:r>
            <a:r>
              <a:rPr lang="zh-CN" altLang="en-US" dirty="0"/>
              <a:t>日</a:t>
            </a:r>
            <a:endParaRPr lang="zh-cn" dirty="0"/>
          </a:p>
        </p:txBody>
      </p:sp>
      <p:pic>
        <p:nvPicPr>
          <p:cNvPr id="8" name="Picture 2">
            <a:extLst>
              <a:ext uri="{FF2B5EF4-FFF2-40B4-BE49-F238E27FC236}">
                <a16:creationId xmlns:a16="http://schemas.microsoft.com/office/drawing/2014/main" id="{7096A814-BC24-7EBD-05F4-74ED330778C4}"/>
              </a:ext>
            </a:extLst>
          </p:cNvPr>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rcRect l="1861" t="948" b="5476"/>
          <a:stretch/>
        </p:blipFill>
        <p:spPr bwMode="auto">
          <a:xfrm>
            <a:off x="6671145" y="0"/>
            <a:ext cx="552085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2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9F42768-7A00-44B6-B91D-8876B8A46EDC}"/>
              </a:ext>
            </a:extLst>
          </p:cNvPr>
          <p:cNvSpPr>
            <a:spLocks noGrp="1"/>
          </p:cNvSpPr>
          <p:nvPr>
            <p:ph type="title"/>
          </p:nvPr>
        </p:nvSpPr>
        <p:spPr/>
        <p:txBody>
          <a:bodyPr rtlCol="0"/>
          <a:lstStyle/>
          <a:p>
            <a:pPr rtl="0"/>
            <a:r>
              <a:rPr lang="zh-CN" altLang="en-US" dirty="0"/>
              <a:t>病理图像分析</a:t>
            </a:r>
            <a:endParaRPr lang="zh-cn" dirty="0"/>
          </a:p>
        </p:txBody>
      </p:sp>
      <p:sp>
        <p:nvSpPr>
          <p:cNvPr id="4" name="内容占位符 3">
            <a:extLst>
              <a:ext uri="{FF2B5EF4-FFF2-40B4-BE49-F238E27FC236}">
                <a16:creationId xmlns:a16="http://schemas.microsoft.com/office/drawing/2014/main" id="{64BEB3A5-2FC8-4AD8-8BB4-F7837CBF0E16}"/>
              </a:ext>
            </a:extLst>
          </p:cNvPr>
          <p:cNvSpPr>
            <a:spLocks noGrp="1"/>
          </p:cNvSpPr>
          <p:nvPr>
            <p:ph sz="quarter" idx="15"/>
          </p:nvPr>
        </p:nvSpPr>
        <p:spPr/>
        <p:txBody>
          <a:bodyPr rtlCol="0">
            <a:normAutofit fontScale="92500" lnSpcReduction="10000"/>
          </a:bodyPr>
          <a:lstStyle/>
          <a:p>
            <a:pPr rtl="0"/>
            <a:r>
              <a:rPr lang="zh-CN" altLang="en-US" b="0" i="0" dirty="0">
                <a:effectLst/>
                <a:latin typeface="宋体" panose="02010600030101010101" pitchFamily="2" charset="-122"/>
                <a:ea typeface="宋体" panose="02010600030101010101" pitchFamily="2" charset="-122"/>
              </a:rPr>
              <a:t>是指采用先进的图像处理技术与高精度硬件配置，从系统信号的获取、测量、处理到打印输出全部实现彩色化、自动化、智能化，具有操作简便、图像处理功能强、图像分析智能化、图像清晰度高、图文报告打印快捷、数据库管理功能强大等优点。为临床病理、药理病理及所有运用显微镜的科技工作者提供了具有划时代意义的先进工具。</a:t>
            </a:r>
            <a:endParaRPr lang="zh-cn" dirty="0">
              <a:latin typeface="宋体" panose="02010600030101010101" pitchFamily="2" charset="-122"/>
              <a:ea typeface="宋体" panose="02010600030101010101" pitchFamily="2" charset="-122"/>
            </a:endParaRPr>
          </a:p>
        </p:txBody>
      </p:sp>
      <p:pic>
        <p:nvPicPr>
          <p:cNvPr id="2050" name="Picture 2">
            <a:extLst>
              <a:ext uri="{FF2B5EF4-FFF2-40B4-BE49-F238E27FC236}">
                <a16:creationId xmlns:a16="http://schemas.microsoft.com/office/drawing/2014/main" id="{D387EF1F-9203-94F9-7663-14BB904F8DF0}"/>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t="7846" b="7846"/>
          <a:stretch>
            <a:fillRect/>
          </a:stretch>
        </p:blipFill>
        <p:spPr bwMode="auto">
          <a:xfrm>
            <a:off x="639246" y="336894"/>
            <a:ext cx="5408613" cy="6202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234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a:extLst>
              <a:ext uri="{FF2B5EF4-FFF2-40B4-BE49-F238E27FC236}">
                <a16:creationId xmlns:a16="http://schemas.microsoft.com/office/drawing/2014/main" id="{4095A0CF-E335-0C44-AB23-48EE18153C8F}"/>
              </a:ext>
            </a:extLst>
          </p:cNvPr>
          <p:cNvSpPr>
            <a:spLocks noGrp="1"/>
          </p:cNvSpPr>
          <p:nvPr>
            <p:ph type="title"/>
          </p:nvPr>
        </p:nvSpPr>
        <p:spPr>
          <a:xfrm>
            <a:off x="6761117" y="681037"/>
            <a:ext cx="4418417" cy="583800"/>
          </a:xfrm>
        </p:spPr>
        <p:txBody>
          <a:bodyPr rtlCol="0"/>
          <a:lstStyle/>
          <a:p>
            <a:pPr rtl="0"/>
            <a:r>
              <a:rPr lang="zh-CN" altLang="en-US" sz="2800" dirty="0"/>
              <a:t>人工智能在结直肠癌数字化病理图像分析中的应用</a:t>
            </a:r>
            <a:endParaRPr lang="zh-cn" sz="2800" dirty="0"/>
          </a:p>
        </p:txBody>
      </p:sp>
      <p:sp>
        <p:nvSpPr>
          <p:cNvPr id="23" name="内容占位符 22">
            <a:extLst>
              <a:ext uri="{FF2B5EF4-FFF2-40B4-BE49-F238E27FC236}">
                <a16:creationId xmlns:a16="http://schemas.microsoft.com/office/drawing/2014/main" id="{3E408D6E-B51C-CD4F-AC1A-15EC32AAB741}"/>
              </a:ext>
            </a:extLst>
          </p:cNvPr>
          <p:cNvSpPr>
            <a:spLocks noGrp="1"/>
          </p:cNvSpPr>
          <p:nvPr>
            <p:ph idx="16"/>
          </p:nvPr>
        </p:nvSpPr>
        <p:spPr/>
        <p:txBody>
          <a:bodyPr rtlCol="0"/>
          <a:lstStyle/>
          <a:p>
            <a:pPr rtl="0"/>
            <a:r>
              <a:rPr lang="en-US" altLang="zh-CN" dirty="0"/>
              <a:t> </a:t>
            </a:r>
            <a:r>
              <a:rPr lang="zh-CN" altLang="en-US" dirty="0"/>
              <a:t>数字病理与人工智能</a:t>
            </a:r>
            <a:endParaRPr lang="en-US" altLang="zh-CN" dirty="0"/>
          </a:p>
          <a:p>
            <a:pPr rtl="0"/>
            <a:r>
              <a:rPr lang="zh-CN" altLang="en-US" dirty="0"/>
              <a:t>深度学习在病理图像分析中的主要方法</a:t>
            </a:r>
            <a:endParaRPr lang="en-US" altLang="zh-CN" dirty="0"/>
          </a:p>
          <a:p>
            <a:pPr rtl="0"/>
            <a:r>
              <a:rPr lang="zh-CN" altLang="en-US" dirty="0"/>
              <a:t>人工智能在数字化病理图像分析中的主要 工作流程</a:t>
            </a:r>
            <a:endParaRPr lang="en-US" altLang="zh-CN" dirty="0"/>
          </a:p>
          <a:p>
            <a:pPr rtl="0"/>
            <a:r>
              <a:rPr lang="zh-CN" altLang="en-US" dirty="0"/>
              <a:t>基于人工智能的数字病理学在结直肠癌中 的应用 </a:t>
            </a:r>
            <a:endParaRPr lang="en-US" altLang="zh-CN" dirty="0"/>
          </a:p>
          <a:p>
            <a:pPr rtl="0"/>
            <a:r>
              <a:rPr lang="zh-CN" altLang="en-US" dirty="0"/>
              <a:t>基于人工智能的组学大数据整合分析及潜 在价值</a:t>
            </a:r>
            <a:endParaRPr lang="en-US" altLang="zh-CN" dirty="0"/>
          </a:p>
          <a:p>
            <a:pPr rtl="0"/>
            <a:r>
              <a:rPr lang="zh-CN" altLang="en-US" dirty="0"/>
              <a:t>人工智能在结直肠癌病理图像分析中的局 限性</a:t>
            </a:r>
            <a:endParaRPr lang="en-US" altLang="zh-CN" dirty="0"/>
          </a:p>
          <a:p>
            <a:pPr rtl="0"/>
            <a:endParaRPr lang="zh-cn" dirty="0"/>
          </a:p>
          <a:p>
            <a:pPr rtl="0"/>
            <a:endParaRPr lang="en-US" altLang="ja-JP" dirty="0"/>
          </a:p>
        </p:txBody>
      </p:sp>
      <p:pic>
        <p:nvPicPr>
          <p:cNvPr id="5" name="图片占位符 4">
            <a:extLst>
              <a:ext uri="{FF2B5EF4-FFF2-40B4-BE49-F238E27FC236}">
                <a16:creationId xmlns:a16="http://schemas.microsoft.com/office/drawing/2014/main" id="{EB446F87-E920-4084-8574-3F3BA2741E6E}"/>
              </a:ext>
            </a:extLst>
          </p:cNvPr>
          <p:cNvPicPr>
            <a:picLocks noGrp="1" noChangeAspect="1"/>
          </p:cNvPicPr>
          <p:nvPr>
            <p:ph type="pic" sz="quarter" idx="14"/>
          </p:nvPr>
        </p:nvPicPr>
        <p:blipFill>
          <a:blip r:embed="rId3"/>
          <a:srcRect/>
          <a:stretch/>
        </p:blipFill>
        <p:spPr/>
      </p:pic>
    </p:spTree>
    <p:extLst>
      <p:ext uri="{BB962C8B-B14F-4D97-AF65-F5344CB8AC3E}">
        <p14:creationId xmlns:p14="http://schemas.microsoft.com/office/powerpoint/2010/main" val="288811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52108FD-A00D-EFE6-FC22-296FAC80DFD8}"/>
              </a:ext>
            </a:extLst>
          </p:cNvPr>
          <p:cNvPicPr>
            <a:picLocks noChangeAspect="1"/>
          </p:cNvPicPr>
          <p:nvPr/>
        </p:nvPicPr>
        <p:blipFill>
          <a:blip r:embed="rId2"/>
          <a:stretch>
            <a:fillRect/>
          </a:stretch>
        </p:blipFill>
        <p:spPr>
          <a:xfrm>
            <a:off x="739472" y="365786"/>
            <a:ext cx="10694504" cy="6115817"/>
          </a:xfrm>
          <a:prstGeom prst="rect">
            <a:avLst/>
          </a:prstGeom>
        </p:spPr>
      </p:pic>
    </p:spTree>
    <p:extLst>
      <p:ext uri="{BB962C8B-B14F-4D97-AF65-F5344CB8AC3E}">
        <p14:creationId xmlns:p14="http://schemas.microsoft.com/office/powerpoint/2010/main" val="3988610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a:extLst>
              <a:ext uri="{FF2B5EF4-FFF2-40B4-BE49-F238E27FC236}">
                <a16:creationId xmlns:a16="http://schemas.microsoft.com/office/drawing/2014/main" id="{4095A0CF-E335-0C44-AB23-48EE18153C8F}"/>
              </a:ext>
            </a:extLst>
          </p:cNvPr>
          <p:cNvSpPr>
            <a:spLocks noGrp="1"/>
          </p:cNvSpPr>
          <p:nvPr>
            <p:ph type="title"/>
          </p:nvPr>
        </p:nvSpPr>
        <p:spPr>
          <a:xfrm>
            <a:off x="6761118" y="681037"/>
            <a:ext cx="3702800" cy="583800"/>
          </a:xfrm>
        </p:spPr>
        <p:txBody>
          <a:bodyPr rtlCol="0"/>
          <a:lstStyle/>
          <a:p>
            <a:pPr rtl="0"/>
            <a:r>
              <a:rPr lang="zh-CN" altLang="en-US" sz="2800" dirty="0"/>
              <a:t>基于深度学习的乳腺肿瘤病理图像分析</a:t>
            </a:r>
            <a:endParaRPr lang="zh-cn" sz="2800" dirty="0"/>
          </a:p>
        </p:txBody>
      </p:sp>
      <p:sp>
        <p:nvSpPr>
          <p:cNvPr id="23" name="内容占位符 22">
            <a:extLst>
              <a:ext uri="{FF2B5EF4-FFF2-40B4-BE49-F238E27FC236}">
                <a16:creationId xmlns:a16="http://schemas.microsoft.com/office/drawing/2014/main" id="{3E408D6E-B51C-CD4F-AC1A-15EC32AAB741}"/>
              </a:ext>
            </a:extLst>
          </p:cNvPr>
          <p:cNvSpPr>
            <a:spLocks noGrp="1"/>
          </p:cNvSpPr>
          <p:nvPr>
            <p:ph idx="16"/>
          </p:nvPr>
        </p:nvSpPr>
        <p:spPr/>
        <p:txBody>
          <a:bodyPr rtlCol="0"/>
          <a:lstStyle/>
          <a:p>
            <a:pPr rtl="0"/>
            <a:r>
              <a:rPr lang="en-US" altLang="zh-CN" dirty="0"/>
              <a:t> </a:t>
            </a:r>
            <a:r>
              <a:rPr lang="zh-CN" altLang="en-US" dirty="0"/>
              <a:t>乳腺肿瘤良恶性分类算法研究</a:t>
            </a:r>
            <a:endParaRPr lang="en-US" altLang="zh-CN" dirty="0"/>
          </a:p>
          <a:p>
            <a:pPr rtl="0"/>
            <a:r>
              <a:rPr lang="zh-CN" altLang="en-US" dirty="0"/>
              <a:t>乳腺肿瘤浸润淋巴细胞分割算法研究</a:t>
            </a:r>
            <a:endParaRPr lang="en-US" altLang="zh-CN" dirty="0"/>
          </a:p>
          <a:p>
            <a:pPr rtl="0"/>
            <a:r>
              <a:rPr lang="zh-CN" altLang="en-US" dirty="0"/>
              <a:t>基于</a:t>
            </a:r>
            <a:r>
              <a:rPr lang="en-US" altLang="zh-CN" dirty="0"/>
              <a:t>WSI</a:t>
            </a:r>
            <a:r>
              <a:rPr lang="zh-CN" altLang="en-US" dirty="0"/>
              <a:t>病理图像的乳腺肿瘤预后分析</a:t>
            </a:r>
            <a:endParaRPr lang="en-US" altLang="zh-CN" dirty="0"/>
          </a:p>
          <a:p>
            <a:pPr rtl="0"/>
            <a:endParaRPr lang="zh-cn" dirty="0"/>
          </a:p>
          <a:p>
            <a:pPr rtl="0"/>
            <a:endParaRPr lang="en-US" altLang="ja-JP" dirty="0"/>
          </a:p>
        </p:txBody>
      </p:sp>
      <p:pic>
        <p:nvPicPr>
          <p:cNvPr id="5" name="图片占位符 4">
            <a:extLst>
              <a:ext uri="{FF2B5EF4-FFF2-40B4-BE49-F238E27FC236}">
                <a16:creationId xmlns:a16="http://schemas.microsoft.com/office/drawing/2014/main" id="{EB446F87-E920-4084-8574-3F3BA2741E6E}"/>
              </a:ext>
            </a:extLst>
          </p:cNvPr>
          <p:cNvPicPr>
            <a:picLocks noGrp="1" noChangeAspect="1"/>
          </p:cNvPicPr>
          <p:nvPr>
            <p:ph type="pic" sz="quarter" idx="14"/>
          </p:nvPr>
        </p:nvPicPr>
        <p:blipFill>
          <a:blip r:embed="rId3"/>
          <a:srcRect/>
          <a:stretch/>
        </p:blipFill>
        <p:spPr/>
      </p:pic>
    </p:spTree>
    <p:extLst>
      <p:ext uri="{BB962C8B-B14F-4D97-AF65-F5344CB8AC3E}">
        <p14:creationId xmlns:p14="http://schemas.microsoft.com/office/powerpoint/2010/main" val="3329622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1ADFE67-4F6C-8779-2AD0-B71B9D0B133B}"/>
              </a:ext>
            </a:extLst>
          </p:cNvPr>
          <p:cNvPicPr>
            <a:picLocks noChangeAspect="1"/>
          </p:cNvPicPr>
          <p:nvPr/>
        </p:nvPicPr>
        <p:blipFill>
          <a:blip r:embed="rId2"/>
          <a:stretch>
            <a:fillRect/>
          </a:stretch>
        </p:blipFill>
        <p:spPr>
          <a:xfrm>
            <a:off x="-15134" y="753979"/>
            <a:ext cx="12207134" cy="5343416"/>
          </a:xfrm>
          <a:prstGeom prst="rect">
            <a:avLst/>
          </a:prstGeom>
        </p:spPr>
      </p:pic>
    </p:spTree>
    <p:extLst>
      <p:ext uri="{BB962C8B-B14F-4D97-AF65-F5344CB8AC3E}">
        <p14:creationId xmlns:p14="http://schemas.microsoft.com/office/powerpoint/2010/main" val="69026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a:extLst>
              <a:ext uri="{FF2B5EF4-FFF2-40B4-BE49-F238E27FC236}">
                <a16:creationId xmlns:a16="http://schemas.microsoft.com/office/drawing/2014/main" id="{4095A0CF-E335-0C44-AB23-48EE18153C8F}"/>
              </a:ext>
            </a:extLst>
          </p:cNvPr>
          <p:cNvSpPr>
            <a:spLocks noGrp="1"/>
          </p:cNvSpPr>
          <p:nvPr>
            <p:ph type="title"/>
          </p:nvPr>
        </p:nvSpPr>
        <p:spPr>
          <a:xfrm>
            <a:off x="6761117" y="681037"/>
            <a:ext cx="3746461" cy="583800"/>
          </a:xfrm>
        </p:spPr>
        <p:txBody>
          <a:bodyPr rtlCol="0"/>
          <a:lstStyle/>
          <a:p>
            <a:pPr rtl="0"/>
            <a:r>
              <a:rPr lang="zh-CN" altLang="en-US" sz="2800" dirty="0"/>
              <a:t>病理图像分析中的两步骤聚类分析应用</a:t>
            </a:r>
            <a:endParaRPr lang="zh-cn" sz="2800" dirty="0"/>
          </a:p>
        </p:txBody>
      </p:sp>
      <p:sp>
        <p:nvSpPr>
          <p:cNvPr id="23" name="内容占位符 22">
            <a:extLst>
              <a:ext uri="{FF2B5EF4-FFF2-40B4-BE49-F238E27FC236}">
                <a16:creationId xmlns:a16="http://schemas.microsoft.com/office/drawing/2014/main" id="{3E408D6E-B51C-CD4F-AC1A-15EC32AAB741}"/>
              </a:ext>
            </a:extLst>
          </p:cNvPr>
          <p:cNvSpPr>
            <a:spLocks noGrp="1"/>
          </p:cNvSpPr>
          <p:nvPr>
            <p:ph idx="16"/>
          </p:nvPr>
        </p:nvSpPr>
        <p:spPr>
          <a:xfrm>
            <a:off x="6632780" y="1265239"/>
            <a:ext cx="4791637" cy="1237330"/>
          </a:xfrm>
        </p:spPr>
        <p:txBody>
          <a:bodyPr rtlCol="0">
            <a:normAutofit/>
          </a:bodyPr>
          <a:lstStyle/>
          <a:p>
            <a:pPr rtl="0"/>
            <a:r>
              <a:rPr lang="zh-CN" altLang="en-US" dirty="0">
                <a:latin typeface="宋体" panose="02010600030101010101" pitchFamily="2" charset="-122"/>
                <a:ea typeface="宋体" panose="02010600030101010101" pitchFamily="2" charset="-122"/>
              </a:rPr>
              <a:t>两步骤聚类分析作为解释数据及其内部明显聚类关系的一种工具不仅可以处理大数据量，而且既能处理分类变量又能处理连续变量</a:t>
            </a:r>
            <a:endParaRPr lang="en-US" altLang="zh-CN" dirty="0">
              <a:latin typeface="宋体" panose="02010600030101010101" pitchFamily="2" charset="-122"/>
              <a:ea typeface="宋体" panose="02010600030101010101" pitchFamily="2" charset="-122"/>
            </a:endParaRPr>
          </a:p>
        </p:txBody>
      </p:sp>
      <p:pic>
        <p:nvPicPr>
          <p:cNvPr id="5" name="图片占位符 4">
            <a:extLst>
              <a:ext uri="{FF2B5EF4-FFF2-40B4-BE49-F238E27FC236}">
                <a16:creationId xmlns:a16="http://schemas.microsoft.com/office/drawing/2014/main" id="{EB446F87-E920-4084-8574-3F3BA2741E6E}"/>
              </a:ext>
            </a:extLst>
          </p:cNvPr>
          <p:cNvPicPr>
            <a:picLocks noGrp="1" noChangeAspect="1"/>
          </p:cNvPicPr>
          <p:nvPr>
            <p:ph type="pic" sz="quarter" idx="14"/>
          </p:nvPr>
        </p:nvPicPr>
        <p:blipFill rotWithShape="1">
          <a:blip r:embed="rId3"/>
          <a:srcRect l="17823"/>
          <a:stretch/>
        </p:blipFill>
        <p:spPr>
          <a:xfrm>
            <a:off x="197459" y="514989"/>
            <a:ext cx="4791636" cy="5715000"/>
          </a:xfrm>
        </p:spPr>
      </p:pic>
      <p:sp>
        <p:nvSpPr>
          <p:cNvPr id="2" name="文本框 1">
            <a:extLst>
              <a:ext uri="{FF2B5EF4-FFF2-40B4-BE49-F238E27FC236}">
                <a16:creationId xmlns:a16="http://schemas.microsoft.com/office/drawing/2014/main" id="{88CC52F2-14BA-D20C-8C58-6771F2A3989C}"/>
              </a:ext>
            </a:extLst>
          </p:cNvPr>
          <p:cNvSpPr txBox="1"/>
          <p:nvPr/>
        </p:nvSpPr>
        <p:spPr>
          <a:xfrm>
            <a:off x="6761117" y="2959405"/>
            <a:ext cx="3586041" cy="523220"/>
          </a:xfrm>
          <a:prstGeom prst="rect">
            <a:avLst/>
          </a:prstGeom>
          <a:noFill/>
        </p:spPr>
        <p:txBody>
          <a:bodyPr wrap="square" rtlCol="0">
            <a:spAutoFit/>
          </a:bodyPr>
          <a:lstStyle/>
          <a:p>
            <a:r>
              <a:rPr lang="zh-CN" altLang="en-US" sz="2800" dirty="0">
                <a:solidFill>
                  <a:schemeClr val="bg2"/>
                </a:solidFill>
              </a:rPr>
              <a:t>两步骤聚类算法步骤</a:t>
            </a:r>
          </a:p>
        </p:txBody>
      </p:sp>
      <p:sp>
        <p:nvSpPr>
          <p:cNvPr id="3" name="文本框 2">
            <a:extLst>
              <a:ext uri="{FF2B5EF4-FFF2-40B4-BE49-F238E27FC236}">
                <a16:creationId xmlns:a16="http://schemas.microsoft.com/office/drawing/2014/main" id="{986A441D-1B34-59D7-BF57-01F3A72F6071}"/>
              </a:ext>
            </a:extLst>
          </p:cNvPr>
          <p:cNvSpPr txBox="1"/>
          <p:nvPr/>
        </p:nvSpPr>
        <p:spPr>
          <a:xfrm>
            <a:off x="6761117" y="3523640"/>
            <a:ext cx="3898232" cy="923330"/>
          </a:xfrm>
          <a:prstGeom prst="rect">
            <a:avLst/>
          </a:prstGeom>
          <a:noFill/>
        </p:spPr>
        <p:txBody>
          <a:bodyPr wrap="square" rtlCol="0">
            <a:spAutoFit/>
          </a:bodyPr>
          <a:lstStyle/>
          <a:p>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预聚类</a:t>
            </a:r>
            <a:endParaRPr lang="en-US" altLang="zh-CN" dirty="0">
              <a:solidFill>
                <a:schemeClr val="bg1"/>
              </a:solidFill>
              <a:latin typeface="宋体" panose="02010600030101010101" pitchFamily="2" charset="-122"/>
              <a:ea typeface="宋体" panose="02010600030101010101" pitchFamily="2" charset="-122"/>
            </a:endParaRPr>
          </a:p>
          <a:p>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自动聚类及聚类数目判定信息准</a:t>
            </a:r>
            <a:endParaRPr lang="en-US" altLang="zh-CN" dirty="0">
              <a:solidFill>
                <a:schemeClr val="bg1"/>
              </a:solidFill>
              <a:latin typeface="宋体" panose="02010600030101010101" pitchFamily="2" charset="-122"/>
              <a:ea typeface="宋体" panose="02010600030101010101" pitchFamily="2" charset="-122"/>
            </a:endParaRPr>
          </a:p>
          <a:p>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距离度量和属性重要性度</a:t>
            </a:r>
          </a:p>
        </p:txBody>
      </p:sp>
    </p:spTree>
    <p:extLst>
      <p:ext uri="{BB962C8B-B14F-4D97-AF65-F5344CB8AC3E}">
        <p14:creationId xmlns:p14="http://schemas.microsoft.com/office/powerpoint/2010/main" val="4239627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BF092C-81BC-19F8-8F1D-7F7B59B94654}"/>
              </a:ext>
            </a:extLst>
          </p:cNvPr>
          <p:cNvSpPr>
            <a:spLocks noGrp="1"/>
          </p:cNvSpPr>
          <p:nvPr>
            <p:ph type="title"/>
          </p:nvPr>
        </p:nvSpPr>
        <p:spPr/>
        <p:txBody>
          <a:bodyPr/>
          <a:lstStyle/>
          <a:p>
            <a:r>
              <a:rPr lang="zh-CN" altLang="en-US" dirty="0"/>
              <a:t>总结与展望</a:t>
            </a:r>
          </a:p>
        </p:txBody>
      </p:sp>
      <p:sp>
        <p:nvSpPr>
          <p:cNvPr id="4" name="文本框 3">
            <a:extLst>
              <a:ext uri="{FF2B5EF4-FFF2-40B4-BE49-F238E27FC236}">
                <a16:creationId xmlns:a16="http://schemas.microsoft.com/office/drawing/2014/main" id="{20D84CB5-23B3-8152-F55E-78C8E05EC722}"/>
              </a:ext>
            </a:extLst>
          </p:cNvPr>
          <p:cNvSpPr txBox="1"/>
          <p:nvPr/>
        </p:nvSpPr>
        <p:spPr>
          <a:xfrm>
            <a:off x="818148" y="1797080"/>
            <a:ext cx="7507705" cy="3970318"/>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病理学科内如何高效率而有机地将计算机图像处理系统 技术应用于病理学教学与临床诊断中．更好地适应计算机及网 络时代的要求，这是对广大病理学工作者的挑战，也是近年来 定量病理学技术得到长足进展的原因，随着智能辅助诊断技术的不断优化，未来将会产生更为高效、准确的辅助算法应 用于病理图像分析方面，在下一步研究中提高分类、分割结果，更好地为临床精 准治疗提供有效支撑。</a:t>
            </a:r>
          </a:p>
        </p:txBody>
      </p:sp>
    </p:spTree>
    <p:extLst>
      <p:ext uri="{BB962C8B-B14F-4D97-AF65-F5344CB8AC3E}">
        <p14:creationId xmlns:p14="http://schemas.microsoft.com/office/powerpoint/2010/main" val="290282695"/>
      </p:ext>
    </p:extLst>
  </p:cSld>
  <p:clrMapOvr>
    <a:masterClrMapping/>
  </p:clrMapOvr>
</p:sld>
</file>

<file path=ppt/theme/theme1.xml><?xml version="1.0" encoding="utf-8"?>
<a:theme xmlns:a="http://schemas.openxmlformats.org/drawingml/2006/main" name="最小和静音">
  <a:themeElements>
    <a:clrScheme name="Japan Navy">
      <a:dk1>
        <a:srgbClr val="231B23"/>
      </a:dk1>
      <a:lt1>
        <a:srgbClr val="FCF5E5"/>
      </a:lt1>
      <a:dk2>
        <a:srgbClr val="282C47"/>
      </a:dk2>
      <a:lt2>
        <a:srgbClr val="FCF5E5"/>
      </a:lt2>
      <a:accent1>
        <a:srgbClr val="FDA431"/>
      </a:accent1>
      <a:accent2>
        <a:srgbClr val="4DA1A8"/>
      </a:accent2>
      <a:accent3>
        <a:srgbClr val="D7E7BA"/>
      </a:accent3>
      <a:accent4>
        <a:srgbClr val="FCF5E5"/>
      </a:accent4>
      <a:accent5>
        <a:srgbClr val="282C47"/>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380_TF89826194.potx" id="{3443F8FC-BDEE-40A4-8221-E257178A440E}" vid="{246DA379-CE2B-4367-82B3-8AA8B992D7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{7796963B-0916-4249-9F9F-837AFAC88667}tf89826194_win32</Template>
  <TotalTime>150</TotalTime>
  <Words>385</Words>
  <Application>Microsoft Office PowerPoint</Application>
  <PresentationFormat>宽屏</PresentationFormat>
  <Paragraphs>35</Paragraphs>
  <Slides>8</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Meiryo UI</vt:lpstr>
      <vt:lpstr>Microsoft YaHei UI</vt:lpstr>
      <vt:lpstr>宋体</vt:lpstr>
      <vt:lpstr>Arial</vt:lpstr>
      <vt:lpstr>Calibri</vt:lpstr>
      <vt:lpstr>Wingdings</vt:lpstr>
      <vt:lpstr>最小和静音</vt:lpstr>
      <vt:lpstr>病理图像分析</vt:lpstr>
      <vt:lpstr>病理图像分析</vt:lpstr>
      <vt:lpstr>人工智能在结直肠癌数字化病理图像分析中的应用</vt:lpstr>
      <vt:lpstr>PowerPoint 演示文稿</vt:lpstr>
      <vt:lpstr>基于深度学习的乳腺肿瘤病理图像分析</vt:lpstr>
      <vt:lpstr>PowerPoint 演示文稿</vt:lpstr>
      <vt:lpstr>病理图像分析中的两步骤聚类分析应用</vt:lpstr>
      <vt:lpstr>总结与展望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病理图像分析</dc:title>
  <dc:creator>费 乐</dc:creator>
  <cp:lastModifiedBy>费 乐</cp:lastModifiedBy>
  <cp:revision>1</cp:revision>
  <dcterms:created xsi:type="dcterms:W3CDTF">2023-03-16T13:56:58Z</dcterms:created>
  <dcterms:modified xsi:type="dcterms:W3CDTF">2023-03-16T16:27:28Z</dcterms:modified>
</cp:coreProperties>
</file>