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906" r:id="rId3"/>
    <p:sldId id="907" r:id="rId4"/>
    <p:sldId id="842" r:id="rId5"/>
    <p:sldId id="896" r:id="rId6"/>
    <p:sldId id="908" r:id="rId7"/>
    <p:sldId id="903" r:id="rId8"/>
  </p:sldIdLst>
  <p:sldSz cx="9144000" cy="6858000" type="screen4x3"/>
  <p:notesSz cx="6797675" cy="9926638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8">
          <p15:clr>
            <a:srgbClr val="A4A3A4"/>
          </p15:clr>
        </p15:guide>
        <p15:guide id="2" pos="56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00FF00"/>
    <a:srgbClr val="000000"/>
    <a:srgbClr val="EBDEC9"/>
    <a:srgbClr val="BE3A3A"/>
    <a:srgbClr val="806858"/>
    <a:srgbClr val="735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60"/>
  </p:normalViewPr>
  <p:slideViewPr>
    <p:cSldViewPr showGuides="1">
      <p:cViewPr varScale="1">
        <p:scale>
          <a:sx n="82" d="100"/>
          <a:sy n="82" d="100"/>
        </p:scale>
        <p:origin x="1402" y="72"/>
      </p:cViewPr>
      <p:guideLst>
        <p:guide orient="horz" pos="4308"/>
        <p:guide pos="56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200" d="100"/>
        <a:sy n="200" d="100"/>
      </p:scale>
      <p:origin x="0" y="-2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000B99-ACDB-487D-B0A9-E0C53689D8CD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1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0A0FE8-ED4E-4148-A85F-2F415B01D834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 descr="Canvas"/>
          <p:cNvSpPr>
            <a:spLocks noChangeArrowheads="1"/>
          </p:cNvSpPr>
          <p:nvPr/>
        </p:nvSpPr>
        <p:spPr bwMode="white">
          <a:xfrm>
            <a:off x="550863" y="4763"/>
            <a:ext cx="8640763" cy="68929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1" name="Picture 3" descr="minispi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0"/>
            <a:ext cx="1181100" cy="4375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5" descr="minispir"/>
          <p:cNvPicPr>
            <a:picLocks noChangeAspect="1"/>
          </p:cNvPicPr>
          <p:nvPr/>
        </p:nvPicPr>
        <p:blipFill>
          <a:blip r:embed="rId3"/>
          <a:srcRect t="39999"/>
          <a:stretch>
            <a:fillRect/>
          </a:stretch>
        </p:blipFill>
        <p:spPr>
          <a:xfrm>
            <a:off x="-23812" y="4017963"/>
            <a:ext cx="1211262" cy="2878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Rectangle 4" descr="Canvas"/>
          <p:cNvSpPr>
            <a:spLocks noChangeArrowheads="1"/>
          </p:cNvSpPr>
          <p:nvPr/>
        </p:nvSpPr>
        <p:spPr bwMode="white">
          <a:xfrm>
            <a:off x="539750" y="0"/>
            <a:ext cx="1041400" cy="1889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4" descr="Canvas"/>
          <p:cNvSpPr>
            <a:spLocks noChangeArrowheads="1"/>
          </p:cNvSpPr>
          <p:nvPr/>
        </p:nvSpPr>
        <p:spPr bwMode="white">
          <a:xfrm>
            <a:off x="582613" y="6707188"/>
            <a:ext cx="1041400" cy="1889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4" descr="Canvas"/>
          <p:cNvSpPr>
            <a:spLocks noChangeArrowheads="1"/>
          </p:cNvSpPr>
          <p:nvPr/>
        </p:nvSpPr>
        <p:spPr bwMode="white">
          <a:xfrm>
            <a:off x="1042988" y="4221163"/>
            <a:ext cx="576263" cy="2159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4" descr="Canvas"/>
          <p:cNvSpPr>
            <a:spLocks noChangeArrowheads="1"/>
          </p:cNvSpPr>
          <p:nvPr/>
        </p:nvSpPr>
        <p:spPr bwMode="white">
          <a:xfrm>
            <a:off x="611188" y="4221163"/>
            <a:ext cx="576263" cy="635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4" descr="Canvas"/>
          <p:cNvSpPr>
            <a:spLocks noChangeArrowheads="1"/>
          </p:cNvSpPr>
          <p:nvPr/>
        </p:nvSpPr>
        <p:spPr bwMode="white">
          <a:xfrm>
            <a:off x="582613" y="4221163"/>
            <a:ext cx="142875" cy="36036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4" descr="Canvas"/>
          <p:cNvSpPr>
            <a:spLocks noChangeArrowheads="1"/>
          </p:cNvSpPr>
          <p:nvPr/>
        </p:nvSpPr>
        <p:spPr bwMode="white">
          <a:xfrm>
            <a:off x="971550" y="4283075"/>
            <a:ext cx="215900" cy="153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084263" y="60960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22663" y="60960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51663" y="60960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BA0768-1646-473A-9CA1-A0DD6872B94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66800" y="381000"/>
            <a:ext cx="76200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815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268413"/>
            <a:ext cx="3733800" cy="4598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53000" y="1268413"/>
            <a:ext cx="3733800" cy="2222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0" y="3643313"/>
            <a:ext cx="3733800" cy="2224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268413"/>
            <a:ext cx="3733800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268413"/>
            <a:ext cx="3733800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3"/>
          <p:cNvSpPr>
            <a:spLocks noChangeShapeType="1"/>
          </p:cNvSpPr>
          <p:nvPr/>
        </p:nvSpPr>
        <p:spPr bwMode="ltGray">
          <a:xfrm>
            <a:off x="1042988" y="849313"/>
            <a:ext cx="81010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4" descr="minispir"/>
          <p:cNvPicPr>
            <a:picLocks noChangeAspect="1"/>
          </p:cNvPicPr>
          <p:nvPr/>
        </p:nvPicPr>
        <p:blipFill>
          <a:blip r:embed="rId15"/>
          <a:srcRect b="5333"/>
          <a:stretch>
            <a:fillRect/>
          </a:stretch>
        </p:blipFill>
        <p:spPr>
          <a:xfrm>
            <a:off x="0" y="836613"/>
            <a:ext cx="1042988" cy="3409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Picture 5" descr="minispir"/>
          <p:cNvPicPr>
            <a:picLocks noChangeAspect="1"/>
          </p:cNvPicPr>
          <p:nvPr/>
        </p:nvPicPr>
        <p:blipFill>
          <a:blip r:embed="rId15"/>
          <a:srcRect t="39999"/>
          <a:stretch>
            <a:fillRect/>
          </a:stretch>
        </p:blipFill>
        <p:spPr>
          <a:xfrm>
            <a:off x="0" y="4105275"/>
            <a:ext cx="1055688" cy="2752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6"/>
          <p:cNvSpPr>
            <a:spLocks noGrp="1"/>
          </p:cNvSpPr>
          <p:nvPr>
            <p:ph type="title"/>
          </p:nvPr>
        </p:nvSpPr>
        <p:spPr>
          <a:xfrm>
            <a:off x="1200150" y="20638"/>
            <a:ext cx="7943850" cy="815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Rectangle 7"/>
          <p:cNvSpPr>
            <a:spLocks noGrp="1"/>
          </p:cNvSpPr>
          <p:nvPr>
            <p:ph type="body" idx="1"/>
          </p:nvPr>
        </p:nvSpPr>
        <p:spPr>
          <a:xfrm>
            <a:off x="1042988" y="981075"/>
            <a:ext cx="8101012" cy="532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3817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48063" y="638175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1050" y="63817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989F-F964-485A-ABCF-2B2ADD8D3D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-36512" y="608013"/>
            <a:ext cx="1187450" cy="157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 Black" panose="020B0A04020102020204" pitchFamily="34" charset="0"/>
                <a:ea typeface="华文行楷" panose="02010800040101010101" pitchFamily="2" charset="-122"/>
                <a:cs typeface="+mn-cs"/>
              </a:rPr>
              <a:t>电子科技大学</a:t>
            </a:r>
          </a:p>
        </p:txBody>
      </p:sp>
      <p:pic>
        <p:nvPicPr>
          <p:cNvPr id="1035" name="图片 12"/>
          <p:cNvPicPr>
            <a:picLocks noChangeAspect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550" y="4763"/>
            <a:ext cx="617538" cy="6238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mirds.github.io/MH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fif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hyperlink" Target="https://jinqijinqi.github.io/CompositionAndCommunication/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hyperlink" Target="mailto:&#30001;&#31185;&#20195;&#34920;&#25171;&#21253;&#21457;&#21040;&#25105;&#30340;&#37038;&#31665;jqi@uestc.edu.cn" TargetMode="Externa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7213" y="188913"/>
            <a:ext cx="8713788" cy="11525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6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j-cs"/>
              </a:rPr>
              <a:t>《</a:t>
            </a:r>
            <a:r>
              <a:rPr kumimoji="1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j-cs"/>
              </a:rPr>
              <a:t>专业写作与口头表达</a:t>
            </a:r>
            <a:r>
              <a:rPr kumimoji="1" lang="en-US" altLang="zh-CN" sz="6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+mj-cs"/>
              </a:rPr>
              <a:t>》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4130" y="1773555"/>
            <a:ext cx="7016115" cy="272859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漆   进</a:t>
            </a:r>
            <a:endParaRPr kumimoji="1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电子科技大学 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信息与通信工程学院</a:t>
            </a:r>
            <a:endParaRPr kumimoji="1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8455" y="4650740"/>
            <a:ext cx="6852285" cy="7867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lvl="0" algn="ctr" eaLnBrk="1" hangingPunct="1">
              <a:spcBef>
                <a:spcPct val="20000"/>
              </a:spcBef>
              <a:buClrTx/>
              <a:buSzTx/>
              <a:buFontTx/>
              <a:defRPr/>
            </a:pPr>
            <a:r>
              <a:rPr kumimoji="1" lang="zh-CN" altLang="en-US" sz="4000" b="1" kern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科技论文的写作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8F0F5-99A5-41C3-9525-147A7A05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693E"/>
                </a:solidFill>
                <a:effectLst/>
                <a:latin typeface="Helvetica Neue"/>
              </a:rPr>
              <a:t>D</a:t>
            </a:r>
            <a:r>
              <a:rPr lang="en-US" b="1" dirty="0">
                <a:solidFill>
                  <a:srgbClr val="00693E"/>
                </a:solidFill>
                <a:latin typeface="Helvetica Neue"/>
              </a:rPr>
              <a:t>ataset</a:t>
            </a:r>
            <a:r>
              <a:rPr lang="zh-CN" altLang="en-US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b="1" dirty="0">
                <a:solidFill>
                  <a:srgbClr val="00693E"/>
                </a:solidFill>
                <a:latin typeface="Helvetica Neue"/>
              </a:rPr>
              <a:t>and</a:t>
            </a:r>
            <a:r>
              <a:rPr lang="zh-CN" altLang="en-US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b="1" dirty="0">
                <a:solidFill>
                  <a:srgbClr val="00693E"/>
                </a:solidFill>
                <a:latin typeface="Helvetica Neue"/>
              </a:rPr>
              <a:t>Code (</a:t>
            </a:r>
            <a:r>
              <a:rPr lang="en-US" altLang="zh-CN" b="1" dirty="0" err="1">
                <a:solidFill>
                  <a:srgbClr val="00693E"/>
                </a:solidFill>
                <a:latin typeface="Helvetica Neue"/>
              </a:rPr>
              <a:t>Pytorch</a:t>
            </a:r>
            <a:r>
              <a:rPr lang="en-US" altLang="zh-CN" b="1" dirty="0">
                <a:solidFill>
                  <a:srgbClr val="00693E"/>
                </a:solidFill>
                <a:latin typeface="Helvetica Neue"/>
              </a:rPr>
              <a:t>)</a:t>
            </a:r>
            <a:r>
              <a:rPr lang="zh-CN" altLang="en-US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b="1" dirty="0">
                <a:solidFill>
                  <a:srgbClr val="00693E"/>
                </a:solidFill>
                <a:latin typeface="Helvetica Neue"/>
              </a:rPr>
              <a:t>for</a:t>
            </a:r>
            <a:r>
              <a:rPr lang="zh-CN" altLang="en-US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b="1" dirty="0">
                <a:solidFill>
                  <a:srgbClr val="00693E"/>
                </a:solidFill>
                <a:latin typeface="Helvetica Neue"/>
              </a:rPr>
              <a:t>Histopathological</a:t>
            </a:r>
            <a:r>
              <a:rPr lang="zh-CN" altLang="en-US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b="1" dirty="0">
                <a:solidFill>
                  <a:srgbClr val="00693E"/>
                </a:solidFill>
                <a:latin typeface="Helvetica Neue"/>
              </a:rPr>
              <a:t>Image</a:t>
            </a:r>
            <a:r>
              <a:rPr lang="zh-CN" altLang="en-US" b="1" dirty="0">
                <a:solidFill>
                  <a:srgbClr val="00693E"/>
                </a:solidFill>
                <a:latin typeface="Helvetica Neue"/>
              </a:rPr>
              <a:t> </a:t>
            </a:r>
            <a:r>
              <a:rPr lang="en-US" altLang="zh-CN" b="1" dirty="0">
                <a:solidFill>
                  <a:srgbClr val="00693E"/>
                </a:solidFill>
                <a:latin typeface="Helvetica Neue"/>
              </a:rPr>
              <a:t>Analysis</a:t>
            </a:r>
            <a:br>
              <a:rPr lang="en-US" b="1" i="0" dirty="0">
                <a:solidFill>
                  <a:srgbClr val="00693E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EAE6F-CF7B-4E90-B1A9-8298929A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24993"/>
            <a:ext cx="7886700" cy="679872"/>
          </a:xfrm>
        </p:spPr>
        <p:txBody>
          <a:bodyPr/>
          <a:lstStyle/>
          <a:p>
            <a:r>
              <a:rPr lang="en-US" sz="2000" b="1" i="0" dirty="0">
                <a:solidFill>
                  <a:srgbClr val="00693E"/>
                </a:solidFill>
                <a:effectLst/>
                <a:latin typeface="Helvetica Neue"/>
                <a:hlinkClick r:id="rId2"/>
              </a:rPr>
              <a:t>MHIST: A Minimalist Histopathology Image Analysis Dataset</a:t>
            </a:r>
            <a:endParaRPr lang="en-US" sz="2000" b="1" i="0" dirty="0">
              <a:solidFill>
                <a:srgbClr val="00693E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26A046-507B-4E66-949C-3B7E98B16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099032"/>
            <a:ext cx="4032448" cy="23226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F6C440-EB4D-417C-B92D-19A1CFDFA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51" y="2099032"/>
            <a:ext cx="2594917" cy="24006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173085-6FAA-4BE6-8DC3-82A81E2B7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654759"/>
            <a:ext cx="4202167" cy="18705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7B38DB-ED5D-4062-AD27-F3FFCF9E5E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04" y="4599487"/>
            <a:ext cx="4257161" cy="190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4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F23EA-6333-4C4A-ADEF-EC0202FE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whole slide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565CAC-42BA-4883-9A7E-E271AEFD4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10" y="1196752"/>
            <a:ext cx="9182210" cy="4655668"/>
          </a:xfrm>
        </p:spPr>
      </p:pic>
    </p:spTree>
    <p:extLst>
      <p:ext uri="{BB962C8B-B14F-4D97-AF65-F5344CB8AC3E}">
        <p14:creationId xmlns:p14="http://schemas.microsoft.com/office/powerpoint/2010/main" val="325604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577" y="249238"/>
            <a:ext cx="1127284" cy="1068705"/>
          </a:xfrm>
          <a:prstGeom prst="rect">
            <a:avLst/>
          </a:prstGeom>
        </p:spPr>
      </p:pic>
      <p:sp>
        <p:nvSpPr>
          <p:cNvPr id="162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116632"/>
            <a:ext cx="9144000" cy="8159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eaLnBrk="1" hangingPunct="1">
              <a:buClrTx/>
              <a:buSzTx/>
              <a:buFontTx/>
              <a:defRPr/>
            </a:pPr>
            <a:r>
              <a:rPr lang="zh-CN" altLang="en-US" sz="4800" b="0" spc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latin typeface="黑体" panose="02010609060101010101" charset="-122"/>
                <a:ea typeface="黑体" panose="02010609060101010101" charset="-122"/>
                <a:sym typeface="+mn-ea"/>
              </a:rPr>
              <a:t>课时安排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251460" y="1045211"/>
          <a:ext cx="8897620" cy="57272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3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/>
                        <a:t>日期  </a:t>
                      </a:r>
                      <a:r>
                        <a:rPr lang="zh-CN" altLang="en-US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星期五 </a:t>
                      </a:r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5-6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/>
                        <a:t>地点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2023-03-03</a:t>
                      </a:r>
                      <a:endParaRPr lang="en-US" altLang="zh-CN" sz="20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概述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&amp;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文献检索（课后准备及阅读综述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, ppt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说明病理分析概念、方法、综述结构等）（组织病理图分析）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0000FF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2023-03-10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文献综述：分析方法整理、内容、格式讨论（阅读更多文献，模仿写作综述，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文档）（组织病理图分析）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0000FF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2023-03-17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文献综述写作分享 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文档，课后完善提交第一版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课代表收齐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email:jqi@uestc.edu.cn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0000FF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2023-03-24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文献综述写作分享 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文档，课后完善提交第二版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课代表收齐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email:jqi@uestc.edu.cn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7030A0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2023-03-31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专利写作讨论：格式、内容讨论（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课后准备及阅读专利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, ppt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说明专利写作方法、结构等）</a:t>
                      </a:r>
                      <a:endParaRPr lang="zh-CN" altLang="en-US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7030A0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0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0033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2023-04-07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专利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写作分享 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文档，课后完善提交第一版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课代表收齐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email:jqi@uestc.edu.cn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0033CC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97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专利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写作分享 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文档，课后完善提交第二版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课代表收齐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email:jqi@uestc.edu.cn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，写学期总结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ppt: 1.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 时间，地点，人物，用什么东西做了什么事，包括综述和专利附件；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 学到了什么，失去了什么，个人感想和意见，附上集体合照）</a:t>
                      </a:r>
                      <a:endParaRPr lang="zh-CN" altLang="en-US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7030A0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1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7030A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sym typeface="+mn-ea"/>
                        </a:rPr>
                        <a:t>2023-04-21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学期总结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展示讨论</a:t>
                      </a:r>
                      <a:endParaRPr lang="zh-CN" altLang="en-US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solidFill>
                            <a:srgbClr val="7030A0"/>
                          </a:solidFill>
                        </a:rPr>
                        <a:t>品学楼A</a:t>
                      </a: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110</a:t>
                      </a:r>
                      <a:endParaRPr lang="zh-CN" alt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577" y="249238"/>
            <a:ext cx="1127284" cy="1068705"/>
          </a:xfrm>
          <a:prstGeom prst="rect">
            <a:avLst/>
          </a:prstGeom>
        </p:spPr>
      </p:pic>
      <p:sp>
        <p:nvSpPr>
          <p:cNvPr id="162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20638"/>
            <a:ext cx="9095422" cy="8159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eaLnBrk="1" hangingPunct="1">
              <a:buClrTx/>
              <a:buSzTx/>
              <a:buFontTx/>
              <a:defRPr/>
            </a:pPr>
            <a:r>
              <a:rPr lang="zh-CN" altLang="en-US" sz="4800" b="0" spc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latin typeface="黑体" panose="02010609060101010101" charset="-122"/>
                <a:ea typeface="黑体" panose="02010609060101010101" charset="-122"/>
                <a:sym typeface="+mn-ea"/>
              </a:rPr>
              <a:t>课程网站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E66DDD-CFE1-4D56-A412-93A2728D4189}"/>
              </a:ext>
            </a:extLst>
          </p:cNvPr>
          <p:cNvSpPr txBox="1"/>
          <p:nvPr/>
        </p:nvSpPr>
        <p:spPr>
          <a:xfrm>
            <a:off x="899592" y="1916832"/>
            <a:ext cx="75608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b="1" i="0" u="none" strike="noStrike" dirty="0">
                <a:effectLst/>
                <a:latin typeface="-apple-system"/>
                <a:hlinkClick r:id="rId5"/>
              </a:rPr>
              <a:t>https://jinqijinqi.github.io/CompositionAndCommunication/</a:t>
            </a:r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3100B8F1-2BE0-4BA4-8A2C-53EE8D2FE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3429000"/>
            <a:ext cx="7993063" cy="9845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所有课程相关的资料及活动将在上述网站中展示，可以在任何时间和地点阅读和下载</a:t>
            </a:r>
            <a:endParaRPr kumimoji="1" lang="zh-CN" altLang="en-US" sz="24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38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459788" y="6381750"/>
            <a:ext cx="576262" cy="457200"/>
          </a:xfrm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2000" dirty="0"/>
              <a:t>6</a:t>
            </a:fld>
            <a:endParaRPr lang="en-US" altLang="zh-CN" sz="20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44450"/>
            <a:ext cx="6624638" cy="7921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第三章 </a:t>
            </a:r>
            <a:r>
              <a:rPr lang="zh-CN" alt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综述论文讲解</a:t>
            </a:r>
            <a:endParaRPr kumimoji="1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6084" name="矩形 3"/>
          <p:cNvSpPr/>
          <p:nvPr/>
        </p:nvSpPr>
        <p:spPr>
          <a:xfrm>
            <a:off x="954088" y="1042988"/>
            <a:ext cx="7722368" cy="298543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14350" lvl="0" indent="-514350" algn="just" defTabSz="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每组介绍自己的综述写作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分钟（介绍文章的主体架构、参考文献情况、归类情况）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514350" lvl="0" indent="-514350" algn="just" defTabSz="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514350" lvl="0" indent="-514350" algn="just" defTabSz="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发现问题，并补充（组内学生记录）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514350" lvl="0" indent="-514350" algn="just" defTabSz="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  <a:p>
            <a:pPr marL="514350" lvl="0" indent="-514350" algn="just" defTabSz="457200" eaLnBrk="1" hangingPunct="1"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交叉阅读，并完善（组内学生修改）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pic>
        <p:nvPicPr>
          <p:cNvPr id="4608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338" y="4733925"/>
            <a:ext cx="1490662" cy="132873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70268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577" y="249238"/>
            <a:ext cx="1127284" cy="10687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27405" y="44133"/>
            <a:ext cx="7943850" cy="815975"/>
          </a:xfrm>
          <a:noFill/>
          <a:ln w="9525">
            <a:noFill/>
          </a:ln>
        </p:spPr>
        <p:txBody>
          <a:bodyPr vert="horz" wrap="square" lIns="90170" tIns="46990" rIns="90170" bIns="46990" rtlCol="0" anchor="ctr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</a:pPr>
            <a:r>
              <a:rPr lang="zh-CN" altLang="en-US" b="0" spc="0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三</a:t>
            </a:r>
            <a:r>
              <a:rPr lang="zh-CN" altLang="en-US" b="0" spc="0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讲 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764540" y="1268730"/>
            <a:ext cx="7623884" cy="4598670"/>
          </a:xfrm>
          <a:noFill/>
          <a:ln w="9525">
            <a:noFill/>
          </a:ln>
        </p:spPr>
        <p:txBody>
          <a:bodyPr vert="horz" wrap="square" lIns="90170" tIns="46990" rIns="90170" bIns="46990" rtlCol="0" anchor="t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AutoNum type="arabicPeriod"/>
            </a:pPr>
            <a:r>
              <a:rPr lang="zh-CN" altLang="en-US" sz="1800" dirty="0"/>
              <a:t>改写综述第二版：</a:t>
            </a:r>
            <a:endParaRPr lang="en-US" altLang="zh-CN" sz="1800" dirty="0"/>
          </a:p>
          <a:p>
            <a:pPr marL="0" indent="0" algn="just">
              <a:buNone/>
            </a:pPr>
            <a:r>
              <a:rPr lang="en-US" altLang="zh-CN" sz="1800" dirty="0"/>
              <a:t>        1</a:t>
            </a:r>
            <a:r>
              <a:rPr lang="zh-CN" altLang="en-US" sz="1800" dirty="0"/>
              <a:t>）阅读其他学生提交的综述及参考文献；</a:t>
            </a:r>
            <a:endParaRPr lang="en-US" altLang="zh-CN" sz="1800" dirty="0"/>
          </a:p>
          <a:p>
            <a:pPr marL="0" indent="0" algn="just">
              <a:buNone/>
            </a:pPr>
            <a:r>
              <a:rPr lang="en-US" sz="1800" dirty="0"/>
              <a:t>        2</a:t>
            </a:r>
            <a:r>
              <a:rPr lang="zh-CN" altLang="en-US" sz="1800" dirty="0"/>
              <a:t>）补充完善自己的综述（至少参考文献</a:t>
            </a:r>
            <a:r>
              <a:rPr lang="en-US" altLang="zh-CN" sz="1800" dirty="0"/>
              <a:t>100</a:t>
            </a:r>
            <a:r>
              <a:rPr lang="zh-CN" altLang="en-US" sz="1800" dirty="0"/>
              <a:t>篇）；</a:t>
            </a:r>
            <a:endParaRPr lang="en-US" altLang="zh-CN" sz="1800" dirty="0"/>
          </a:p>
          <a:p>
            <a:pPr marL="0" indent="0" algn="just">
              <a:buNone/>
            </a:pPr>
            <a:r>
              <a:rPr lang="en-US" sz="1800" dirty="0"/>
              <a:t>        3</a:t>
            </a:r>
            <a:r>
              <a:rPr lang="zh-CN" altLang="en-US" sz="1800" dirty="0"/>
              <a:t>）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提交：将参考文献和综述论文打包发送到科代表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***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的邮箱：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***@***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  <a:hlinkClick r:id="rId6"/>
              </a:rPr>
              <a:t>由科代表打包发到我的邮箱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  <a:hlinkClick r:id="rId6"/>
              </a:rPr>
              <a:t>jqi@uestc.edu.cn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如无必要，请勿发此邮箱）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98380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1772362-d663-4dc8-bf7a-d9b263158952}"/>
  <p:tag name="KSO_WM_UNIT_TYPE" val="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66ed4ce-b854-469d-b9ce-25063409b23b}"/>
  <p:tag name="TABLE_ENDDRAG_ORIGIN_RECT" val="700*386"/>
  <p:tag name="TABLE_ENDDRAG_RECT" val="12*156*700*38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1772362-d663-4dc8-bf7a-d9b263158952}"/>
  <p:tag name="KSO_WM_UNIT_TYPE" val="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1772362-d663-4dc8-bf7a-d9b263158952}"/>
  <p:tag name="KSO_WM_UNIT_TYPE" val="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Designs\Notebook.pot</Template>
  <TotalTime>143</TotalTime>
  <Words>513</Words>
  <Application>Microsoft Office PowerPoint</Application>
  <PresentationFormat>全屏显示(4:3)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-apple-system</vt:lpstr>
      <vt:lpstr>Helvetica Neue</vt:lpstr>
      <vt:lpstr>仿宋</vt:lpstr>
      <vt:lpstr>黑体</vt:lpstr>
      <vt:lpstr>华文楷体</vt:lpstr>
      <vt:lpstr>华文新魏</vt:lpstr>
      <vt:lpstr>楷体_GB2312</vt:lpstr>
      <vt:lpstr>宋体</vt:lpstr>
      <vt:lpstr>Arial Black</vt:lpstr>
      <vt:lpstr>Calibri</vt:lpstr>
      <vt:lpstr>Times New Roman</vt:lpstr>
      <vt:lpstr>Notebook</vt:lpstr>
      <vt:lpstr>《专业写作与口头表达》</vt:lpstr>
      <vt:lpstr>Dataset and Code (Pytorch) for Histopathological Image Analysis </vt:lpstr>
      <vt:lpstr>A whole slide</vt:lpstr>
      <vt:lpstr>课时安排</vt:lpstr>
      <vt:lpstr>课程网站</vt:lpstr>
      <vt:lpstr>第三章 综述论文讲解</vt:lpstr>
      <vt:lpstr>第三讲 作业</vt:lpstr>
    </vt:vector>
  </TitlesOfParts>
  <Company>dna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电子系统RF与天线</dc:title>
  <dc:creator>yyw</dc:creator>
  <cp:lastModifiedBy>qi jin</cp:lastModifiedBy>
  <cp:revision>808</cp:revision>
  <dcterms:created xsi:type="dcterms:W3CDTF">2005-02-24T04:03:00Z</dcterms:created>
  <dcterms:modified xsi:type="dcterms:W3CDTF">2023-03-23T13:15:40Z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