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906" r:id="rId3"/>
    <p:sldId id="907" r:id="rId4"/>
    <p:sldId id="842" r:id="rId5"/>
    <p:sldId id="896" r:id="rId6"/>
    <p:sldId id="908" r:id="rId7"/>
    <p:sldId id="903" r:id="rId8"/>
  </p:sldIdLst>
  <p:sldSz cx="9144000" cy="6858000" type="screen4x3"/>
  <p:notesSz cx="6797675" cy="9926638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8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FF00"/>
    <a:srgbClr val="000000"/>
    <a:srgbClr val="EBDEC9"/>
    <a:srgbClr val="BE3A3A"/>
    <a:srgbClr val="806858"/>
    <a:srgbClr val="735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60"/>
  </p:normalViewPr>
  <p:slideViewPr>
    <p:cSldViewPr showGuides="1">
      <p:cViewPr varScale="1">
        <p:scale>
          <a:sx n="82" d="100"/>
          <a:sy n="82" d="100"/>
        </p:scale>
        <p:origin x="1402" y="77"/>
      </p:cViewPr>
      <p:guideLst>
        <p:guide orient="horz" pos="4308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200" d="100"/>
        <a:sy n="200" d="100"/>
      </p:scale>
      <p:origin x="0" y="-2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000B99-ACDB-487D-B0A9-E0C53689D8C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1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A0FE8-ED4E-4148-A85F-2F415B01D83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 descr="Canvas"/>
          <p:cNvSpPr>
            <a:spLocks noChangeArrowheads="1"/>
          </p:cNvSpPr>
          <p:nvPr/>
        </p:nvSpPr>
        <p:spPr bwMode="white">
          <a:xfrm>
            <a:off x="550863" y="4763"/>
            <a:ext cx="8640763" cy="6892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3" descr="minisp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0"/>
            <a:ext cx="1181100" cy="437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5" descr="minispir"/>
          <p:cNvPicPr>
            <a:picLocks noChangeAspect="1"/>
          </p:cNvPicPr>
          <p:nvPr/>
        </p:nvPicPr>
        <p:blipFill>
          <a:blip r:embed="rId3"/>
          <a:srcRect t="39999"/>
          <a:stretch>
            <a:fillRect/>
          </a:stretch>
        </p:blipFill>
        <p:spPr>
          <a:xfrm>
            <a:off x="-23812" y="4017963"/>
            <a:ext cx="1211262" cy="2878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4" descr="Canvas"/>
          <p:cNvSpPr>
            <a:spLocks noChangeArrowheads="1"/>
          </p:cNvSpPr>
          <p:nvPr/>
        </p:nvSpPr>
        <p:spPr bwMode="white">
          <a:xfrm>
            <a:off x="539750" y="0"/>
            <a:ext cx="1041400" cy="188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4" descr="Canvas"/>
          <p:cNvSpPr>
            <a:spLocks noChangeArrowheads="1"/>
          </p:cNvSpPr>
          <p:nvPr/>
        </p:nvSpPr>
        <p:spPr bwMode="white">
          <a:xfrm>
            <a:off x="582613" y="6707188"/>
            <a:ext cx="1041400" cy="188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 descr="Canvas"/>
          <p:cNvSpPr>
            <a:spLocks noChangeArrowheads="1"/>
          </p:cNvSpPr>
          <p:nvPr/>
        </p:nvSpPr>
        <p:spPr bwMode="white">
          <a:xfrm>
            <a:off x="1042988" y="4221163"/>
            <a:ext cx="576263" cy="2159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4" descr="Canvas"/>
          <p:cNvSpPr>
            <a:spLocks noChangeArrowheads="1"/>
          </p:cNvSpPr>
          <p:nvPr/>
        </p:nvSpPr>
        <p:spPr bwMode="white">
          <a:xfrm>
            <a:off x="611188" y="4221163"/>
            <a:ext cx="576263" cy="63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4" descr="Canvas"/>
          <p:cNvSpPr>
            <a:spLocks noChangeArrowheads="1"/>
          </p:cNvSpPr>
          <p:nvPr/>
        </p:nvSpPr>
        <p:spPr bwMode="white">
          <a:xfrm>
            <a:off x="582613" y="4221163"/>
            <a:ext cx="142875" cy="3603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4" descr="Canvas"/>
          <p:cNvSpPr>
            <a:spLocks noChangeArrowheads="1"/>
          </p:cNvSpPr>
          <p:nvPr/>
        </p:nvSpPr>
        <p:spPr bwMode="white">
          <a:xfrm>
            <a:off x="971550" y="4283075"/>
            <a:ext cx="215900" cy="153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84263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2663" y="60960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1663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BA0768-1646-473A-9CA1-A0DD6872B94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81000"/>
            <a:ext cx="76200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815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268413"/>
            <a:ext cx="3733800" cy="2222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3643313"/>
            <a:ext cx="3733800" cy="2224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3"/>
          <p:cNvSpPr>
            <a:spLocks noChangeShapeType="1"/>
          </p:cNvSpPr>
          <p:nvPr/>
        </p:nvSpPr>
        <p:spPr bwMode="ltGray">
          <a:xfrm>
            <a:off x="1042988" y="849313"/>
            <a:ext cx="81010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4" descr="minispir"/>
          <p:cNvPicPr>
            <a:picLocks noChangeAspect="1"/>
          </p:cNvPicPr>
          <p:nvPr/>
        </p:nvPicPr>
        <p:blipFill>
          <a:blip r:embed="rId15"/>
          <a:srcRect b="5333"/>
          <a:stretch>
            <a:fillRect/>
          </a:stretch>
        </p:blipFill>
        <p:spPr>
          <a:xfrm>
            <a:off x="0" y="836613"/>
            <a:ext cx="1042988" cy="340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5" descr="minispir"/>
          <p:cNvPicPr>
            <a:picLocks noChangeAspect="1"/>
          </p:cNvPicPr>
          <p:nvPr/>
        </p:nvPicPr>
        <p:blipFill>
          <a:blip r:embed="rId15"/>
          <a:srcRect t="39999"/>
          <a:stretch>
            <a:fillRect/>
          </a:stretch>
        </p:blipFill>
        <p:spPr>
          <a:xfrm>
            <a:off x="0" y="4105275"/>
            <a:ext cx="1055688" cy="2752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6"/>
          <p:cNvSpPr>
            <a:spLocks noGrp="1"/>
          </p:cNvSpPr>
          <p:nvPr>
            <p:ph type="title"/>
          </p:nvPr>
        </p:nvSpPr>
        <p:spPr>
          <a:xfrm>
            <a:off x="1200150" y="20638"/>
            <a:ext cx="7943850" cy="815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7"/>
          <p:cNvSpPr>
            <a:spLocks noGrp="1"/>
          </p:cNvSpPr>
          <p:nvPr>
            <p:ph type="body" idx="1"/>
          </p:nvPr>
        </p:nvSpPr>
        <p:spPr>
          <a:xfrm>
            <a:off x="1042988" y="981075"/>
            <a:ext cx="8101012" cy="532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8063" y="63817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05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-36512" y="608013"/>
            <a:ext cx="1187450" cy="157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Black" panose="020B0A04020102020204" pitchFamily="34" charset="0"/>
                <a:ea typeface="华文行楷" panose="02010800040101010101" pitchFamily="2" charset="-122"/>
                <a:cs typeface="+mn-cs"/>
              </a:rPr>
              <a:t>电子科技大学</a:t>
            </a:r>
          </a:p>
        </p:txBody>
      </p:sp>
      <p:pic>
        <p:nvPicPr>
          <p:cNvPr id="1035" name="图片 12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50" y="4763"/>
            <a:ext cx="617538" cy="6238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mirds.github.io/MH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hyperlink" Target="https://jinqijinqi.github.io/CompositionAndCommunication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hyperlink" Target="mailto:&#30001;&#31185;&#20195;&#34920;&#25171;&#21253;&#21457;&#21040;&#25105;&#30340;&#37038;&#31665;jqi@uestc.edu.cn" TargetMode="Externa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188913"/>
            <a:ext cx="8713788" cy="11525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《</a:t>
            </a:r>
            <a:r>
              <a:rPr kumimoji="1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专业写作与口头表达</a:t>
            </a: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4130" y="1773555"/>
            <a:ext cx="7016115" cy="272859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漆   进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电子科技大学 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信息与通信工程学院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8455" y="4650740"/>
            <a:ext cx="6852285" cy="7867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ctr" eaLnBrk="1" hangingPunct="1">
              <a:spcBef>
                <a:spcPct val="20000"/>
              </a:spcBef>
              <a:buClrTx/>
              <a:buSzTx/>
              <a:buFontTx/>
              <a:defRPr/>
            </a:pPr>
            <a:r>
              <a:rPr kumimoji="1" lang="zh-CN" altLang="en-US" sz="4000" b="1" kern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科技论文的写作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F0F5-99A5-41C3-9525-147A7A0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251147"/>
            <a:ext cx="7943850" cy="815975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00693E"/>
                </a:solidFill>
                <a:effectLst/>
                <a:latin typeface="Helvetica Neue"/>
              </a:rPr>
              <a:t>D</a:t>
            </a:r>
            <a:r>
              <a:rPr lang="en-US" sz="3100" b="1" dirty="0">
                <a:solidFill>
                  <a:srgbClr val="00693E"/>
                </a:solidFill>
                <a:latin typeface="Helvetica Neue"/>
              </a:rPr>
              <a:t>ataset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and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Code (</a:t>
            </a:r>
            <a:r>
              <a:rPr lang="en-US" altLang="zh-CN" sz="3100" b="1" dirty="0" err="1">
                <a:solidFill>
                  <a:srgbClr val="00693E"/>
                </a:solidFill>
                <a:latin typeface="Helvetica Neue"/>
              </a:rPr>
              <a:t>Pytorch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)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for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Histopathological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Image</a:t>
            </a:r>
            <a:r>
              <a:rPr lang="zh-CN" altLang="en-US" sz="3100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sz="3100" b="1" dirty="0">
                <a:solidFill>
                  <a:srgbClr val="00693E"/>
                </a:solidFill>
                <a:latin typeface="Helvetica Neue"/>
              </a:rPr>
              <a:t>Analysis</a:t>
            </a:r>
            <a:br>
              <a:rPr lang="en-US" b="1" i="0" dirty="0">
                <a:solidFill>
                  <a:srgbClr val="00693E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EAE6F-CF7B-4E90-B1A9-8298929A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24993"/>
            <a:ext cx="7886700" cy="679872"/>
          </a:xfrm>
        </p:spPr>
        <p:txBody>
          <a:bodyPr/>
          <a:lstStyle/>
          <a:p>
            <a:r>
              <a:rPr lang="en-US" sz="2000" b="1" i="0" dirty="0">
                <a:solidFill>
                  <a:srgbClr val="00693E"/>
                </a:solidFill>
                <a:effectLst/>
                <a:latin typeface="Helvetica Neue"/>
                <a:hlinkClick r:id="rId2"/>
              </a:rPr>
              <a:t>MHIST: A Minimalist Histopathology Image Analysis Dataset</a:t>
            </a:r>
            <a:endParaRPr lang="en-US" sz="2000" b="1" i="0" dirty="0">
              <a:solidFill>
                <a:srgbClr val="00693E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6A046-507B-4E66-949C-3B7E98B16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099032"/>
            <a:ext cx="4032448" cy="2322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F6C440-EB4D-417C-B92D-19A1CFDFA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1" y="2099032"/>
            <a:ext cx="2594917" cy="2400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173085-6FAA-4BE6-8DC3-82A81E2B7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54759"/>
            <a:ext cx="4202167" cy="1870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B38DB-ED5D-4062-AD27-F3FFCF9E5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04" y="4599487"/>
            <a:ext cx="4257161" cy="19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F23EA-6333-4C4A-ADEF-EC0202FE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whole slide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565CAC-42BA-4883-9A7E-E271AEFD4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10" y="1196752"/>
            <a:ext cx="9182210" cy="4655668"/>
          </a:xfrm>
        </p:spPr>
      </p:pic>
    </p:spTree>
    <p:extLst>
      <p:ext uri="{BB962C8B-B14F-4D97-AF65-F5344CB8AC3E}">
        <p14:creationId xmlns:p14="http://schemas.microsoft.com/office/powerpoint/2010/main" val="32560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16632"/>
            <a:ext cx="9144000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课时安排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251460" y="1045211"/>
          <a:ext cx="8897620" cy="57272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日期  </a:t>
                      </a:r>
                      <a:r>
                        <a:rPr lang="zh-CN" altLang="en-US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星期五 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5-6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地点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2023-03-03</a:t>
                      </a:r>
                      <a:endParaRPr lang="en-US" altLang="zh-CN" sz="2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概述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&amp;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文献检索（课后准备及阅读综述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说明病理分析概念、方法、综述结构等）（组织病理图分析）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文献综述：分析方法整理、内容、格式讨论（阅读更多文献，模仿写作综述，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专利写作讨论：格式、内容讨论（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课后准备及阅读专利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说明专利写作方法、结构等）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33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33CC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9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，写学期总结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ppt: 1.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时间，地点，人物，用什么东西做了什么事，包括综述和专利附件；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学到了什么，失去了什么，个人感想和意见，附上集体合照）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展示讨论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20638"/>
            <a:ext cx="9095422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课程网站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E66DDD-CFE1-4D56-A412-93A2728D4189}"/>
              </a:ext>
            </a:extLst>
          </p:cNvPr>
          <p:cNvSpPr txBox="1"/>
          <p:nvPr/>
        </p:nvSpPr>
        <p:spPr>
          <a:xfrm>
            <a:off x="899592" y="1916832"/>
            <a:ext cx="7560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u="none" strike="noStrike" dirty="0">
                <a:effectLst/>
                <a:latin typeface="-apple-system"/>
                <a:hlinkClick r:id="rId5"/>
              </a:rPr>
              <a:t>https://jinqijinqi.github.io/CompositionAndCommunication/</a:t>
            </a:r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100B8F1-2BE0-4BA4-8A2C-53EE8D2F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429000"/>
            <a:ext cx="7993063" cy="984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所有课程相关的资料及活动将在上述网站中展示，可以在任何时间和地点阅读和下载</a:t>
            </a:r>
            <a:endParaRPr kumimoji="1" lang="zh-CN" altLang="en-US" sz="24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38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459788" y="6381750"/>
            <a:ext cx="576262" cy="4572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2000" dirty="0"/>
              <a:t>6</a:t>
            </a:fld>
            <a:endParaRPr lang="en-US" altLang="zh-CN" sz="20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4450"/>
            <a:ext cx="6624638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第四章 </a:t>
            </a: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综述论文讲解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4" name="矩形 3"/>
          <p:cNvSpPr/>
          <p:nvPr/>
        </p:nvSpPr>
        <p:spPr>
          <a:xfrm>
            <a:off x="954088" y="1042988"/>
            <a:ext cx="7722368" cy="39241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每组介绍自己的综述写作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分钟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结合其它综述范文，融合多种风格于一体（内容架构），并补充画图（组内学生记录）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0" lvl="0" indent="0" algn="just" defTabSz="45720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。组织病理分析的定义、数据、方法、结果、趋势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4608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38" y="4733925"/>
            <a:ext cx="1490662" cy="13287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26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405" y="44133"/>
            <a:ext cx="7943850" cy="815975"/>
          </a:xfrm>
          <a:noFill/>
          <a:ln w="9525">
            <a:noFill/>
          </a:ln>
        </p:spPr>
        <p:txBody>
          <a:bodyPr vert="horz" wrap="square" lIns="90170" tIns="46990" rIns="90170" bIns="46990" rtlCol="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r>
              <a:rPr lang="zh-CN" altLang="en-US" b="0" spc="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第四讲 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764540" y="1268730"/>
            <a:ext cx="7623884" cy="4598670"/>
          </a:xfrm>
          <a:noFill/>
          <a:ln w="9525">
            <a:noFill/>
          </a:ln>
        </p:spPr>
        <p:txBody>
          <a:bodyPr vert="horz" wrap="square" lIns="90170" tIns="46990" rIns="90170" bIns="46990"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AutoNum type="arabicPeriod"/>
            </a:pPr>
            <a:r>
              <a:rPr lang="zh-CN" altLang="en-US" sz="1800" dirty="0"/>
              <a:t>改写综述第二版：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en-US" altLang="zh-CN" sz="1800" dirty="0"/>
              <a:t>        1</a:t>
            </a:r>
            <a:r>
              <a:rPr lang="zh-CN" altLang="en-US" sz="1800" dirty="0"/>
              <a:t>）对综述第二版进行完善，如补充画图等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en-US" altLang="zh-CN" sz="1800" dirty="0"/>
              <a:t>        2</a:t>
            </a:r>
            <a:r>
              <a:rPr lang="zh-CN" altLang="en-US" sz="1800" dirty="0"/>
              <a:t>）阅读其它综述范文（至少三篇），融合多个范文的风格，对综述进行进一步完善；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en-US" sz="1800" dirty="0"/>
              <a:t>        3</a:t>
            </a:r>
            <a:r>
              <a:rPr lang="zh-CN" altLang="en-US" sz="1800" dirty="0"/>
              <a:t>）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提交：将参考文献和综述论文（第三版）打包发送到科代表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***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的邮箱：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***@***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  <a:hlinkClick r:id="rId6"/>
              </a:rPr>
              <a:t>由科代表打包发到我的邮箱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  <a:hlinkClick r:id="rId6"/>
              </a:rPr>
              <a:t>jqi@uestc.edu.cn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如无必要，请勿发此邮箱）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838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6ed4ce-b854-469d-b9ce-25063409b23b}"/>
  <p:tag name="TABLE_ENDDRAG_ORIGIN_RECT" val="700*386"/>
  <p:tag name="TABLE_ENDDRAG_RECT" val="12*156*700*3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Designs\Notebook.pot</Template>
  <TotalTime>367</TotalTime>
  <Words>529</Words>
  <Application>Microsoft Office PowerPoint</Application>
  <PresentationFormat>全屏显示(4:3)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-apple-system</vt:lpstr>
      <vt:lpstr>Helvetica Neue</vt:lpstr>
      <vt:lpstr>仿宋</vt:lpstr>
      <vt:lpstr>黑体</vt:lpstr>
      <vt:lpstr>华文楷体</vt:lpstr>
      <vt:lpstr>华文新魏</vt:lpstr>
      <vt:lpstr>楷体_GB2312</vt:lpstr>
      <vt:lpstr>宋体</vt:lpstr>
      <vt:lpstr>Arial Black</vt:lpstr>
      <vt:lpstr>Calibri</vt:lpstr>
      <vt:lpstr>Times New Roman</vt:lpstr>
      <vt:lpstr>Notebook</vt:lpstr>
      <vt:lpstr>《专业写作与口头表达》</vt:lpstr>
      <vt:lpstr>Dataset and Code (Pytorch) for Histopathological Image Analysis </vt:lpstr>
      <vt:lpstr>A whole slide</vt:lpstr>
      <vt:lpstr>课时安排</vt:lpstr>
      <vt:lpstr>课程网站</vt:lpstr>
      <vt:lpstr>第四章 综述论文讲解</vt:lpstr>
      <vt:lpstr>第四讲 作业</vt:lpstr>
    </vt:vector>
  </TitlesOfParts>
  <Company>dna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电子系统RF与天线</dc:title>
  <dc:creator>yyw</dc:creator>
  <cp:lastModifiedBy>qi jin</cp:lastModifiedBy>
  <cp:revision>811</cp:revision>
  <dcterms:created xsi:type="dcterms:W3CDTF">2005-02-24T04:03:00Z</dcterms:created>
  <dcterms:modified xsi:type="dcterms:W3CDTF">2023-03-23T13:17:31Z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