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18"/>
  </p:notesMasterIdLst>
  <p:sldIdLst>
    <p:sldId id="388" r:id="rId3"/>
    <p:sldId id="396" r:id="rId4"/>
    <p:sldId id="397" r:id="rId5"/>
    <p:sldId id="377" r:id="rId6"/>
    <p:sldId id="390" r:id="rId7"/>
    <p:sldId id="389" r:id="rId8"/>
    <p:sldId id="392" r:id="rId9"/>
    <p:sldId id="399" r:id="rId10"/>
    <p:sldId id="400" r:id="rId11"/>
    <p:sldId id="401" r:id="rId12"/>
    <p:sldId id="402" r:id="rId13"/>
    <p:sldId id="403" r:id="rId14"/>
    <p:sldId id="404" r:id="rId15"/>
    <p:sldId id="395" r:id="rId16"/>
    <p:sldId id="39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A92B5-88E4-4312-A42A-A0A0C747040C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D8809-721A-444C-9018-9269B805A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D8809-721A-444C-9018-9269B805AC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8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F11A92-4B17-478D-8FE7-F8B429CAF6E1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AB193C-A390-4FE8-92C4-CC7FB67293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81063" y="1178178"/>
            <a:ext cx="11494463" cy="4196407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1A92-4B17-478D-8FE7-F8B429CAF6E1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193C-A390-4FE8-92C4-CC7FB67293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1A92-4B17-478D-8FE7-F8B429CAF6E1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193C-A390-4FE8-92C4-CC7FB67293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26213"/>
            <a:ext cx="11536042" cy="11519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1A92-4B17-478D-8FE7-F8B429CAF6E1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193C-A390-4FE8-92C4-CC7FB67293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800"/>
            </a:lvl1pPr>
          </a:lstStyle>
          <a:p>
            <a:fld id="{38F11A92-4B17-478D-8FE7-F8B429CAF6E1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44AB193C-A390-4FE8-92C4-CC7FB67293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154">
            <a:extLst>
              <a:ext uri="{FF2B5EF4-FFF2-40B4-BE49-F238E27FC236}">
                <a16:creationId xmlns:a16="http://schemas.microsoft.com/office/drawing/2014/main" id="{85579912-C0AA-4136-9130-1A475D17CB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Weeks 1 &amp; 2</a:t>
            </a:r>
          </a:p>
        </p:txBody>
      </p:sp>
      <p:sp>
        <p:nvSpPr>
          <p:cNvPr id="5" name="Rectangle 156">
            <a:extLst>
              <a:ext uri="{FF2B5EF4-FFF2-40B4-BE49-F238E27FC236}">
                <a16:creationId xmlns:a16="http://schemas.microsoft.com/office/drawing/2014/main" id="{DD0DFB8F-A5AF-4639-91B5-5DEED2C4EA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0FDD7-134F-4152-904B-7ECCE2E3E4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42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81063" y="1178178"/>
            <a:ext cx="11494463" cy="4196407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1A92-4B17-478D-8FE7-F8B429CAF6E1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193C-A390-4FE8-92C4-CC7FB67293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91" y="26213"/>
            <a:ext cx="11022536" cy="11519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1A92-4B17-478D-8FE7-F8B429CAF6E1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193C-A390-4FE8-92C4-CC7FB67293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2"/>
          <p:cNvSpPr/>
          <p:nvPr userDrawn="1"/>
        </p:nvSpPr>
        <p:spPr>
          <a:xfrm>
            <a:off x="0" y="204345"/>
            <a:ext cx="371959" cy="795699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29570" y="154982"/>
            <a:ext cx="11850384" cy="6676805"/>
            <a:chOff x="-25397" y="0"/>
            <a:chExt cx="11794307" cy="6549949"/>
          </a:xfrm>
        </p:grpSpPr>
        <p:sp useBgFill="1">
          <p:nvSpPr>
            <p:cNvPr id="11" name="Rectangle 10"/>
            <p:cNvSpPr/>
            <p:nvPr/>
          </p:nvSpPr>
          <p:spPr>
            <a:xfrm>
              <a:off x="2" y="0"/>
              <a:ext cx="11768908" cy="6549949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2" y="5566816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063" y="26213"/>
            <a:ext cx="11494464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046" y="1306947"/>
            <a:ext cx="11494465" cy="4410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6978" y="6014745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F11A92-4B17-478D-8FE7-F8B429CAF6E1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696" y="6014745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016" y="6014745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4AB193C-A390-4FE8-92C4-CC7FB67293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 cap="all" baseline="0">
          <a:solidFill>
            <a:schemeClr val="accent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32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8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4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2048" y="154982"/>
            <a:ext cx="11767906" cy="6676805"/>
            <a:chOff x="-25397" y="0"/>
            <a:chExt cx="11794307" cy="6549949"/>
          </a:xfrm>
        </p:grpSpPr>
        <p:sp useBgFill="1">
          <p:nvSpPr>
            <p:cNvPr id="11" name="Rectangle 10"/>
            <p:cNvSpPr/>
            <p:nvPr/>
          </p:nvSpPr>
          <p:spPr>
            <a:xfrm>
              <a:off x="2" y="0"/>
              <a:ext cx="11768908" cy="6549949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7055" y="26213"/>
            <a:ext cx="1127847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058" y="1306947"/>
            <a:ext cx="11494465" cy="4522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6978" y="6014745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F11A92-4B17-478D-8FE7-F8B429CAF6E1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696" y="6014745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016" y="6014745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4AB193C-A390-4FE8-92C4-CC7FB67293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Rectangle 12"/>
          <p:cNvSpPr/>
          <p:nvPr userDrawn="1"/>
        </p:nvSpPr>
        <p:spPr>
          <a:xfrm>
            <a:off x="0" y="204345"/>
            <a:ext cx="371959" cy="795699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 cap="all" baseline="0">
          <a:solidFill>
            <a:schemeClr val="accent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32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8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4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nqijinqi/MachineLearning-Course/tree/main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85393-0250-4E07-B855-B4D13B00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63" y="26213"/>
            <a:ext cx="11494464" cy="3542897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机器学习入门</a:t>
            </a:r>
            <a:br>
              <a:rPr lang="en-US" altLang="zh-CN" dirty="0"/>
            </a:br>
            <a:br>
              <a:rPr lang="en-US" dirty="0"/>
            </a:br>
            <a:r>
              <a:rPr lang="zh-CN" altLang="en-US" sz="3600" dirty="0">
                <a:solidFill>
                  <a:schemeClr val="tx1"/>
                </a:solidFill>
              </a:rPr>
              <a:t>漆进</a:t>
            </a: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sz="2700" dirty="0">
                <a:solidFill>
                  <a:schemeClr val="tx1"/>
                </a:solidFill>
              </a:rPr>
              <a:t>电子科大信通学院</a:t>
            </a:r>
            <a:endParaRPr 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9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>
            <a:extLst>
              <a:ext uri="{FF2B5EF4-FFF2-40B4-BE49-F238E27FC236}">
                <a16:creationId xmlns:a16="http://schemas.microsoft.com/office/drawing/2014/main" id="{E56EB313-7F64-41B1-B521-7202321C5C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Weeks 1 &amp; 2</a:t>
            </a:r>
          </a:p>
        </p:txBody>
      </p:sp>
      <p:sp>
        <p:nvSpPr>
          <p:cNvPr id="26627" name="灯片编号占位符 5">
            <a:extLst>
              <a:ext uri="{FF2B5EF4-FFF2-40B4-BE49-F238E27FC236}">
                <a16:creationId xmlns:a16="http://schemas.microsoft.com/office/drawing/2014/main" id="{F7D06BE0-8803-4B4E-8B7E-ACC859DD1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E479BD-398A-4D8B-B97E-AA81B27895FE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B1741A88-1C98-4C0B-9C89-451D87F2F73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46649-48A4-48CC-B3C3-F32CA05C0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1BAD02-1A94-499C-9C31-357489EB1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19062"/>
            <a:ext cx="5724525" cy="6619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831FD-A1A8-428B-A838-BA740D02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作业评分评语</a:t>
            </a:r>
            <a:endParaRPr lang="en-US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5DACD-D8B1-4E7E-88F8-844798155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zh-CN" altLang="en-US" sz="2800">
                <a:ea typeface="宋体" panose="02010600030101010101" pitchFamily="2" charset="-122"/>
              </a:rPr>
              <a:t>表达简洁独特 （非常、较、不、有创意）</a:t>
            </a:r>
            <a:endParaRPr lang="en-US" altLang="zh-CN" sz="2800">
              <a:ea typeface="宋体" panose="02010600030101010101" pitchFamily="2" charset="-122"/>
            </a:endParaRPr>
          </a:p>
          <a:p>
            <a:pPr marL="385763" indent="-385763">
              <a:buFont typeface="Arial" panose="020B0604020202020204" pitchFamily="34" charset="0"/>
              <a:buAutoNum type="arabicPeriod"/>
            </a:pPr>
            <a:endParaRPr lang="en-US" altLang="zh-CN" sz="2800">
              <a:ea typeface="宋体" panose="02010600030101010101" pitchFamily="2" charset="-122"/>
            </a:endParaRP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zh-CN" altLang="en-US" sz="2800">
                <a:ea typeface="宋体" panose="02010600030101010101" pitchFamily="2" charset="-122"/>
              </a:rPr>
              <a:t>内容完整性（完、不完整</a:t>
            </a:r>
            <a:r>
              <a:rPr lang="en-US" altLang="zh-CN" sz="2800">
                <a:ea typeface="宋体" panose="02010600030101010101" pitchFamily="2" charset="-122"/>
              </a:rPr>
              <a:t>)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endParaRPr lang="en-US" altLang="zh-CN" sz="2800">
              <a:ea typeface="宋体" panose="02010600030101010101" pitchFamily="2" charset="-122"/>
            </a:endParaRP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zh-CN" altLang="en-US" sz="2800">
                <a:ea typeface="宋体" panose="02010600030101010101" pitchFamily="2" charset="-122"/>
              </a:rPr>
              <a:t>正确性      （完全，部分，不）</a:t>
            </a:r>
            <a:endParaRPr lang="en-US" altLang="zh-CN" sz="2800">
              <a:ea typeface="宋体" panose="02010600030101010101" pitchFamily="2" charset="-122"/>
            </a:endParaRPr>
          </a:p>
          <a:p>
            <a:pPr marL="385763" indent="-385763">
              <a:buFont typeface="Arial" panose="020B0604020202020204" pitchFamily="34" charset="0"/>
              <a:buAutoNum type="arabicPeriod"/>
            </a:pPr>
            <a:endParaRPr lang="en-US" altLang="zh-CN" sz="2800">
              <a:ea typeface="宋体" panose="02010600030101010101" pitchFamily="2" charset="-122"/>
            </a:endParaRP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zh-CN" altLang="en-US" sz="2800">
                <a:ea typeface="宋体" panose="02010600030101010101" pitchFamily="2" charset="-122"/>
              </a:rPr>
              <a:t>禁止直接抄袭，判定抄袭后，直接判定</a:t>
            </a:r>
            <a:r>
              <a:rPr lang="en-US" altLang="zh-CN" sz="2800">
                <a:ea typeface="宋体" panose="02010600030101010101" pitchFamily="2" charset="-122"/>
              </a:rPr>
              <a:t>0</a:t>
            </a:r>
            <a:r>
              <a:rPr lang="zh-CN" altLang="en-US" sz="2800">
                <a:ea typeface="宋体" panose="02010600030101010101" pitchFamily="2" charset="-122"/>
              </a:rPr>
              <a:t>分（是，不）</a:t>
            </a:r>
            <a:endParaRPr lang="en-US" altLang="zh-CN" sz="2800">
              <a:ea typeface="宋体" panose="02010600030101010101" pitchFamily="2" charset="-122"/>
            </a:endParaRPr>
          </a:p>
          <a:p>
            <a:pPr marL="385763" indent="-385763">
              <a:buFont typeface="Arial" panose="020B0604020202020204" pitchFamily="34" charset="0"/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0E07A-8E1A-41CF-82A1-749C8A49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报告评分每一项占比</a:t>
            </a:r>
            <a:endParaRPr lang="en-US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87DEB-C797-40AD-9B45-AB695C0F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1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．问题：</a:t>
            </a:r>
            <a:endParaRPr lang="en-US" sz="24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．方案：</a:t>
            </a:r>
            <a:r>
              <a:rPr lang="en-US" altLang="zh-CN" sz="2400" dirty="0">
                <a:latin typeface="Calibri" panose="020F0502020204030204" pitchFamily="34" charset="0"/>
                <a:ea typeface="等线" panose="02010600030101010101" pitchFamily="2" charset="-122"/>
              </a:rPr>
              <a:t> (30%)</a:t>
            </a:r>
            <a:endParaRPr lang="en-US" sz="24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         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步骤：</a:t>
            </a:r>
            <a:endParaRPr lang="en-US" sz="24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altLang="zh-CN" sz="2400" dirty="0">
                <a:latin typeface="Calibri" panose="020F0502020204030204" pitchFamily="34" charset="0"/>
                <a:ea typeface="等线" panose="02010600030101010101" pitchFamily="2" charset="-122"/>
              </a:rPr>
              <a:t>3.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  结果验证：</a:t>
            </a:r>
            <a:r>
              <a:rPr lang="en-US" altLang="zh-CN" sz="2400" dirty="0">
                <a:latin typeface="Calibri" panose="020F0502020204030204" pitchFamily="34" charset="0"/>
                <a:ea typeface="等线" panose="02010600030101010101" pitchFamily="2" charset="-122"/>
              </a:rPr>
              <a:t> (30%)</a:t>
            </a:r>
            <a:endParaRPr lang="en-US" sz="24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         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验证方法：</a:t>
            </a:r>
            <a:endParaRPr lang="en-US" sz="24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         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结果：</a:t>
            </a:r>
            <a:endParaRPr lang="en-US" sz="24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altLang="zh-CN" sz="2400" dirty="0">
                <a:latin typeface="Calibri" panose="020F0502020204030204" pitchFamily="34" charset="0"/>
                <a:ea typeface="等线" panose="02010600030101010101" pitchFamily="2" charset="-122"/>
              </a:rPr>
              <a:t>4.  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结论</a:t>
            </a:r>
            <a:r>
              <a:rPr lang="en-US" altLang="zh-CN" sz="2400" dirty="0">
                <a:latin typeface="Calibri" panose="020F0502020204030204" pitchFamily="34" charset="0"/>
                <a:ea typeface="等线" panose="02010600030101010101" pitchFamily="2" charset="-122"/>
                <a:sym typeface="Wingdings" panose="05000000000000000000" pitchFamily="2" charset="2"/>
              </a:rPr>
              <a:t>: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等线" panose="02010600030101010101" pitchFamily="2" charset="-122"/>
                <a:sym typeface="Wingdings" panose="05000000000000000000" pitchFamily="2" charset="2"/>
              </a:rPr>
              <a:t>(10%)</a:t>
            </a:r>
            <a:endParaRPr lang="en-US" sz="24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altLang="zh-CN" sz="2400" dirty="0">
                <a:latin typeface="Calibri" panose="020F0502020204030204" pitchFamily="34" charset="0"/>
                <a:ea typeface="等线" panose="02010600030101010101" pitchFamily="2" charset="-122"/>
              </a:rPr>
              <a:t>5.  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感悟</a:t>
            </a:r>
            <a:r>
              <a:rPr lang="en-US" altLang="zh-CN" sz="2400" dirty="0">
                <a:latin typeface="Calibri" panose="020F0502020204030204" pitchFamily="34" charset="0"/>
                <a:ea typeface="等线" panose="02010600030101010101" pitchFamily="2" charset="-122"/>
              </a:rPr>
              <a:t>:</a:t>
            </a:r>
            <a:r>
              <a:rPr lang="en-US" altLang="zh-CN" sz="2400" dirty="0">
                <a:latin typeface="Calibri" panose="020F0502020204030204" pitchFamily="34" charset="0"/>
                <a:ea typeface="等线" panose="02010600030101010101" pitchFamily="2" charset="-122"/>
                <a:sym typeface="Wingdings" panose="05000000000000000000" pitchFamily="2" charset="2"/>
              </a:rPr>
              <a:t> (10%)</a:t>
            </a:r>
            <a:endParaRPr lang="en-US" sz="24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altLang="zh-CN" sz="2400" dirty="0">
                <a:latin typeface="Calibri" panose="020F0502020204030204" pitchFamily="34" charset="0"/>
                <a:ea typeface="等线" panose="02010600030101010101" pitchFamily="2" charset="-122"/>
              </a:rPr>
              <a:t>6.  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代码附录：代码文件</a:t>
            </a:r>
            <a:r>
              <a:rPr lang="en-US" altLang="zh-CN" sz="2400" dirty="0">
                <a:latin typeface="Calibri" panose="020F0502020204030204" pitchFamily="34" charset="0"/>
                <a:ea typeface="等线" panose="02010600030101010101" pitchFamily="2" charset="-122"/>
              </a:rPr>
              <a:t> (20%)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ACD71-C0CC-4B94-9461-55251C22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报告每一项评分标准</a:t>
            </a:r>
            <a:endParaRPr lang="en-US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BABD6-15B0-4C90-B10B-718513CAD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altLang="en-US" sz="2400">
                <a:latin typeface="Calibri" panose="020F0502020204030204" pitchFamily="34" charset="0"/>
                <a:ea typeface="等线" panose="02010600030101010101" pitchFamily="2" charset="-122"/>
              </a:rPr>
              <a:t>1</a:t>
            </a:r>
            <a:r>
              <a:rPr lang="zh-CN" altLang="en-US" sz="2400">
                <a:latin typeface="Calibri" panose="020F0502020204030204" pitchFamily="34" charset="0"/>
                <a:ea typeface="等线" panose="02010600030101010101" pitchFamily="2" charset="-122"/>
              </a:rPr>
              <a:t>．简洁独特性： （</a:t>
            </a:r>
            <a:r>
              <a:rPr lang="en-US" altLang="zh-CN" sz="2400">
                <a:latin typeface="Calibri" panose="020F0502020204030204" pitchFamily="34" charset="0"/>
                <a:ea typeface="等线" panose="02010600030101010101" pitchFamily="2" charset="-122"/>
              </a:rPr>
              <a:t>30%</a:t>
            </a:r>
            <a:r>
              <a:rPr lang="zh-CN" altLang="en-US" sz="2400">
                <a:latin typeface="Calibri" panose="020F0502020204030204" pitchFamily="34" charset="0"/>
                <a:ea typeface="等线" panose="02010600030101010101" pitchFamily="2" charset="-122"/>
              </a:rPr>
              <a:t>）</a:t>
            </a:r>
            <a:endParaRPr lang="en-US" altLang="zh-CN" sz="240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altLang="en-US" sz="2400">
                <a:latin typeface="Calibri" panose="020F0502020204030204" pitchFamily="34" charset="0"/>
                <a:ea typeface="等线" panose="02010600030101010101" pitchFamily="2" charset="-122"/>
              </a:rPr>
              <a:t>2.</a:t>
            </a:r>
            <a:r>
              <a:rPr lang="zh-CN" altLang="en-US" sz="2400">
                <a:latin typeface="Calibri" panose="020F0502020204030204" pitchFamily="34" charset="0"/>
                <a:ea typeface="等线" panose="02010600030101010101" pitchFamily="2" charset="-122"/>
              </a:rPr>
              <a:t>   正确性：           （</a:t>
            </a:r>
            <a:r>
              <a:rPr lang="en-US" altLang="zh-CN" sz="2400">
                <a:latin typeface="Calibri" panose="020F0502020204030204" pitchFamily="34" charset="0"/>
                <a:ea typeface="等线" panose="02010600030101010101" pitchFamily="2" charset="-122"/>
              </a:rPr>
              <a:t>70%</a:t>
            </a:r>
            <a:r>
              <a:rPr lang="zh-CN" altLang="en-US" sz="2400">
                <a:latin typeface="Calibri" panose="020F0502020204030204" pitchFamily="34" charset="0"/>
                <a:ea typeface="等线" panose="02010600030101010101" pitchFamily="2" charset="-122"/>
              </a:rPr>
              <a:t>）</a:t>
            </a:r>
            <a:endParaRPr lang="en-US" altLang="en-US" sz="2400"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课程网站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11911" y="1182257"/>
            <a:ext cx="10668798" cy="42019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cap="none" dirty="0">
                <a:hlinkClick r:id="rId2"/>
              </a:rPr>
              <a:t>https://github.com/jinqijinqi/MachineLearning-Course/tree/main</a:t>
            </a:r>
            <a:endParaRPr lang="en-US" altLang="zh-CN" cap="none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项目及相关信息展示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78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现场分组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11911" y="1182257"/>
            <a:ext cx="10668798" cy="4201996"/>
          </a:xfrm>
        </p:spPr>
        <p:txBody>
          <a:bodyPr/>
          <a:lstStyle/>
          <a:p>
            <a:r>
              <a:rPr lang="en-US" altLang="zh-CN" dirty="0"/>
              <a:t> 3</a:t>
            </a:r>
            <a:r>
              <a:rPr lang="zh-CN" altLang="en-US" dirty="0"/>
              <a:t>人一组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互相交流讨论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424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个人推荐教材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11911" y="1182257"/>
            <a:ext cx="10668798" cy="4201996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37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11911" y="1182257"/>
            <a:ext cx="10668798" cy="4201996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25AA51-2C4C-4EBF-91B1-ABD700776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694" y="-245807"/>
            <a:ext cx="5411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61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11911" y="1182257"/>
            <a:ext cx="10668798" cy="4201996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数据：连续、离散</a:t>
            </a:r>
            <a:endParaRPr lang="en-US" altLang="zh-CN" dirty="0"/>
          </a:p>
          <a:p>
            <a:r>
              <a:rPr lang="zh-CN" altLang="en-US" dirty="0"/>
              <a:t>模型</a:t>
            </a:r>
            <a:r>
              <a:rPr lang="en-US" altLang="zh-CN" dirty="0"/>
              <a:t>:  </a:t>
            </a:r>
            <a:r>
              <a:rPr lang="zh-CN" altLang="en-US" dirty="0"/>
              <a:t>确定性、非确定性</a:t>
            </a:r>
            <a:endParaRPr lang="en-US" altLang="zh-CN" dirty="0"/>
          </a:p>
          <a:p>
            <a:r>
              <a:rPr lang="zh-CN" altLang="en-US" dirty="0"/>
              <a:t>学习：监督、非监督</a:t>
            </a:r>
            <a:endParaRPr lang="en-US" altLang="zh-CN" dirty="0"/>
          </a:p>
          <a:p>
            <a:r>
              <a:rPr lang="zh-CN" altLang="en-US" dirty="0"/>
              <a:t>推理：应用预测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课程主题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11911" y="1182257"/>
            <a:ext cx="10668798" cy="420199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1. </a:t>
            </a:r>
            <a:r>
              <a:rPr lang="zh-CN" altLang="en-US" sz="1800" dirty="0"/>
              <a:t>引言 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2. </a:t>
            </a:r>
            <a:r>
              <a:rPr lang="zh-CN" altLang="en-US" sz="1800" dirty="0"/>
              <a:t>监督学习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2.1</a:t>
            </a:r>
            <a:r>
              <a:rPr lang="zh-CN" altLang="en-US" sz="1600" dirty="0"/>
              <a:t> 基本的回归、分类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2.2</a:t>
            </a:r>
            <a:r>
              <a:rPr lang="zh-CN" altLang="en-US" sz="1600" dirty="0"/>
              <a:t> 正则化、</a:t>
            </a:r>
            <a:r>
              <a:rPr lang="en-US" altLang="zh-CN" sz="1600" dirty="0"/>
              <a:t>SVM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2.3</a:t>
            </a:r>
            <a:r>
              <a:rPr lang="zh-CN" altLang="en-US" sz="1600" dirty="0"/>
              <a:t>  特征非线性参数线性的非线性模型</a:t>
            </a:r>
            <a:r>
              <a:rPr lang="en-US" altLang="zh-CN" sz="1600" dirty="0"/>
              <a:t>—</a:t>
            </a:r>
            <a:r>
              <a:rPr lang="zh-CN" altLang="en-US" sz="1600" dirty="0"/>
              <a:t>多项式、核方法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2.4</a:t>
            </a:r>
            <a:r>
              <a:rPr lang="zh-CN" altLang="en-US" sz="1600" dirty="0"/>
              <a:t>  神经网络、深度学习、</a:t>
            </a:r>
            <a:r>
              <a:rPr lang="en-US" altLang="zh-CN" sz="1600" dirty="0"/>
              <a:t>GAN</a:t>
            </a:r>
            <a:r>
              <a:rPr lang="zh-CN" altLang="en-US" sz="1600" dirty="0"/>
              <a:t>、</a:t>
            </a:r>
            <a:r>
              <a:rPr lang="en-US" altLang="zh-CN" sz="1600" dirty="0"/>
              <a:t>transformer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2.5  </a:t>
            </a:r>
            <a:r>
              <a:rPr lang="zh-CN" altLang="en-US" sz="1600" dirty="0"/>
              <a:t>决策树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2.6</a:t>
            </a:r>
            <a:r>
              <a:rPr lang="zh-CN" altLang="en-US" sz="1600" dirty="0"/>
              <a:t>  集成学习</a:t>
            </a:r>
            <a:r>
              <a:rPr lang="en-US" altLang="zh-CN" sz="1600" dirty="0"/>
              <a:t>Bagging</a:t>
            </a:r>
            <a:r>
              <a:rPr lang="zh-CN" altLang="en-US" sz="1600" dirty="0"/>
              <a:t>、</a:t>
            </a:r>
            <a:r>
              <a:rPr lang="en-US" altLang="zh-CN" sz="1600" dirty="0"/>
              <a:t>boosting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非监督学习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  3.1</a:t>
            </a:r>
            <a:r>
              <a:rPr lang="zh-CN" altLang="en-US" sz="1600" dirty="0"/>
              <a:t> 聚类</a:t>
            </a:r>
            <a:r>
              <a:rPr lang="en-US" altLang="zh-CN" sz="1600" dirty="0"/>
              <a:t>: K-</a:t>
            </a:r>
            <a:r>
              <a:rPr lang="en-US" altLang="zh-CN" sz="1600" dirty="0" err="1"/>
              <a:t>mEANS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gmm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  3.2  </a:t>
            </a:r>
            <a:r>
              <a:rPr lang="zh-CN" altLang="en-US" sz="1600" dirty="0"/>
              <a:t>降维： </a:t>
            </a:r>
            <a:r>
              <a:rPr lang="en-US" altLang="zh-CN" sz="1600" dirty="0" err="1"/>
              <a:t>pca</a:t>
            </a:r>
            <a:r>
              <a:rPr lang="zh-CN" altLang="en-US" sz="1600" dirty="0"/>
              <a:t>、</a:t>
            </a:r>
            <a:r>
              <a:rPr lang="en-US" altLang="zh-CN" sz="1600" dirty="0"/>
              <a:t>MDS</a:t>
            </a:r>
            <a:r>
              <a:rPr lang="zh-CN" altLang="en-US" sz="1600" dirty="0"/>
              <a:t>、</a:t>
            </a:r>
            <a:r>
              <a:rPr lang="en-US" altLang="zh-CN" sz="1600" dirty="0"/>
              <a:t>T-SNE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4.</a:t>
            </a:r>
            <a:r>
              <a:rPr lang="zh-CN" altLang="en-US" sz="1800" dirty="0"/>
              <a:t>  强化学习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9584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11911" y="1182257"/>
            <a:ext cx="10668798" cy="4201996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考核要求</a:t>
            </a:r>
            <a:endParaRPr lang="en-US" altLang="zh-CN" dirty="0"/>
          </a:p>
          <a:p>
            <a:pPr lvl="1"/>
            <a:r>
              <a:rPr lang="zh-CN" altLang="en-US" dirty="0"/>
              <a:t>项目报告及</a:t>
            </a:r>
            <a:r>
              <a:rPr lang="en-US" altLang="zh-CN" dirty="0"/>
              <a:t>slides</a:t>
            </a:r>
            <a:r>
              <a:rPr lang="zh-CN" altLang="en-US" dirty="0"/>
              <a:t>上的程序（</a:t>
            </a:r>
            <a:r>
              <a:rPr lang="en-US" altLang="zh-CN" dirty="0"/>
              <a:t>100%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必须在下一节课之前提交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340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11911" y="1182257"/>
            <a:ext cx="10668798" cy="42019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主要涉及人工智能的</a:t>
            </a:r>
            <a:r>
              <a:rPr lang="en-US" altLang="zh-CN" dirty="0" err="1"/>
              <a:t>pytorch</a:t>
            </a:r>
            <a:r>
              <a:rPr lang="zh-CN" altLang="en-US" dirty="0"/>
              <a:t>实现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覆盖</a:t>
            </a:r>
            <a:r>
              <a:rPr lang="en-US" altLang="zh-CN" dirty="0" err="1"/>
              <a:t>pytorch</a:t>
            </a:r>
            <a:r>
              <a:rPr lang="zh-CN" altLang="en-US" dirty="0"/>
              <a:t>入门、机器学习入门、从头到尾人工建立神经网络、图像识别、图像生成、游戏玩家生成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用语言概述</a:t>
            </a:r>
            <a:r>
              <a:rPr lang="en-US" altLang="zh-CN" dirty="0" err="1"/>
              <a:t>pytorch</a:t>
            </a:r>
            <a:r>
              <a:rPr lang="zh-CN" altLang="en-US" dirty="0"/>
              <a:t>实现的过程，涉及算法及代码理解、概括能力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有模板文件</a:t>
            </a:r>
          </a:p>
        </p:txBody>
      </p:sp>
    </p:spTree>
    <p:extLst>
      <p:ext uri="{BB962C8B-B14F-4D97-AF65-F5344CB8AC3E}">
        <p14:creationId xmlns:p14="http://schemas.microsoft.com/office/powerpoint/2010/main" val="223256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>
            <a:extLst>
              <a:ext uri="{FF2B5EF4-FFF2-40B4-BE49-F238E27FC236}">
                <a16:creationId xmlns:a16="http://schemas.microsoft.com/office/drawing/2014/main" id="{E4E8E544-4D16-44EE-A14E-22627D9756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Weeks 1 &amp; 2</a:t>
            </a:r>
          </a:p>
        </p:txBody>
      </p:sp>
      <p:sp>
        <p:nvSpPr>
          <p:cNvPr id="24579" name="灯片编号占位符 5">
            <a:extLst>
              <a:ext uri="{FF2B5EF4-FFF2-40B4-BE49-F238E27FC236}">
                <a16:creationId xmlns:a16="http://schemas.microsoft.com/office/drawing/2014/main" id="{62BAF1A0-590B-49F9-9B9A-F79262D310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F1677C-DA0E-4DCF-B0DB-326D937F3B39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17DF8A49-8579-4145-AFCE-A6FE55A076F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项目报告</a:t>
            </a:r>
            <a:endParaRPr lang="en-US" altLang="en-US" dirty="0"/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42499EF0-451F-415F-AFA7-3EC79C17AF8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需要通过</a:t>
            </a:r>
            <a:r>
              <a:rPr lang="en-US" altLang="zh-CN" sz="2400" dirty="0"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ea typeface="宋体" panose="02010600030101010101" pitchFamily="2" charset="-122"/>
              </a:rPr>
              <a:t>编程实现。</a:t>
            </a:r>
          </a:p>
          <a:p>
            <a:pPr eaLnBrk="1" hangingPunct="1"/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报告内容，包含问题、解决方案（数学算法为主）、结果（以数字形式）。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它必须简洁又不失细节，还必须附加代码文件。</a:t>
            </a:r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>
            <a:extLst>
              <a:ext uri="{FF2B5EF4-FFF2-40B4-BE49-F238E27FC236}">
                <a16:creationId xmlns:a16="http://schemas.microsoft.com/office/drawing/2014/main" id="{6EC58BCB-31DE-4C99-BA55-1480DA1440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Weeks 1 &amp; 2</a:t>
            </a:r>
          </a:p>
        </p:txBody>
      </p:sp>
      <p:sp>
        <p:nvSpPr>
          <p:cNvPr id="25603" name="灯片编号占位符 5">
            <a:extLst>
              <a:ext uri="{FF2B5EF4-FFF2-40B4-BE49-F238E27FC236}">
                <a16:creationId xmlns:a16="http://schemas.microsoft.com/office/drawing/2014/main" id="{F288F3F1-2541-4A83-9689-43A7B47522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1494DB-EC79-45E2-BA07-EAFABC700B90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AA1C4A8D-A400-4181-B482-B78FBF319EF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n-US" altLang="zh-CN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报告模板示例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E777C-61FD-4C40-9B72-054F01A9B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82" y="1306947"/>
            <a:ext cx="11494465" cy="4410569"/>
          </a:xfrm>
        </p:spPr>
        <p:txBody>
          <a:bodyPr/>
          <a:lstStyle/>
          <a:p>
            <a:pPr marL="0" indent="0" algn="ctr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ctr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ctr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439</Words>
  <Application>Microsoft Office PowerPoint</Application>
  <PresentationFormat>宽屏</PresentationFormat>
  <Paragraphs>73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Arial</vt:lpstr>
      <vt:lpstr>Calibri</vt:lpstr>
      <vt:lpstr>Impact</vt:lpstr>
      <vt:lpstr>Times New Roman</vt:lpstr>
      <vt:lpstr>主要事件</vt:lpstr>
      <vt:lpstr>1_主要事件</vt:lpstr>
      <vt:lpstr>    机器学习入门  漆进  电子科大信通学院</vt:lpstr>
      <vt:lpstr>       个人推荐教材</vt:lpstr>
      <vt:lpstr>PowerPoint 演示文稿</vt:lpstr>
      <vt:lpstr>主要内容</vt:lpstr>
      <vt:lpstr>课程主题</vt:lpstr>
      <vt:lpstr>课程要求</vt:lpstr>
      <vt:lpstr>项目报告</vt:lpstr>
      <vt:lpstr>项目报告</vt:lpstr>
      <vt:lpstr>         报告模板示例 </vt:lpstr>
      <vt:lpstr>PowerPoint 演示文稿</vt:lpstr>
      <vt:lpstr>作业评分评语</vt:lpstr>
      <vt:lpstr>报告评分每一项占比</vt:lpstr>
      <vt:lpstr>报告每一项评分标准</vt:lpstr>
      <vt:lpstr>课程网站</vt:lpstr>
      <vt:lpstr>现场分组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WL</dc:creator>
  <cp:lastModifiedBy>qi jin</cp:lastModifiedBy>
  <cp:revision>65</cp:revision>
  <dcterms:created xsi:type="dcterms:W3CDTF">2022-09-27T08:02:07Z</dcterms:created>
  <dcterms:modified xsi:type="dcterms:W3CDTF">2024-11-12T11:56:04Z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