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362" r:id="rId5"/>
    <p:sldId id="363" r:id="rId7"/>
    <p:sldId id="364" r:id="rId8"/>
    <p:sldId id="365"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090"/>
        <p:guide pos="386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63.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1999"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endParaRPr lang="en-US"/>
          </a:p>
        </p:txBody>
      </p:sp>
      <p:sp>
        <p:nvSpPr>
          <p:cNvPr id="9" name="TextBox 8"/>
          <p:cNvSpPr txBox="1"/>
          <p:nvPr/>
        </p:nvSpPr>
        <p:spPr>
          <a:xfrm>
            <a:off x="3312160" y="3075940"/>
            <a:ext cx="5819140" cy="706755"/>
          </a:xfrm>
          <a:prstGeom prst="rect">
            <a:avLst/>
          </a:prstGeom>
          <a:noFill/>
        </p:spPr>
        <p:txBody>
          <a:bodyPr wrap="square" rtlCol="0">
            <a:spAutoFit/>
          </a:bodyPr>
          <a:lstStyle/>
          <a:p>
            <a:pPr algn="ctr"/>
            <a:r>
              <a:rPr lang="en-US" altLang="zh-CN" sz="4000" b="1" spc="300">
                <a:solidFill>
                  <a:schemeClr val="bg1"/>
                </a:solidFill>
                <a:latin typeface="Dosis" charset="0"/>
                <a:ea typeface="Dosis" charset="0"/>
                <a:cs typeface="Dosis" charset="0"/>
              </a:rPr>
              <a:t>MIT</a:t>
            </a:r>
            <a:r>
              <a:rPr lang="zh-CN" altLang="en-US" sz="4000" b="1" spc="300">
                <a:solidFill>
                  <a:schemeClr val="bg1"/>
                </a:solidFill>
                <a:latin typeface="Dosis" charset="0"/>
                <a:ea typeface="Dosis" charset="0"/>
                <a:cs typeface="Dosis" charset="0"/>
              </a:rPr>
              <a:t>网页</a:t>
            </a:r>
            <a:r>
              <a:rPr lang="zh-CN" altLang="en-US" sz="4000" b="1" spc="300">
                <a:solidFill>
                  <a:schemeClr val="bg1"/>
                </a:solidFill>
                <a:latin typeface="Dosis" charset="0"/>
                <a:ea typeface="Dosis" charset="0"/>
                <a:cs typeface="Dosis" charset="0"/>
              </a:rPr>
              <a:t>介绍</a:t>
            </a:r>
            <a:endParaRPr lang="zh-CN" altLang="en-US" sz="4000" b="1" spc="300">
              <a:solidFill>
                <a:schemeClr val="bg1"/>
              </a:solidFill>
              <a:latin typeface="Dosis" charset="0"/>
              <a:ea typeface="Dosis" charset="0"/>
              <a:cs typeface="Dosis" charset="0"/>
            </a:endParaRPr>
          </a:p>
        </p:txBody>
      </p:sp>
      <p:sp>
        <p:nvSpPr>
          <p:cNvPr id="4" name="等腰三角形 3"/>
          <p:cNvSpPr/>
          <p:nvPr/>
        </p:nvSpPr>
        <p:spPr>
          <a:xfrm>
            <a:off x="5349240" y="800100"/>
            <a:ext cx="1493520" cy="15392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p:cNvSpPr/>
          <p:nvPr/>
        </p:nvSpPr>
        <p:spPr>
          <a:xfrm rot="8100000">
            <a:off x="8975330" y="81781"/>
            <a:ext cx="6697462" cy="6694436"/>
          </a:xfrm>
          <a:custGeom>
            <a:avLst/>
            <a:gdLst>
              <a:gd name="connsiteX0" fmla="*/ 0 w 6697462"/>
              <a:gd name="connsiteY0" fmla="*/ 6678900 h 6694436"/>
              <a:gd name="connsiteX1" fmla="*/ 3033 w 6697462"/>
              <a:gd name="connsiteY1" fmla="*/ 4462024 h 6694436"/>
              <a:gd name="connsiteX2" fmla="*/ 4465057 w 6697462"/>
              <a:gd name="connsiteY2" fmla="*/ 4468129 h 6694436"/>
              <a:gd name="connsiteX3" fmla="*/ 4465057 w 6697462"/>
              <a:gd name="connsiteY3" fmla="*/ 0 h 6694436"/>
              <a:gd name="connsiteX4" fmla="*/ 6681935 w 6697462"/>
              <a:gd name="connsiteY4" fmla="*/ 0 h 6694436"/>
              <a:gd name="connsiteX5" fmla="*/ 6681936 w 6697462"/>
              <a:gd name="connsiteY5" fmla="*/ 4471163 h 6694436"/>
              <a:gd name="connsiteX6" fmla="*/ 6697462 w 6697462"/>
              <a:gd name="connsiteY6" fmla="*/ 4471184 h 6694436"/>
              <a:gd name="connsiteX7" fmla="*/ 6694429 w 6697462"/>
              <a:gd name="connsiteY7" fmla="*/ 6688060 h 6694436"/>
              <a:gd name="connsiteX8" fmla="*/ 6681936 w 6697462"/>
              <a:gd name="connsiteY8" fmla="*/ 6688043 h 6694436"/>
              <a:gd name="connsiteX9" fmla="*/ 6681935 w 6697462"/>
              <a:gd name="connsiteY9" fmla="*/ 6694436 h 6694436"/>
              <a:gd name="connsiteX10" fmla="*/ 4465057 w 6697462"/>
              <a:gd name="connsiteY10" fmla="*/ 6694436 h 6694436"/>
              <a:gd name="connsiteX11" fmla="*/ 4465057 w 6697462"/>
              <a:gd name="connsiteY11" fmla="*/ 6685009 h 66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7462" h="6694436">
                <a:moveTo>
                  <a:pt x="0" y="6678900"/>
                </a:moveTo>
                <a:lnTo>
                  <a:pt x="3033" y="4462024"/>
                </a:lnTo>
                <a:lnTo>
                  <a:pt x="4465057" y="4468129"/>
                </a:lnTo>
                <a:lnTo>
                  <a:pt x="4465057" y="0"/>
                </a:lnTo>
                <a:lnTo>
                  <a:pt x="6681935" y="0"/>
                </a:lnTo>
                <a:lnTo>
                  <a:pt x="6681936" y="4471163"/>
                </a:lnTo>
                <a:lnTo>
                  <a:pt x="6697462" y="4471184"/>
                </a:lnTo>
                <a:lnTo>
                  <a:pt x="6694429" y="6688060"/>
                </a:lnTo>
                <a:lnTo>
                  <a:pt x="6681936" y="6688043"/>
                </a:lnTo>
                <a:lnTo>
                  <a:pt x="6681935" y="6694436"/>
                </a:lnTo>
                <a:lnTo>
                  <a:pt x="4465057" y="6694436"/>
                </a:lnTo>
                <a:lnTo>
                  <a:pt x="4465057" y="6685009"/>
                </a:ln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8164024" y="-947057"/>
            <a:ext cx="1894114" cy="1894114"/>
          </a:xfrm>
          <a:prstGeom prst="diamond">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568959" y="882651"/>
            <a:ext cx="11367770" cy="3207384"/>
            <a:chOff x="5283747" y="2215199"/>
            <a:chExt cx="6380572" cy="3207229"/>
          </a:xfrm>
        </p:grpSpPr>
        <p:sp>
          <p:nvSpPr>
            <p:cNvPr id="9" name="TextBox 8"/>
            <p:cNvSpPr txBox="1"/>
            <p:nvPr/>
          </p:nvSpPr>
          <p:spPr>
            <a:xfrm>
              <a:off x="5335071" y="2215199"/>
              <a:ext cx="5001882" cy="629890"/>
            </a:xfrm>
            <a:prstGeom prst="rect">
              <a:avLst/>
            </a:prstGeom>
            <a:noFill/>
          </p:spPr>
          <p:txBody>
            <a:bodyPr wrap="square" rtlCol="0">
              <a:spAutoFit/>
            </a:bodyPr>
            <a:lstStyle/>
            <a:p>
              <a:r>
                <a:rPr lang="zh-CN" altLang="en-US" sz="3500" b="1" spc="300">
                  <a:solidFill>
                    <a:schemeClr val="accent1"/>
                  </a:solidFill>
                  <a:latin typeface="黑体" panose="02010609060101010101" charset="-122"/>
                  <a:ea typeface="黑体" panose="02010609060101010101" charset="-122"/>
                  <a:cs typeface="Dosis" charset="0"/>
                </a:rPr>
                <a:t>一、比赛目的：</a:t>
              </a:r>
              <a:endParaRPr lang="zh-CN" altLang="en-US" sz="3500" b="1" spc="300">
                <a:solidFill>
                  <a:schemeClr val="accent1"/>
                </a:solidFill>
                <a:latin typeface="黑体" panose="02010609060101010101" charset="-122"/>
                <a:ea typeface="黑体" panose="02010609060101010101" charset="-122"/>
                <a:cs typeface="Dosis" charset="0"/>
              </a:endParaRPr>
            </a:p>
          </p:txBody>
        </p:sp>
        <p:sp>
          <p:nvSpPr>
            <p:cNvPr id="2" name="TextBox 1"/>
            <p:cNvSpPr txBox="1"/>
            <p:nvPr/>
          </p:nvSpPr>
          <p:spPr>
            <a:xfrm>
              <a:off x="5283747" y="4100422"/>
              <a:ext cx="6380572" cy="1322006"/>
            </a:xfrm>
            <a:prstGeom prst="rect">
              <a:avLst/>
            </a:prstGeom>
            <a:noFill/>
          </p:spPr>
          <p:txBody>
            <a:bodyPr wrap="square" rtlCol="0">
              <a:spAutoFit/>
            </a:bodyPr>
            <a:lstStyle/>
            <a:p>
              <a:r>
                <a:rPr lang="en-US" sz="2000" spc="600">
                  <a:latin typeface="黑体" panose="02010609060101010101" charset="-122"/>
                  <a:ea typeface="黑体" panose="02010609060101010101" charset="-122"/>
                  <a:cs typeface="黑体" panose="02010609060101010101" charset="-122"/>
                </a:rPr>
                <a:t>美国空军通过空军飞行员和练习生在虚拟现实模拟器中飞行的人工智能加速器发布了飞行员训练的数据集。为了在飞行员训练中实现人工智能训练和自动机动分级，美国空军试图从大约30个机动的目录中自动识别和标记该数据集中飞行的每个机动。</a:t>
              </a:r>
              <a:r>
                <a:rPr lang="zh-CN" altLang="en-US" sz="2000" spc="600">
                  <a:latin typeface="黑体" panose="02010609060101010101" charset="-122"/>
                  <a:ea typeface="黑体" panose="02010609060101010101" charset="-122"/>
                  <a:cs typeface="黑体" panose="02010609060101010101" charset="-122"/>
                </a:rPr>
                <a:t>比赛选手</a:t>
              </a:r>
              <a:r>
                <a:rPr lang="en-US" sz="2000" spc="600">
                  <a:latin typeface="黑体" panose="02010609060101010101" charset="-122"/>
                  <a:ea typeface="黑体" panose="02010609060101010101" charset="-122"/>
                  <a:cs typeface="黑体" panose="02010609060101010101" charset="-122"/>
                </a:rPr>
                <a:t>的解决方案有助于提高飞行训练的水平!</a:t>
              </a:r>
              <a:endParaRPr lang="en-US" sz="2000" spc="600">
                <a:latin typeface="黑体" panose="02010609060101010101" charset="-122"/>
                <a:ea typeface="黑体" panose="02010609060101010101" charset="-122"/>
                <a:cs typeface="黑体" panose="02010609060101010101" charset="-122"/>
              </a:endParaRPr>
            </a:p>
          </p:txBody>
        </p:sp>
      </p:grpSp>
    </p:spTree>
  </p:cSld>
  <p:clrMapOvr>
    <a:masterClrMapping/>
  </p:clrMapOvr>
  <p:transition/>
  <p:timing>
    <p:tnLst>
      <p:par>
        <p:cTn id="1" dur="indefinite" restart="never" nodeType="tmRoot"/>
      </p:par>
    </p:tnLst>
    <p:bldLst>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p:cNvSpPr/>
          <p:nvPr/>
        </p:nvSpPr>
        <p:spPr>
          <a:xfrm rot="8100000">
            <a:off x="8975330" y="81781"/>
            <a:ext cx="6697462" cy="6694436"/>
          </a:xfrm>
          <a:custGeom>
            <a:avLst/>
            <a:gdLst>
              <a:gd name="connsiteX0" fmla="*/ 0 w 6697462"/>
              <a:gd name="connsiteY0" fmla="*/ 6678900 h 6694436"/>
              <a:gd name="connsiteX1" fmla="*/ 3033 w 6697462"/>
              <a:gd name="connsiteY1" fmla="*/ 4462024 h 6694436"/>
              <a:gd name="connsiteX2" fmla="*/ 4465057 w 6697462"/>
              <a:gd name="connsiteY2" fmla="*/ 4468129 h 6694436"/>
              <a:gd name="connsiteX3" fmla="*/ 4465057 w 6697462"/>
              <a:gd name="connsiteY3" fmla="*/ 0 h 6694436"/>
              <a:gd name="connsiteX4" fmla="*/ 6681935 w 6697462"/>
              <a:gd name="connsiteY4" fmla="*/ 0 h 6694436"/>
              <a:gd name="connsiteX5" fmla="*/ 6681936 w 6697462"/>
              <a:gd name="connsiteY5" fmla="*/ 4471163 h 6694436"/>
              <a:gd name="connsiteX6" fmla="*/ 6697462 w 6697462"/>
              <a:gd name="connsiteY6" fmla="*/ 4471184 h 6694436"/>
              <a:gd name="connsiteX7" fmla="*/ 6694429 w 6697462"/>
              <a:gd name="connsiteY7" fmla="*/ 6688060 h 6694436"/>
              <a:gd name="connsiteX8" fmla="*/ 6681936 w 6697462"/>
              <a:gd name="connsiteY8" fmla="*/ 6688043 h 6694436"/>
              <a:gd name="connsiteX9" fmla="*/ 6681935 w 6697462"/>
              <a:gd name="connsiteY9" fmla="*/ 6694436 h 6694436"/>
              <a:gd name="connsiteX10" fmla="*/ 4465057 w 6697462"/>
              <a:gd name="connsiteY10" fmla="*/ 6694436 h 6694436"/>
              <a:gd name="connsiteX11" fmla="*/ 4465057 w 6697462"/>
              <a:gd name="connsiteY11" fmla="*/ 6685009 h 66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7462" h="6694436">
                <a:moveTo>
                  <a:pt x="0" y="6678900"/>
                </a:moveTo>
                <a:lnTo>
                  <a:pt x="3033" y="4462024"/>
                </a:lnTo>
                <a:lnTo>
                  <a:pt x="4465057" y="4468129"/>
                </a:lnTo>
                <a:lnTo>
                  <a:pt x="4465057" y="0"/>
                </a:lnTo>
                <a:lnTo>
                  <a:pt x="6681935" y="0"/>
                </a:lnTo>
                <a:lnTo>
                  <a:pt x="6681936" y="4471163"/>
                </a:lnTo>
                <a:lnTo>
                  <a:pt x="6697462" y="4471184"/>
                </a:lnTo>
                <a:lnTo>
                  <a:pt x="6694429" y="6688060"/>
                </a:lnTo>
                <a:lnTo>
                  <a:pt x="6681936" y="6688043"/>
                </a:lnTo>
                <a:lnTo>
                  <a:pt x="6681935" y="6694436"/>
                </a:lnTo>
                <a:lnTo>
                  <a:pt x="4465057" y="6694436"/>
                </a:lnTo>
                <a:lnTo>
                  <a:pt x="4465057" y="6685009"/>
                </a:ln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8164024" y="-947057"/>
            <a:ext cx="1894114" cy="1894114"/>
          </a:xfrm>
          <a:prstGeom prst="diamond">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393700" y="550545"/>
            <a:ext cx="11510009" cy="2376169"/>
            <a:chOff x="5169694" y="3010180"/>
            <a:chExt cx="6460409" cy="2376054"/>
          </a:xfrm>
        </p:grpSpPr>
        <p:sp>
          <p:nvSpPr>
            <p:cNvPr id="9" name="TextBox 8"/>
            <p:cNvSpPr txBox="1"/>
            <p:nvPr/>
          </p:nvSpPr>
          <p:spPr>
            <a:xfrm>
              <a:off x="5169694" y="3010180"/>
              <a:ext cx="2287839" cy="629890"/>
            </a:xfrm>
            <a:prstGeom prst="rect">
              <a:avLst/>
            </a:prstGeom>
            <a:noFill/>
          </p:spPr>
          <p:txBody>
            <a:bodyPr wrap="square" rtlCol="0">
              <a:spAutoFit/>
            </a:bodyPr>
            <a:lstStyle/>
            <a:p>
              <a:r>
                <a:rPr lang="zh-CN" altLang="en-US" sz="3500" b="1" spc="300">
                  <a:solidFill>
                    <a:schemeClr val="accent1"/>
                  </a:solidFill>
                  <a:latin typeface="黑体" panose="02010609060101010101" charset="-122"/>
                  <a:ea typeface="黑体" panose="02010609060101010101" charset="-122"/>
                  <a:cs typeface="Dosis" charset="0"/>
                </a:rPr>
                <a:t>二、飞机演习动作</a:t>
              </a:r>
              <a:endParaRPr lang="zh-CN" altLang="en-US" sz="3500" b="1" spc="300">
                <a:solidFill>
                  <a:schemeClr val="accent1"/>
                </a:solidFill>
                <a:latin typeface="黑体" panose="02010609060101010101" charset="-122"/>
                <a:ea typeface="黑体" panose="02010609060101010101" charset="-122"/>
                <a:cs typeface="Dosis" charset="0"/>
              </a:endParaRPr>
            </a:p>
          </p:txBody>
        </p:sp>
        <p:sp>
          <p:nvSpPr>
            <p:cNvPr id="2" name="TextBox 1"/>
            <p:cNvSpPr txBox="1"/>
            <p:nvPr/>
          </p:nvSpPr>
          <p:spPr>
            <a:xfrm>
              <a:off x="5249531" y="3756268"/>
              <a:ext cx="6380572" cy="1629966"/>
            </a:xfrm>
            <a:prstGeom prst="rect">
              <a:avLst/>
            </a:prstGeom>
            <a:noFill/>
          </p:spPr>
          <p:txBody>
            <a:bodyPr wrap="square" rtlCol="0">
              <a:spAutoFit/>
            </a:bodyPr>
            <a:lstStyle/>
            <a:p>
              <a:pPr algn="l"/>
              <a:r>
                <a:rPr lang="zh-CN" altLang="en-US" sz="2000" spc="600">
                  <a:latin typeface="黑体" panose="02010609060101010101" charset="-122"/>
                  <a:ea typeface="黑体" panose="02010609060101010101" charset="-122"/>
                  <a:cs typeface="黑体" panose="02010609060101010101" charset="-122"/>
                </a:rPr>
                <a:t>展示了</a:t>
              </a:r>
              <a:r>
                <a:rPr lang="zh-CN" altLang="en-US" sz="2000" spc="600">
                  <a:latin typeface="Times New Roman" panose="02020603050405020304" charset="0"/>
                  <a:ea typeface="黑体" panose="02010609060101010101" charset="-122"/>
                  <a:cs typeface="Times New Roman" panose="02020603050405020304" charset="0"/>
                </a:rPr>
                <a:t>T-6A Texan II</a:t>
              </a:r>
              <a:r>
                <a:rPr lang="zh-CN" altLang="en-US" sz="2000" spc="600">
                  <a:latin typeface="黑体" panose="02010609060101010101" charset="-122"/>
                  <a:ea typeface="黑体" panose="02010609060101010101" charset="-122"/>
                  <a:cs typeface="黑体" panose="02010609060101010101" charset="-122"/>
                </a:rPr>
                <a:t>的飞行演习。</a:t>
              </a:r>
              <a:endParaRPr lang="zh-CN" altLang="en-US" sz="2000" spc="600">
                <a:latin typeface="黑体" panose="02010609060101010101" charset="-122"/>
                <a:ea typeface="黑体" panose="02010609060101010101" charset="-122"/>
                <a:cs typeface="黑体" panose="02010609060101010101" charset="-122"/>
              </a:endParaRPr>
            </a:p>
            <a:p>
              <a:pPr algn="l"/>
              <a:r>
                <a:rPr lang="en-US" altLang="zh-CN" sz="2000" spc="600">
                  <a:latin typeface="黑体" panose="02010609060101010101" charset="-122"/>
                  <a:ea typeface="黑体" panose="02010609060101010101" charset="-122"/>
                  <a:cs typeface="黑体" panose="02010609060101010101" charset="-122"/>
                </a:rPr>
                <a:t>1.</a:t>
              </a:r>
              <a:r>
                <a:rPr lang="zh-CN" altLang="en-US" sz="2000" spc="600">
                  <a:latin typeface="黑体" panose="02010609060101010101" charset="-122"/>
                  <a:ea typeface="黑体" panose="02010609060101010101" charset="-122"/>
                  <a:cs typeface="黑体" panose="02010609060101010101" charset="-122"/>
                </a:rPr>
                <a:t>发布了一些机动动作的相关信息，</a:t>
              </a:r>
              <a:r>
                <a:rPr lang="en-US" sz="2000" spc="600">
                  <a:latin typeface="黑体" panose="02010609060101010101" charset="-122"/>
                  <a:ea typeface="黑体" panose="02010609060101010101" charset="-122"/>
                  <a:cs typeface="黑体" panose="02010609060101010101" charset="-122"/>
                </a:rPr>
                <a:t>提供了空速、动力设置</a:t>
              </a:r>
              <a:r>
                <a:rPr lang="zh-CN" altLang="en-US" sz="2000" spc="600">
                  <a:latin typeface="黑体" panose="02010609060101010101" charset="-122"/>
                  <a:ea typeface="黑体" panose="02010609060101010101" charset="-122"/>
                  <a:cs typeface="黑体" panose="02010609060101010101" charset="-122"/>
                </a:rPr>
                <a:t>、</a:t>
              </a:r>
              <a:r>
                <a:rPr lang="en-US" sz="2000" spc="600">
                  <a:latin typeface="黑体" panose="02010609060101010101" charset="-122"/>
                  <a:ea typeface="黑体" panose="02010609060101010101" charset="-122"/>
                  <a:cs typeface="黑体" panose="02010609060101010101" charset="-122"/>
                </a:rPr>
                <a:t>机动所需的高度。</a:t>
              </a:r>
              <a:r>
                <a:rPr lang="zh-CN" altLang="en-US" sz="2000" spc="600">
                  <a:latin typeface="黑体" panose="02010609060101010101" charset="-122"/>
                  <a:ea typeface="黑体" panose="02010609060101010101" charset="-122"/>
                  <a:cs typeface="黑体" panose="02010609060101010101" charset="-122"/>
                </a:rPr>
                <a:t>另</a:t>
              </a:r>
              <a:r>
                <a:rPr lang="en-US" sz="2000" spc="600">
                  <a:latin typeface="黑体" panose="02010609060101010101" charset="-122"/>
                  <a:ea typeface="黑体" panose="02010609060101010101" charset="-122"/>
                  <a:cs typeface="黑体" panose="02010609060101010101" charset="-122"/>
                </a:rPr>
                <a:t>一些</a:t>
              </a:r>
              <a:r>
                <a:rPr lang="zh-CN" altLang="en-US" sz="2000" spc="600">
                  <a:latin typeface="黑体" panose="02010609060101010101" charset="-122"/>
                  <a:ea typeface="黑体" panose="02010609060101010101" charset="-122"/>
                  <a:cs typeface="黑体" panose="02010609060101010101" charset="-122"/>
                </a:rPr>
                <a:t>机动</a:t>
              </a:r>
              <a:r>
                <a:rPr lang="en-US" sz="2000" spc="600">
                  <a:latin typeface="黑体" panose="02010609060101010101" charset="-122"/>
                  <a:ea typeface="黑体" panose="02010609060101010101" charset="-122"/>
                  <a:cs typeface="黑体" panose="02010609060101010101" charset="-122"/>
                </a:rPr>
                <a:t>操作仍在等待发布，还没有相关的解释和文档</a:t>
              </a:r>
              <a:r>
                <a:rPr lang="zh-CN" altLang="en-US" sz="2000" spc="600">
                  <a:latin typeface="黑体" panose="02010609060101010101" charset="-122"/>
                  <a:ea typeface="黑体" panose="02010609060101010101" charset="-122"/>
                  <a:cs typeface="黑体" panose="02010609060101010101" charset="-122"/>
                </a:rPr>
                <a:t>。</a:t>
              </a:r>
              <a:endParaRPr lang="zh-CN" altLang="en-US" sz="2000" spc="600">
                <a:latin typeface="黑体" panose="02010609060101010101" charset="-122"/>
                <a:ea typeface="黑体" panose="02010609060101010101" charset="-122"/>
                <a:cs typeface="黑体" panose="02010609060101010101" charset="-122"/>
              </a:endParaRPr>
            </a:p>
            <a:p>
              <a:pPr algn="l"/>
              <a:r>
                <a:rPr lang="en-US" altLang="zh-CN" sz="2000" spc="600">
                  <a:latin typeface="黑体" panose="02010609060101010101" charset="-122"/>
                  <a:ea typeface="黑体" panose="02010609060101010101" charset="-122"/>
                  <a:cs typeface="黑体" panose="02010609060101010101" charset="-122"/>
                </a:rPr>
                <a:t>2.</a:t>
              </a:r>
              <a:r>
                <a:rPr lang="zh-CN" altLang="en-US" sz="2000" spc="600">
                  <a:latin typeface="黑体" panose="02010609060101010101" charset="-122"/>
                  <a:ea typeface="黑体" panose="02010609060101010101" charset="-122"/>
                  <a:cs typeface="黑体" panose="02010609060101010101" charset="-122"/>
                </a:rPr>
                <a:t>网页中的Maneuvers</a:t>
              </a:r>
              <a:r>
                <a:rPr lang="zh-CN" altLang="en-US" sz="2000" spc="600">
                  <a:latin typeface="黑体" panose="02010609060101010101" charset="-122"/>
                  <a:ea typeface="黑体" panose="02010609060101010101" charset="-122"/>
                  <a:cs typeface="黑体" panose="02010609060101010101" charset="-122"/>
                </a:rPr>
                <a:t>菜单介绍了多种动作，给出了动作的定义、图像、</a:t>
              </a:r>
              <a:r>
                <a:rPr lang="zh-CN" altLang="en-US" sz="2000" spc="600">
                  <a:latin typeface="黑体" panose="02010609060101010101" charset="-122"/>
                  <a:ea typeface="黑体" panose="02010609060101010101" charset="-122"/>
                  <a:cs typeface="黑体" panose="02010609060101010101" charset="-122"/>
                </a:rPr>
                <a:t>视频。</a:t>
              </a:r>
              <a:endParaRPr lang="zh-CN" altLang="en-US" sz="2000" spc="600">
                <a:latin typeface="黑体" panose="02010609060101010101" charset="-122"/>
                <a:ea typeface="黑体" panose="02010609060101010101" charset="-122"/>
                <a:cs typeface="黑体" panose="02010609060101010101" charset="-122"/>
              </a:endParaRPr>
            </a:p>
          </p:txBody>
        </p:sp>
      </p:grpSp>
      <p:pic>
        <p:nvPicPr>
          <p:cNvPr id="6" name="图片 5"/>
          <p:cNvPicPr>
            <a:picLocks noChangeAspect="1"/>
          </p:cNvPicPr>
          <p:nvPr/>
        </p:nvPicPr>
        <p:blipFill>
          <a:blip r:embed="rId1"/>
          <a:stretch>
            <a:fillRect/>
          </a:stretch>
        </p:blipFill>
        <p:spPr>
          <a:xfrm>
            <a:off x="2005330" y="2835275"/>
            <a:ext cx="8428990" cy="3815715"/>
          </a:xfrm>
          <a:prstGeom prst="rect">
            <a:avLst/>
          </a:prstGeom>
        </p:spPr>
      </p:pic>
    </p:spTree>
  </p:cSld>
  <p:clrMapOvr>
    <a:masterClrMapping/>
  </p:clrMapOvr>
  <p:transition/>
  <p:timing>
    <p:tnLst>
      <p:par>
        <p:cTn id="1" dur="indefinite" restart="never" nodeType="tmRoot"/>
      </p:par>
    </p:tnLst>
    <p:bldLst>
      <p:bldP spid="1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p:cNvSpPr/>
          <p:nvPr/>
        </p:nvSpPr>
        <p:spPr>
          <a:xfrm rot="8100000">
            <a:off x="8975330" y="81781"/>
            <a:ext cx="6697462" cy="6694436"/>
          </a:xfrm>
          <a:custGeom>
            <a:avLst/>
            <a:gdLst>
              <a:gd name="connsiteX0" fmla="*/ 0 w 6697462"/>
              <a:gd name="connsiteY0" fmla="*/ 6678900 h 6694436"/>
              <a:gd name="connsiteX1" fmla="*/ 3033 w 6697462"/>
              <a:gd name="connsiteY1" fmla="*/ 4462024 h 6694436"/>
              <a:gd name="connsiteX2" fmla="*/ 4465057 w 6697462"/>
              <a:gd name="connsiteY2" fmla="*/ 4468129 h 6694436"/>
              <a:gd name="connsiteX3" fmla="*/ 4465057 w 6697462"/>
              <a:gd name="connsiteY3" fmla="*/ 0 h 6694436"/>
              <a:gd name="connsiteX4" fmla="*/ 6681935 w 6697462"/>
              <a:gd name="connsiteY4" fmla="*/ 0 h 6694436"/>
              <a:gd name="connsiteX5" fmla="*/ 6681936 w 6697462"/>
              <a:gd name="connsiteY5" fmla="*/ 4471163 h 6694436"/>
              <a:gd name="connsiteX6" fmla="*/ 6697462 w 6697462"/>
              <a:gd name="connsiteY6" fmla="*/ 4471184 h 6694436"/>
              <a:gd name="connsiteX7" fmla="*/ 6694429 w 6697462"/>
              <a:gd name="connsiteY7" fmla="*/ 6688060 h 6694436"/>
              <a:gd name="connsiteX8" fmla="*/ 6681936 w 6697462"/>
              <a:gd name="connsiteY8" fmla="*/ 6688043 h 6694436"/>
              <a:gd name="connsiteX9" fmla="*/ 6681935 w 6697462"/>
              <a:gd name="connsiteY9" fmla="*/ 6694436 h 6694436"/>
              <a:gd name="connsiteX10" fmla="*/ 4465057 w 6697462"/>
              <a:gd name="connsiteY10" fmla="*/ 6694436 h 6694436"/>
              <a:gd name="connsiteX11" fmla="*/ 4465057 w 6697462"/>
              <a:gd name="connsiteY11" fmla="*/ 6685009 h 66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7462" h="6694436">
                <a:moveTo>
                  <a:pt x="0" y="6678900"/>
                </a:moveTo>
                <a:lnTo>
                  <a:pt x="3033" y="4462024"/>
                </a:lnTo>
                <a:lnTo>
                  <a:pt x="4465057" y="4468129"/>
                </a:lnTo>
                <a:lnTo>
                  <a:pt x="4465057" y="0"/>
                </a:lnTo>
                <a:lnTo>
                  <a:pt x="6681935" y="0"/>
                </a:lnTo>
                <a:lnTo>
                  <a:pt x="6681936" y="4471163"/>
                </a:lnTo>
                <a:lnTo>
                  <a:pt x="6697462" y="4471184"/>
                </a:lnTo>
                <a:lnTo>
                  <a:pt x="6694429" y="6688060"/>
                </a:lnTo>
                <a:lnTo>
                  <a:pt x="6681936" y="6688043"/>
                </a:lnTo>
                <a:lnTo>
                  <a:pt x="6681935" y="6694436"/>
                </a:lnTo>
                <a:lnTo>
                  <a:pt x="4465057" y="6694436"/>
                </a:lnTo>
                <a:lnTo>
                  <a:pt x="4465057" y="6685009"/>
                </a:ln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8164024" y="-947057"/>
            <a:ext cx="1894114" cy="1894114"/>
          </a:xfrm>
          <a:prstGeom prst="diamond">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94640" y="316865"/>
            <a:ext cx="2702560" cy="629920"/>
          </a:xfrm>
          <a:prstGeom prst="rect">
            <a:avLst/>
          </a:prstGeom>
          <a:noFill/>
        </p:spPr>
        <p:txBody>
          <a:bodyPr wrap="square" rtlCol="0">
            <a:spAutoFit/>
          </a:bodyPr>
          <a:lstStyle/>
          <a:p>
            <a:r>
              <a:rPr lang="zh-CN" altLang="en-US" sz="3500" b="1" spc="300">
                <a:solidFill>
                  <a:schemeClr val="accent1"/>
                </a:solidFill>
                <a:latin typeface="黑体" panose="02010609060101010101" charset="-122"/>
                <a:ea typeface="黑体" panose="02010609060101010101" charset="-122"/>
                <a:cs typeface="Dosis" charset="0"/>
              </a:rPr>
              <a:t>二、演习</a:t>
            </a:r>
            <a:endParaRPr lang="zh-CN" altLang="en-US" sz="3500" b="1" spc="300">
              <a:solidFill>
                <a:schemeClr val="accent1"/>
              </a:solidFill>
              <a:latin typeface="黑体" panose="02010609060101010101" charset="-122"/>
              <a:ea typeface="黑体" panose="02010609060101010101" charset="-122"/>
              <a:cs typeface="Dosis" charset="0"/>
            </a:endParaRPr>
          </a:p>
        </p:txBody>
      </p:sp>
      <p:pic>
        <p:nvPicPr>
          <p:cNvPr id="4" name="图片 3"/>
          <p:cNvPicPr>
            <a:picLocks noChangeAspect="1"/>
          </p:cNvPicPr>
          <p:nvPr/>
        </p:nvPicPr>
        <p:blipFill>
          <a:blip r:embed="rId1"/>
          <a:stretch>
            <a:fillRect/>
          </a:stretch>
        </p:blipFill>
        <p:spPr>
          <a:xfrm>
            <a:off x="294640" y="1277620"/>
            <a:ext cx="11360785" cy="4982210"/>
          </a:xfrm>
          <a:prstGeom prst="rect">
            <a:avLst/>
          </a:prstGeom>
        </p:spPr>
      </p:pic>
    </p:spTree>
  </p:cSld>
  <p:clrMapOvr>
    <a:masterClrMapping/>
  </p:clrMapOvr>
  <p:transition/>
  <p:timing>
    <p:tnLst>
      <p:par>
        <p:cTn id="1" dur="indefinite" restart="never" nodeType="tmRoot"/>
      </p:par>
    </p:tnLst>
    <p:bldLst>
      <p:bldP spid="1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p:cNvSpPr/>
          <p:nvPr/>
        </p:nvSpPr>
        <p:spPr>
          <a:xfrm rot="8100000">
            <a:off x="8975330" y="81781"/>
            <a:ext cx="6697462" cy="6694436"/>
          </a:xfrm>
          <a:custGeom>
            <a:avLst/>
            <a:gdLst>
              <a:gd name="connsiteX0" fmla="*/ 0 w 6697462"/>
              <a:gd name="connsiteY0" fmla="*/ 6678900 h 6694436"/>
              <a:gd name="connsiteX1" fmla="*/ 3033 w 6697462"/>
              <a:gd name="connsiteY1" fmla="*/ 4462024 h 6694436"/>
              <a:gd name="connsiteX2" fmla="*/ 4465057 w 6697462"/>
              <a:gd name="connsiteY2" fmla="*/ 4468129 h 6694436"/>
              <a:gd name="connsiteX3" fmla="*/ 4465057 w 6697462"/>
              <a:gd name="connsiteY3" fmla="*/ 0 h 6694436"/>
              <a:gd name="connsiteX4" fmla="*/ 6681935 w 6697462"/>
              <a:gd name="connsiteY4" fmla="*/ 0 h 6694436"/>
              <a:gd name="connsiteX5" fmla="*/ 6681936 w 6697462"/>
              <a:gd name="connsiteY5" fmla="*/ 4471163 h 6694436"/>
              <a:gd name="connsiteX6" fmla="*/ 6697462 w 6697462"/>
              <a:gd name="connsiteY6" fmla="*/ 4471184 h 6694436"/>
              <a:gd name="connsiteX7" fmla="*/ 6694429 w 6697462"/>
              <a:gd name="connsiteY7" fmla="*/ 6688060 h 6694436"/>
              <a:gd name="connsiteX8" fmla="*/ 6681936 w 6697462"/>
              <a:gd name="connsiteY8" fmla="*/ 6688043 h 6694436"/>
              <a:gd name="connsiteX9" fmla="*/ 6681935 w 6697462"/>
              <a:gd name="connsiteY9" fmla="*/ 6694436 h 6694436"/>
              <a:gd name="connsiteX10" fmla="*/ 4465057 w 6697462"/>
              <a:gd name="connsiteY10" fmla="*/ 6694436 h 6694436"/>
              <a:gd name="connsiteX11" fmla="*/ 4465057 w 6697462"/>
              <a:gd name="connsiteY11" fmla="*/ 6685009 h 66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7462" h="6694436">
                <a:moveTo>
                  <a:pt x="0" y="6678900"/>
                </a:moveTo>
                <a:lnTo>
                  <a:pt x="3033" y="4462024"/>
                </a:lnTo>
                <a:lnTo>
                  <a:pt x="4465057" y="4468129"/>
                </a:lnTo>
                <a:lnTo>
                  <a:pt x="4465057" y="0"/>
                </a:lnTo>
                <a:lnTo>
                  <a:pt x="6681935" y="0"/>
                </a:lnTo>
                <a:lnTo>
                  <a:pt x="6681936" y="4471163"/>
                </a:lnTo>
                <a:lnTo>
                  <a:pt x="6697462" y="4471184"/>
                </a:lnTo>
                <a:lnTo>
                  <a:pt x="6694429" y="6688060"/>
                </a:lnTo>
                <a:lnTo>
                  <a:pt x="6681936" y="6688043"/>
                </a:lnTo>
                <a:lnTo>
                  <a:pt x="6681935" y="6694436"/>
                </a:lnTo>
                <a:lnTo>
                  <a:pt x="4465057" y="6694436"/>
                </a:lnTo>
                <a:lnTo>
                  <a:pt x="4465057" y="6685009"/>
                </a:lnTo>
                <a:close/>
              </a:path>
            </a:pathLst>
          </a:cu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8164024" y="-947057"/>
            <a:ext cx="1894114" cy="1894114"/>
          </a:xfrm>
          <a:prstGeom prst="diamond">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94640" y="316865"/>
            <a:ext cx="2702560" cy="629920"/>
          </a:xfrm>
          <a:prstGeom prst="rect">
            <a:avLst/>
          </a:prstGeom>
          <a:noFill/>
        </p:spPr>
        <p:txBody>
          <a:bodyPr wrap="square" rtlCol="0">
            <a:spAutoFit/>
          </a:bodyPr>
          <a:lstStyle/>
          <a:p>
            <a:r>
              <a:rPr lang="zh-CN" altLang="en-US" sz="3500" b="1" spc="300">
                <a:solidFill>
                  <a:schemeClr val="accent1"/>
                </a:solidFill>
                <a:latin typeface="黑体" panose="02010609060101010101" charset="-122"/>
                <a:ea typeface="黑体" panose="02010609060101010101" charset="-122"/>
                <a:cs typeface="Dosis" charset="0"/>
              </a:rPr>
              <a:t>三、</a:t>
            </a:r>
            <a:r>
              <a:rPr lang="zh-CN" altLang="en-US" sz="3500" b="1" spc="300">
                <a:solidFill>
                  <a:schemeClr val="accent1"/>
                </a:solidFill>
                <a:latin typeface="黑体" panose="02010609060101010101" charset="-122"/>
                <a:ea typeface="黑体" panose="02010609060101010101" charset="-122"/>
                <a:cs typeface="Dosis" charset="0"/>
              </a:rPr>
              <a:t>挑战</a:t>
            </a:r>
            <a:endParaRPr lang="zh-CN" altLang="en-US" sz="3500" b="1" spc="300">
              <a:solidFill>
                <a:schemeClr val="accent1"/>
              </a:solidFill>
              <a:latin typeface="黑体" panose="02010609060101010101" charset="-122"/>
              <a:ea typeface="黑体" panose="02010609060101010101" charset="-122"/>
              <a:cs typeface="Dosis" charset="0"/>
            </a:endParaRPr>
          </a:p>
        </p:txBody>
      </p:sp>
      <p:sp>
        <p:nvSpPr>
          <p:cNvPr id="2" name="文本框 1"/>
          <p:cNvSpPr txBox="1"/>
          <p:nvPr/>
        </p:nvSpPr>
        <p:spPr>
          <a:xfrm>
            <a:off x="156210" y="1069975"/>
            <a:ext cx="12120880" cy="5631180"/>
          </a:xfrm>
          <a:prstGeom prst="rect">
            <a:avLst/>
          </a:prstGeom>
          <a:noFill/>
        </p:spPr>
        <p:txBody>
          <a:bodyPr wrap="none" rtlCol="0">
            <a:spAutoFit/>
          </a:bodyPr>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1.对好数据和坏数据进行排序</a:t>
            </a:r>
            <a:r>
              <a:rPr lang="zh-CN" altLang="en-US" sz="2000">
                <a:latin typeface="黑体" panose="02010609060101010101" charset="-122"/>
                <a:ea typeface="黑体" panose="02010609060101010101" charset="-122"/>
                <a:cs typeface="黑体" panose="02010609060101010101" charset="-122"/>
              </a:rPr>
              <a:t>，区分真实数据，找出</a:t>
            </a:r>
            <a:r>
              <a:rPr lang="zh-CN" altLang="en-US" sz="2000">
                <a:latin typeface="黑体" panose="02010609060101010101" charset="-122"/>
                <a:ea typeface="黑体" panose="02010609060101010101" charset="-122"/>
                <a:cs typeface="黑体" panose="02010609060101010101" charset="-122"/>
                <a:sym typeface="+mn-ea"/>
              </a:rPr>
              <a:t>区别</a:t>
            </a:r>
            <a:r>
              <a:rPr lang="zh-CN" altLang="en-US" sz="2000">
                <a:latin typeface="黑体" panose="02010609060101010101" charset="-122"/>
                <a:ea typeface="黑体" panose="02010609060101010101" charset="-122"/>
                <a:cs typeface="黑体" panose="02010609060101010101" charset="-122"/>
              </a:rPr>
              <a:t>不同标记机动之间的参数并对其进行排序的算法。</a:t>
            </a:r>
            <a:endParaRPr lang="zh-CN" altLang="en-US"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2.识别策略</a:t>
            </a:r>
            <a:endParaRPr lang="en-US" altLang="zh-CN"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sym typeface="+mn-ea"/>
              </a:rPr>
              <a:t>  a.从大约30个机动的目录</a:t>
            </a:r>
            <a:r>
              <a:rPr lang="en-US" altLang="zh-CN" sz="2000">
                <a:latin typeface="黑体" panose="02010609060101010101" charset="-122"/>
                <a:ea typeface="黑体" panose="02010609060101010101" charset="-122"/>
                <a:cs typeface="黑体" panose="02010609060101010101" charset="-122"/>
              </a:rPr>
              <a:t>自动识别和标记在这个数据集中飞行的每个机动</a:t>
            </a:r>
            <a:r>
              <a:rPr lang="zh-CN" altLang="en-US" sz="2000">
                <a:latin typeface="黑体" panose="02010609060101010101" charset="-122"/>
                <a:ea typeface="黑体" panose="02010609060101010101" charset="-122"/>
                <a:cs typeface="黑体" panose="02010609060101010101" charset="-122"/>
              </a:rPr>
              <a:t>。</a:t>
            </a:r>
            <a:endParaRPr lang="zh-CN" altLang="en-US"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  b.机动标签应该在时间序列数据中放置一个“开始”和“停止”标签</a:t>
            </a:r>
            <a:r>
              <a:rPr lang="zh-CN" altLang="en-US" sz="2000">
                <a:latin typeface="黑体" panose="02010609060101010101" charset="-122"/>
                <a:ea typeface="黑体" panose="02010609060101010101" charset="-122"/>
                <a:cs typeface="黑体" panose="02010609060101010101" charset="-122"/>
              </a:rPr>
              <a:t>。</a:t>
            </a:r>
            <a:endParaRPr lang="en-US" altLang="zh-CN"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  c.</a:t>
            </a:r>
            <a:r>
              <a:rPr lang="zh-CN" altLang="en-US" sz="2000">
                <a:latin typeface="黑体" panose="02010609060101010101" charset="-122"/>
                <a:ea typeface="黑体" panose="02010609060101010101" charset="-122"/>
                <a:cs typeface="黑体" panose="02010609060101010101" charset="-122"/>
              </a:rPr>
              <a:t>不信任的数据尽最大努力。</a:t>
            </a:r>
            <a:endParaRPr lang="zh-CN" altLang="en-US"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3.分级演习</a:t>
            </a:r>
            <a:endParaRPr lang="en-US" altLang="zh-CN"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  a.按以下分级表对每个机动动作进行分级:</a:t>
            </a:r>
            <a:endParaRPr lang="en-US" altLang="zh-CN"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	(U)不满意——机动不安全</a:t>
            </a:r>
            <a:endParaRPr lang="en-US" altLang="zh-CN"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	(F)公平-机动是安全的，但没有按照程序进行或不在允许的公差范围内</a:t>
            </a:r>
            <a:endParaRPr lang="en-US" altLang="zh-CN"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	(G)良好-机动是安全的，并按照程序在允许的公差内进行</a:t>
            </a:r>
            <a:endParaRPr lang="en-US" altLang="zh-CN"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	(E)卓越的-机动以一种特殊的方式完成</a:t>
            </a:r>
            <a:endParaRPr lang="en-US" altLang="zh-CN" sz="2000">
              <a:latin typeface="黑体" panose="02010609060101010101" charset="-122"/>
              <a:ea typeface="黑体" panose="02010609060101010101" charset="-122"/>
              <a:cs typeface="黑体" panose="02010609060101010101" charset="-122"/>
            </a:endParaRPr>
          </a:p>
          <a:p>
            <a:pPr algn="l" fontAlgn="auto">
              <a:lnSpc>
                <a:spcPct val="150000"/>
              </a:lnSpc>
            </a:pPr>
            <a:r>
              <a:rPr lang="en-US" altLang="zh-CN" sz="2000">
                <a:latin typeface="黑体" panose="02010609060101010101" charset="-122"/>
                <a:ea typeface="黑体" panose="02010609060101010101" charset="-122"/>
                <a:cs typeface="黑体" panose="02010609060101010101" charset="-122"/>
              </a:rPr>
              <a:t>  b.无真相数据-最好的努力</a:t>
            </a:r>
            <a:endParaRPr lang="en-US" altLang="zh-CN" sz="2000">
              <a:latin typeface="黑体" panose="02010609060101010101" charset="-122"/>
              <a:ea typeface="黑体" panose="02010609060101010101" charset="-122"/>
              <a:cs typeface="黑体" panose="02010609060101010101" charset="-122"/>
            </a:endParaRPr>
          </a:p>
        </p:txBody>
      </p:sp>
    </p:spTree>
  </p:cSld>
  <p:clrMapOvr>
    <a:masterClrMapping/>
  </p:clrMapOvr>
  <p:transition/>
  <p:timing>
    <p:tnLst>
      <p:par>
        <p:cTn id="1" dur="indefinite" restart="never" nodeType="tmRoot"/>
      </p:par>
    </p:tnLst>
    <p:bldLst>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12191999" cy="6858000"/>
          </a:xfrm>
          <a:prstGeom prst="rect">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endParaRPr lang="en-US"/>
          </a:p>
        </p:txBody>
      </p:sp>
      <p:sp>
        <p:nvSpPr>
          <p:cNvPr id="9" name="TextBox 8"/>
          <p:cNvSpPr txBox="1"/>
          <p:nvPr/>
        </p:nvSpPr>
        <p:spPr>
          <a:xfrm>
            <a:off x="3312160" y="3075940"/>
            <a:ext cx="5819140" cy="706755"/>
          </a:xfrm>
          <a:prstGeom prst="rect">
            <a:avLst/>
          </a:prstGeom>
          <a:noFill/>
        </p:spPr>
        <p:txBody>
          <a:bodyPr wrap="square" rtlCol="0">
            <a:spAutoFit/>
          </a:bodyPr>
          <a:lstStyle/>
          <a:p>
            <a:pPr algn="ctr"/>
            <a:r>
              <a:rPr lang="zh-CN" altLang="en-US" sz="4000" b="1" spc="300">
                <a:solidFill>
                  <a:schemeClr val="bg1"/>
                </a:solidFill>
                <a:latin typeface="Dosis" charset="0"/>
                <a:ea typeface="Dosis" charset="0"/>
                <a:cs typeface="Dosis" charset="0"/>
              </a:rPr>
              <a:t>谢谢</a:t>
            </a:r>
            <a:endParaRPr lang="zh-CN" altLang="en-US" sz="4000" b="1" spc="300">
              <a:solidFill>
                <a:schemeClr val="bg1"/>
              </a:solidFill>
              <a:latin typeface="Dosis" charset="0"/>
              <a:ea typeface="Dosis" charset="0"/>
              <a:cs typeface="Dosis" charset="0"/>
            </a:endParaRPr>
          </a:p>
        </p:txBody>
      </p:sp>
      <p:sp>
        <p:nvSpPr>
          <p:cNvPr id="4" name="等腰三角形 3"/>
          <p:cNvSpPr/>
          <p:nvPr/>
        </p:nvSpPr>
        <p:spPr>
          <a:xfrm>
            <a:off x="5349240" y="1145540"/>
            <a:ext cx="1493520" cy="15392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NGEzZDFmYWUwZGQ2OTU3MGVlNTJjNGRkMTIwZWJkZj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Words>
  <Application>WPS 演示</Application>
  <PresentationFormat>宽屏</PresentationFormat>
  <Paragraphs>35</Paragraphs>
  <Slides>6</Slides>
  <Notes>4</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6</vt:i4>
      </vt:variant>
    </vt:vector>
  </HeadingPairs>
  <TitlesOfParts>
    <vt:vector size="34" baseType="lpstr">
      <vt:lpstr>Arial</vt:lpstr>
      <vt:lpstr>宋体</vt:lpstr>
      <vt:lpstr>Wingdings</vt:lpstr>
      <vt:lpstr>Wingdings</vt:lpstr>
      <vt:lpstr>Dosis</vt:lpstr>
      <vt:lpstr>Segoe Print</vt:lpstr>
      <vt:lpstr>黑体</vt:lpstr>
      <vt:lpstr>Source Sans Pro</vt:lpstr>
      <vt:lpstr>Open Sans Light</vt:lpstr>
      <vt:lpstr>微软雅黑</vt:lpstr>
      <vt:lpstr>Arial Unicode MS</vt:lpstr>
      <vt:lpstr>Calibri</vt:lpstr>
      <vt:lpstr>Montserrat</vt:lpstr>
      <vt:lpstr>Source Sans Pro</vt:lpstr>
      <vt:lpstr>Questrial</vt:lpstr>
      <vt:lpstr>Flaticon</vt:lpstr>
      <vt:lpstr>Gill Sans</vt:lpstr>
      <vt:lpstr>Questrial</vt:lpstr>
      <vt:lpstr>Karla</vt:lpstr>
      <vt:lpstr>Source Sans Pro Light</vt:lpstr>
      <vt:lpstr>Open Sans</vt:lpstr>
      <vt:lpstr>Trebuchet MS</vt:lpstr>
      <vt:lpstr>Gill Sans MT</vt:lpstr>
      <vt:lpstr>Tiger</vt:lpstr>
      <vt:lpstr>Tahoma</vt:lpstr>
      <vt:lpstr>Tiger Expert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Chicking</cp:lastModifiedBy>
  <cp:revision>174</cp:revision>
  <dcterms:created xsi:type="dcterms:W3CDTF">2019-06-19T02:08:00Z</dcterms:created>
  <dcterms:modified xsi:type="dcterms:W3CDTF">2022-08-02T05:36:07Z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8AC9B164E2B044BB8455745C8005D1E1</vt:lpwstr>
  </property>
</Properties>
</file>