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 id="263" r:id="rId7"/>
    <p:sldId id="264" r:id="rId8"/>
    <p:sldId id="258" r:id="rId9"/>
    <p:sldId id="267"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50777-9E28-785D-F68C-2831C21BDA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B4E748-62B5-69FC-18BA-71EE8E94D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00AA23-C10B-129D-8A60-B0266F98D0EC}"/>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B7AC8AAE-2876-F0E9-E7E0-51D0D0ECA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CE771D-0207-DF13-3559-CDD946B33C2A}"/>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364089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58A68-466E-1D1A-2811-C06BAEAF55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1905EB-C244-F941-4C50-EF4ECAD3AB6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4BEAC1-B50B-B190-71B6-408E0EC2132A}"/>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5532BE97-ADB3-B465-E6B8-0FFECDB348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589138-2250-4C17-EFE5-39F630C91338}"/>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65255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391B3-2299-F876-0AC2-2385387FE9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37F7991-4C12-8F67-B432-746347762E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8303EB-900B-A707-3521-93418D78F94E}"/>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65D1744C-8B6C-0A52-AB97-EBD5569F6C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06F749-A5AB-3953-2774-1DD84A469E1B}"/>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323967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34684-BD5C-F65F-E9BE-5FC3F54FD8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C71BF0-6177-4BE4-1A40-A8F3327F3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D28455-8176-663E-B97A-59359B9A9773}"/>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80661D45-1745-1880-498A-80A34BBB7C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44A874-9962-7CD9-F30F-3C7B78C98894}"/>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303161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4FACE-9A93-C254-F0A8-5B352596AF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36DBEF-C9D1-D04A-3D1E-B6EF9FD83D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B1CBE35-55CA-BA98-AEC9-B7F19E5F3989}"/>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39FA4426-262E-39AE-3C9C-433FA6E4FB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10CFDB-EA07-61E9-4424-4F7640CF45CC}"/>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416732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1667F-B03D-6D41-D1C5-8066EBE66B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E6E676-F26B-2B14-1327-04DE71477C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56ACEA-E2DB-B7C7-ED44-39CE2D95E5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5BFF77-9A1B-FED2-1EE1-96ADC0C29F8F}"/>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6" name="页脚占位符 5">
            <a:extLst>
              <a:ext uri="{FF2B5EF4-FFF2-40B4-BE49-F238E27FC236}">
                <a16:creationId xmlns:a16="http://schemas.microsoft.com/office/drawing/2014/main" id="{7E9118EF-7BFA-B138-BC32-1C23167EE7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35E9BC-7099-CB1B-8AC7-B117684A7F74}"/>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105788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4B9CC-2D42-8C7E-DACB-F7EE0443BF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B52D1F-21CA-7D14-C983-6E6CF76B6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4CB446-E9FD-1153-ECAC-4575C09B71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AE9EEB-A676-FC51-BDE8-A54699DEE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65D861-C1C5-2B99-CC5D-A64EE94BA3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2EDC3A-9493-90C1-0A42-7158C4B23D83}"/>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8" name="页脚占位符 7">
            <a:extLst>
              <a:ext uri="{FF2B5EF4-FFF2-40B4-BE49-F238E27FC236}">
                <a16:creationId xmlns:a16="http://schemas.microsoft.com/office/drawing/2014/main" id="{E2FC97EB-A97A-6145-9BE9-9EF5A9B153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E5193E-6B5B-4C64-AD32-F75FB293883C}"/>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301742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07162-4209-9F2B-D0FE-85F31BA313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090FC3D-6747-57DC-6AFA-880EA780EE6B}"/>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4" name="页脚占位符 3">
            <a:extLst>
              <a:ext uri="{FF2B5EF4-FFF2-40B4-BE49-F238E27FC236}">
                <a16:creationId xmlns:a16="http://schemas.microsoft.com/office/drawing/2014/main" id="{A404F882-C4C0-FF8B-5E39-E90AB0C94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8E3231-6B26-4677-DADC-036CCF1D0960}"/>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202025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8B04A1-4EAC-D492-74A8-C7BF7289718D}"/>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3" name="页脚占位符 2">
            <a:extLst>
              <a:ext uri="{FF2B5EF4-FFF2-40B4-BE49-F238E27FC236}">
                <a16:creationId xmlns:a16="http://schemas.microsoft.com/office/drawing/2014/main" id="{9B189B32-D565-1E03-6657-FE542A2FF8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6ACFDE-DB30-B4F1-3F52-92698487D20F}"/>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17027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A581F-9535-8EA8-D982-2B6E0D9DD9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762322-F82F-4EF8-756C-99B7AF8EB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70F9BC-8C18-A909-FDD5-AEB06C965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D75B81-77BA-47BF-3FFA-B8C2A363C678}"/>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6" name="页脚占位符 5">
            <a:extLst>
              <a:ext uri="{FF2B5EF4-FFF2-40B4-BE49-F238E27FC236}">
                <a16:creationId xmlns:a16="http://schemas.microsoft.com/office/drawing/2014/main" id="{A401C6FB-55BA-B47D-F36D-1C16E8E707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FB8C85-81A7-7858-2631-D19FA9EC7DD3}"/>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156972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15FA6-3028-CA9A-1B43-0BD68554E6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D544A6-DD07-27E4-ABEE-F0FBA357D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9A7B57-8424-F6C0-45A9-A6957847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DFD4E3-59FE-511B-71E3-1C806141FE17}"/>
              </a:ext>
            </a:extLst>
          </p:cNvPr>
          <p:cNvSpPr>
            <a:spLocks noGrp="1"/>
          </p:cNvSpPr>
          <p:nvPr>
            <p:ph type="dt" sz="half" idx="10"/>
          </p:nvPr>
        </p:nvSpPr>
        <p:spPr/>
        <p:txBody>
          <a:bodyPr/>
          <a:lstStyle/>
          <a:p>
            <a:fld id="{318F09C9-4B1B-4CE6-8B62-203851A9FD6F}" type="datetimeFigureOut">
              <a:rPr lang="zh-CN" altLang="en-US" smtClean="0"/>
              <a:t>2022/8/3</a:t>
            </a:fld>
            <a:endParaRPr lang="zh-CN" altLang="en-US"/>
          </a:p>
        </p:txBody>
      </p:sp>
      <p:sp>
        <p:nvSpPr>
          <p:cNvPr id="6" name="页脚占位符 5">
            <a:extLst>
              <a:ext uri="{FF2B5EF4-FFF2-40B4-BE49-F238E27FC236}">
                <a16:creationId xmlns:a16="http://schemas.microsoft.com/office/drawing/2014/main" id="{9F4FCC53-AFCD-C9CF-489D-2DCF39D13C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7CAEB1-A05C-EADA-866C-469A33EE5FFB}"/>
              </a:ext>
            </a:extLst>
          </p:cNvPr>
          <p:cNvSpPr>
            <a:spLocks noGrp="1"/>
          </p:cNvSpPr>
          <p:nvPr>
            <p:ph type="sldNum" sz="quarter" idx="12"/>
          </p:nvPr>
        </p:nvSpPr>
        <p:spPr/>
        <p:txBody>
          <a:body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213560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849C3A-A320-ED88-55A7-49B789401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632830-F526-8E51-DF22-B51D3E5BD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91F419-F66D-3D2B-49D6-CD1EDD9BC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F09C9-4B1B-4CE6-8B62-203851A9FD6F}" type="datetimeFigureOut">
              <a:rPr lang="zh-CN" altLang="en-US" smtClean="0"/>
              <a:t>2022/8/3</a:t>
            </a:fld>
            <a:endParaRPr lang="zh-CN" altLang="en-US"/>
          </a:p>
        </p:txBody>
      </p:sp>
      <p:sp>
        <p:nvSpPr>
          <p:cNvPr id="5" name="页脚占位符 4">
            <a:extLst>
              <a:ext uri="{FF2B5EF4-FFF2-40B4-BE49-F238E27FC236}">
                <a16:creationId xmlns:a16="http://schemas.microsoft.com/office/drawing/2014/main" id="{4B3E5D79-4237-8D70-EA39-B4866D459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4E6337-560E-76BA-1985-0C551A099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89188-7D91-4B36-99D5-5F48C8FEE3A1}" type="slidenum">
              <a:rPr lang="zh-CN" altLang="en-US" smtClean="0"/>
              <a:t>‹#›</a:t>
            </a:fld>
            <a:endParaRPr lang="zh-CN" altLang="en-US"/>
          </a:p>
        </p:txBody>
      </p:sp>
    </p:spTree>
    <p:extLst>
      <p:ext uri="{BB962C8B-B14F-4D97-AF65-F5344CB8AC3E}">
        <p14:creationId xmlns:p14="http://schemas.microsoft.com/office/powerpoint/2010/main" val="145394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73856-D208-B8AF-FD69-8E01BCBC573E}"/>
              </a:ext>
            </a:extLst>
          </p:cNvPr>
          <p:cNvSpPr>
            <a:spLocks noGrp="1"/>
          </p:cNvSpPr>
          <p:nvPr>
            <p:ph type="ctrTitle"/>
          </p:nvPr>
        </p:nvSpPr>
        <p:spPr>
          <a:xfrm>
            <a:off x="1524000" y="1831334"/>
            <a:ext cx="9144000" cy="3195331"/>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a:t>DAF-MIT AI</a:t>
            </a:r>
            <a:r>
              <a:rPr lang="zh-CN" altLang="en-US" dirty="0"/>
              <a:t>加速器</a:t>
            </a:r>
            <a:br>
              <a:rPr lang="en-US" altLang="zh-CN" dirty="0"/>
            </a:br>
            <a:r>
              <a:rPr lang="zh-CN" altLang="en-US" dirty="0"/>
              <a:t>空军部</a:t>
            </a:r>
            <a:br>
              <a:rPr lang="zh-CN" altLang="en-US" dirty="0"/>
            </a:br>
            <a:r>
              <a:rPr lang="zh-CN" altLang="en-US" dirty="0"/>
              <a:t>麻省理工学院</a:t>
            </a:r>
            <a:br>
              <a:rPr lang="zh-CN" altLang="en-US" dirty="0"/>
            </a:br>
            <a:r>
              <a:rPr lang="zh-CN" altLang="en-US" dirty="0"/>
              <a:t>人工智能加速器</a:t>
            </a:r>
          </a:p>
        </p:txBody>
      </p:sp>
    </p:spTree>
    <p:extLst>
      <p:ext uri="{BB962C8B-B14F-4D97-AF65-F5344CB8AC3E}">
        <p14:creationId xmlns:p14="http://schemas.microsoft.com/office/powerpoint/2010/main" val="131012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B7731-4093-3109-A1F1-297735145CFE}"/>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面临挑战</a:t>
            </a:r>
          </a:p>
        </p:txBody>
      </p:sp>
      <p:sp>
        <p:nvSpPr>
          <p:cNvPr id="4" name="内容占位符 3">
            <a:extLst>
              <a:ext uri="{FF2B5EF4-FFF2-40B4-BE49-F238E27FC236}">
                <a16:creationId xmlns:a16="http://schemas.microsoft.com/office/drawing/2014/main" id="{F3DB93B0-74A8-2261-46F5-55697BB133CC}"/>
              </a:ext>
            </a:extLst>
          </p:cNvPr>
          <p:cNvSpPr>
            <a:spLocks noGrp="1"/>
          </p:cNvSpPr>
          <p:nvPr>
            <p:ph idx="1"/>
          </p:nvPr>
        </p:nvSpPr>
        <p:spPr/>
        <p:txBody>
          <a:bodyPr/>
          <a:lstStyle/>
          <a:p>
            <a:r>
              <a:rPr lang="zh-CN" altLang="en-US" dirty="0"/>
              <a:t>项目：光谱感知</a:t>
            </a:r>
            <a:r>
              <a:rPr lang="en-US" altLang="zh-CN" dirty="0"/>
              <a:t>————</a:t>
            </a:r>
            <a:r>
              <a:rPr lang="zh-CN" altLang="en-US" b="1" i="0" dirty="0">
                <a:effectLst/>
                <a:latin typeface="Roboto" panose="02000000000000000000" pitchFamily="2" charset="0"/>
              </a:rPr>
              <a:t>射频挑战</a:t>
            </a:r>
          </a:p>
          <a:p>
            <a:r>
              <a:rPr lang="zh-CN" altLang="en-US" dirty="0"/>
              <a:t>项目：快速人工智能</a:t>
            </a:r>
            <a:r>
              <a:rPr lang="en-US" altLang="zh-CN" dirty="0"/>
              <a:t>————</a:t>
            </a:r>
            <a:r>
              <a:rPr lang="zh-CN" altLang="en-US" b="1" i="0" dirty="0">
                <a:effectLst/>
                <a:latin typeface="Roboto" panose="02000000000000000000" pitchFamily="2" charset="0"/>
              </a:rPr>
              <a:t>机动 </a:t>
            </a:r>
            <a:r>
              <a:rPr lang="en-US" altLang="zh-CN" b="1" i="0" dirty="0">
                <a:effectLst/>
                <a:latin typeface="Roboto" panose="02000000000000000000" pitchFamily="2" charset="0"/>
              </a:rPr>
              <a:t>ID </a:t>
            </a:r>
            <a:r>
              <a:rPr lang="zh-CN" altLang="en-US" b="1" i="0" dirty="0">
                <a:effectLst/>
                <a:latin typeface="Roboto" panose="02000000000000000000" pitchFamily="2" charset="0"/>
              </a:rPr>
              <a:t>挑战</a:t>
            </a:r>
          </a:p>
          <a:p>
            <a:r>
              <a:rPr lang="zh-CN" altLang="en-US" dirty="0"/>
              <a:t>项目：使用生理和认知指标进行客观性能预测和优化</a:t>
            </a:r>
            <a:r>
              <a:rPr lang="en-US" altLang="zh-CN" dirty="0"/>
              <a:t>————</a:t>
            </a:r>
            <a:r>
              <a:rPr lang="zh-CN" altLang="en-US" b="1" i="0" dirty="0">
                <a:effectLst/>
                <a:latin typeface="Roboto" panose="02000000000000000000" pitchFamily="2" charset="0"/>
              </a:rPr>
              <a:t>齿轮导航仪数据挑战赛</a:t>
            </a:r>
            <a:endParaRPr lang="en-US" altLang="zh-CN" b="1" i="0" dirty="0">
              <a:effectLst/>
              <a:latin typeface="Roboto" panose="02000000000000000000" pitchFamily="2" charset="0"/>
            </a:endParaRPr>
          </a:p>
          <a:p>
            <a:r>
              <a:rPr lang="zh-CN" altLang="en-US" dirty="0"/>
              <a:t>项目：地球智能引擎</a:t>
            </a:r>
            <a:r>
              <a:rPr lang="en-US" altLang="zh-CN" dirty="0"/>
              <a:t>————</a:t>
            </a:r>
            <a:r>
              <a:rPr lang="zh-CN" altLang="en-US" b="1" i="0" dirty="0">
                <a:effectLst/>
                <a:latin typeface="Roboto" panose="02000000000000000000" pitchFamily="2" charset="0"/>
              </a:rPr>
              <a:t>塞维尔：天气挑战</a:t>
            </a:r>
          </a:p>
          <a:p>
            <a:endParaRPr lang="zh-CN" altLang="en-US" b="1" i="0" dirty="0">
              <a:effectLst/>
              <a:latin typeface="Roboto" panose="02000000000000000000" pitchFamily="2" charset="0"/>
            </a:endParaRPr>
          </a:p>
          <a:p>
            <a:endParaRPr lang="zh-CN" altLang="en-US" dirty="0"/>
          </a:p>
          <a:p>
            <a:endParaRPr lang="zh-CN" altLang="en-US" b="0" i="0" dirty="0">
              <a:solidFill>
                <a:srgbClr val="7A7A7A"/>
              </a:solidFill>
              <a:effectLst/>
              <a:latin typeface="Roboto" panose="02000000000000000000" pitchFamily="2" charset="0"/>
            </a:endParaRPr>
          </a:p>
          <a:p>
            <a:endParaRPr lang="zh-CN" altLang="en-US" b="0" i="0" dirty="0">
              <a:solidFill>
                <a:srgbClr val="7A7A7A"/>
              </a:solidFill>
              <a:effectLst/>
              <a:latin typeface="Roboto" panose="02000000000000000000" pitchFamily="2" charset="0"/>
            </a:endParaRPr>
          </a:p>
          <a:p>
            <a:endParaRPr lang="zh-CN" altLang="en-US" dirty="0"/>
          </a:p>
        </p:txBody>
      </p:sp>
    </p:spTree>
    <p:extLst>
      <p:ext uri="{BB962C8B-B14F-4D97-AF65-F5344CB8AC3E}">
        <p14:creationId xmlns:p14="http://schemas.microsoft.com/office/powerpoint/2010/main" val="54551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B7731-4093-3109-A1F1-297735145CFE}"/>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面临挑战</a:t>
            </a:r>
          </a:p>
        </p:txBody>
      </p:sp>
      <p:sp>
        <p:nvSpPr>
          <p:cNvPr id="4" name="内容占位符 3">
            <a:extLst>
              <a:ext uri="{FF2B5EF4-FFF2-40B4-BE49-F238E27FC236}">
                <a16:creationId xmlns:a16="http://schemas.microsoft.com/office/drawing/2014/main" id="{F3DB93B0-74A8-2261-46F5-55697BB133C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8627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D2B78-98BC-95CA-8E4D-8F1548B0FD0B}"/>
              </a:ext>
            </a:extLst>
          </p:cNvPr>
          <p:cNvSpPr>
            <a:spLocks noGrp="1"/>
          </p:cNvSpPr>
          <p:nvPr>
            <p:ph type="title"/>
          </p:nvPr>
        </p:nvSpPr>
        <p:spPr/>
        <p:txBody>
          <a:bodyPr/>
          <a:lstStyle/>
          <a:p>
            <a:r>
              <a:rPr lang="en-US" altLang="zh-CN" dirty="0"/>
              <a:t>DAF-MIT AI</a:t>
            </a:r>
            <a:r>
              <a:rPr lang="zh-CN" altLang="en-US" dirty="0"/>
              <a:t>加速器</a:t>
            </a:r>
          </a:p>
        </p:txBody>
      </p:sp>
      <p:sp>
        <p:nvSpPr>
          <p:cNvPr id="3" name="内容占位符 2">
            <a:extLst>
              <a:ext uri="{FF2B5EF4-FFF2-40B4-BE49-F238E27FC236}">
                <a16:creationId xmlns:a16="http://schemas.microsoft.com/office/drawing/2014/main" id="{C6120030-2883-AC2B-15D3-9FD7EFAB4653}"/>
              </a:ext>
            </a:extLst>
          </p:cNvPr>
          <p:cNvSpPr>
            <a:spLocks noGrp="1"/>
          </p:cNvSpPr>
          <p:nvPr>
            <p:ph idx="1"/>
          </p:nvPr>
        </p:nvSpPr>
        <p:spPr/>
        <p:txBody>
          <a:bodyPr/>
          <a:lstStyle/>
          <a:p>
            <a:r>
              <a:rPr lang="en-US" altLang="zh-CN" dirty="0"/>
              <a:t>DAF-MIT AI</a:t>
            </a:r>
            <a:r>
              <a:rPr lang="zh-CN" altLang="en-US" dirty="0"/>
              <a:t>加速器旨在使人工智能取得根本性进展，以改善空军部的运营，同时满足更广泛的社会需求。</a:t>
            </a:r>
            <a:r>
              <a:rPr lang="en-US" altLang="zh-CN" dirty="0"/>
              <a:t>AI</a:t>
            </a:r>
            <a:r>
              <a:rPr lang="zh-CN" altLang="en-US" dirty="0"/>
              <a:t>加速器研究涉及跨学科团队，包括飞行员，他们在</a:t>
            </a:r>
            <a:r>
              <a:rPr lang="en-US" altLang="zh-CN" dirty="0"/>
              <a:t>AI</a:t>
            </a:r>
            <a:r>
              <a:rPr lang="zh-CN" altLang="en-US" dirty="0"/>
              <a:t>的不同领域进行协作，以创建新的算法，技术和解决方案。</a:t>
            </a:r>
            <a:endParaRPr lang="en-US" altLang="zh-CN" dirty="0"/>
          </a:p>
          <a:p>
            <a:endParaRPr lang="zh-CN" altLang="en-US" dirty="0"/>
          </a:p>
        </p:txBody>
      </p:sp>
      <p:pic>
        <p:nvPicPr>
          <p:cNvPr id="7" name="图片 6">
            <a:extLst>
              <a:ext uri="{FF2B5EF4-FFF2-40B4-BE49-F238E27FC236}">
                <a16:creationId xmlns:a16="http://schemas.microsoft.com/office/drawing/2014/main" id="{E818943F-195D-3DAC-8DA5-5B497AC1D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662" y="3429001"/>
            <a:ext cx="2705334" cy="3429000"/>
          </a:xfrm>
          <a:prstGeom prst="rect">
            <a:avLst/>
          </a:prstGeom>
        </p:spPr>
      </p:pic>
      <p:pic>
        <p:nvPicPr>
          <p:cNvPr id="9" name="图片 8">
            <a:extLst>
              <a:ext uri="{FF2B5EF4-FFF2-40B4-BE49-F238E27FC236}">
                <a16:creationId xmlns:a16="http://schemas.microsoft.com/office/drawing/2014/main" id="{F259E575-C300-0FC8-6B0C-7E37A3339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445" y="3429000"/>
            <a:ext cx="2674852" cy="3421677"/>
          </a:xfrm>
          <a:prstGeom prst="rect">
            <a:avLst/>
          </a:prstGeom>
        </p:spPr>
      </p:pic>
    </p:spTree>
    <p:extLst>
      <p:ext uri="{BB962C8B-B14F-4D97-AF65-F5344CB8AC3E}">
        <p14:creationId xmlns:p14="http://schemas.microsoft.com/office/powerpoint/2010/main" val="424313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063ED-A719-D439-8D0F-83ACECF5F9A5}"/>
              </a:ext>
            </a:extLst>
          </p:cNvPr>
          <p:cNvSpPr>
            <a:spLocks noGrp="1"/>
          </p:cNvSpPr>
          <p:nvPr>
            <p:ph type="title"/>
          </p:nvPr>
        </p:nvSpPr>
        <p:spPr/>
        <p:txBody>
          <a:bodyPr/>
          <a:lstStyle/>
          <a:p>
            <a:r>
              <a:rPr lang="en-US" altLang="zh-CN" dirty="0"/>
              <a:t>DAF-MIT AI</a:t>
            </a:r>
            <a:r>
              <a:rPr lang="zh-CN" altLang="en-US" dirty="0"/>
              <a:t>加速器</a:t>
            </a:r>
          </a:p>
        </p:txBody>
      </p:sp>
      <p:sp>
        <p:nvSpPr>
          <p:cNvPr id="3" name="内容占位符 2">
            <a:extLst>
              <a:ext uri="{FF2B5EF4-FFF2-40B4-BE49-F238E27FC236}">
                <a16:creationId xmlns:a16="http://schemas.microsoft.com/office/drawing/2014/main" id="{11F68217-79E9-E78C-07C2-AA051FBE7322}"/>
              </a:ext>
            </a:extLst>
          </p:cNvPr>
          <p:cNvSpPr>
            <a:spLocks noGrp="1"/>
          </p:cNvSpPr>
          <p:nvPr>
            <p:ph idx="1"/>
          </p:nvPr>
        </p:nvSpPr>
        <p:spPr/>
        <p:txBody>
          <a:bodyPr/>
          <a:lstStyle/>
          <a:p>
            <a:r>
              <a:rPr lang="zh-CN" altLang="en-US" dirty="0"/>
              <a:t>麻省理工学院和空军部旨在为人工智能技术创建一个最先进的，端到端的，可持续的管道，使美国在国防和民用领域具有竞争优势。人工智能加速器利用大学、小型企业、传统国防和非传统商业企业，与空军和太空部队合作，为社会和国家开发和确保人工智能技术的道德使用。</a:t>
            </a:r>
            <a:endParaRPr lang="en-US" altLang="zh-CN" dirty="0"/>
          </a:p>
          <a:p>
            <a:r>
              <a:rPr lang="zh-CN" altLang="en-US" dirty="0"/>
              <a:t>人工智能加速器的历史性合作伙伴关系包括与美国领先的学者和技术专家进行强大而持续的对话，以帮助指导空军部反映我们国家价值观的人工智能未来。</a:t>
            </a:r>
          </a:p>
        </p:txBody>
      </p:sp>
    </p:spTree>
    <p:extLst>
      <p:ext uri="{BB962C8B-B14F-4D97-AF65-F5344CB8AC3E}">
        <p14:creationId xmlns:p14="http://schemas.microsoft.com/office/powerpoint/2010/main" val="35738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64F1D-BEE7-B465-805B-3000B65EAF2F}"/>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研究内容</a:t>
            </a:r>
          </a:p>
        </p:txBody>
      </p:sp>
      <p:sp>
        <p:nvSpPr>
          <p:cNvPr id="3" name="内容占位符 2">
            <a:extLst>
              <a:ext uri="{FF2B5EF4-FFF2-40B4-BE49-F238E27FC236}">
                <a16:creationId xmlns:a16="http://schemas.microsoft.com/office/drawing/2014/main" id="{27693CFB-B9A2-9FA0-4DB4-897FE84CADEA}"/>
              </a:ext>
            </a:extLst>
          </p:cNvPr>
          <p:cNvSpPr>
            <a:spLocks noGrp="1"/>
          </p:cNvSpPr>
          <p:nvPr>
            <p:ph idx="1"/>
          </p:nvPr>
        </p:nvSpPr>
        <p:spPr/>
        <p:txBody>
          <a:bodyPr/>
          <a:lstStyle/>
          <a:p>
            <a:r>
              <a:rPr lang="en-US" altLang="zh-CN" dirty="0"/>
              <a:t>2019</a:t>
            </a:r>
            <a:r>
              <a:rPr lang="zh-CN" altLang="en-US" dirty="0"/>
              <a:t>年对项目提案的征集产生了</a:t>
            </a:r>
            <a:r>
              <a:rPr lang="en-US" altLang="zh-CN" dirty="0"/>
              <a:t>10</a:t>
            </a:r>
            <a:r>
              <a:rPr lang="zh-CN" altLang="en-US" dirty="0"/>
              <a:t>个项目，共涵盖</a:t>
            </a:r>
            <a:r>
              <a:rPr lang="en-US" altLang="zh-CN" dirty="0"/>
              <a:t>15</a:t>
            </a:r>
            <a:r>
              <a:rPr lang="zh-CN" altLang="en-US" dirty="0"/>
              <a:t>个研究工作流程。这些项目涉及</a:t>
            </a:r>
            <a:r>
              <a:rPr lang="en-US" altLang="zh-CN" dirty="0"/>
              <a:t>140</a:t>
            </a:r>
            <a:r>
              <a:rPr lang="zh-CN" altLang="en-US" dirty="0"/>
              <a:t>多名教师，研究人员和学生，他们隶属于麻省理工学院校园和麻省理工学院林肯实验室的</a:t>
            </a:r>
            <a:r>
              <a:rPr lang="en-US" altLang="zh-CN" dirty="0"/>
              <a:t>20</a:t>
            </a:r>
            <a:r>
              <a:rPr lang="zh-CN" altLang="en-US" dirty="0"/>
              <a:t>多个不同组织单位。所有项目团队都涉及空军人员，他们嵌入研究团队，并充当项目与国防部利益相关者之间的联络人。这些项目于</a:t>
            </a:r>
            <a:r>
              <a:rPr lang="en-US" altLang="zh-CN" dirty="0"/>
              <a:t>2020</a:t>
            </a:r>
            <a:r>
              <a:rPr lang="zh-CN" altLang="en-US" dirty="0"/>
              <a:t>年</a:t>
            </a:r>
            <a:r>
              <a:rPr lang="en-US" altLang="zh-CN" dirty="0"/>
              <a:t>1</a:t>
            </a:r>
            <a:r>
              <a:rPr lang="zh-CN" altLang="en-US" dirty="0"/>
              <a:t>月启动，推动了人工智能在广泛领域的研究，包括天气建模和可视化、训练时间表的优化以及增强自主性以增强和放大人类决策。人工智能加速器的研究活动已成功扩展，包括与海军研究生院和美国太空部队合作的种子研究项目，以及</a:t>
            </a:r>
            <a:r>
              <a:rPr lang="en-US" altLang="zh-CN" dirty="0"/>
              <a:t>2021</a:t>
            </a:r>
            <a:r>
              <a:rPr lang="zh-CN" altLang="en-US" dirty="0"/>
              <a:t>年</a:t>
            </a:r>
            <a:r>
              <a:rPr lang="en-US" altLang="zh-CN" dirty="0"/>
              <a:t>1</a:t>
            </a:r>
            <a:r>
              <a:rPr lang="zh-CN" altLang="en-US" dirty="0"/>
              <a:t>月开始的人工智能教育研究项目。</a:t>
            </a:r>
          </a:p>
        </p:txBody>
      </p:sp>
    </p:spTree>
    <p:extLst>
      <p:ext uri="{BB962C8B-B14F-4D97-AF65-F5344CB8AC3E}">
        <p14:creationId xmlns:p14="http://schemas.microsoft.com/office/powerpoint/2010/main" val="297562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64F1D-BEE7-B465-805B-3000B65EAF2F}"/>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研究内容</a:t>
            </a:r>
          </a:p>
        </p:txBody>
      </p:sp>
      <p:pic>
        <p:nvPicPr>
          <p:cNvPr id="5" name="内容占位符 4">
            <a:extLst>
              <a:ext uri="{FF2B5EF4-FFF2-40B4-BE49-F238E27FC236}">
                <a16:creationId xmlns:a16="http://schemas.microsoft.com/office/drawing/2014/main" id="{240495B8-DDD4-9F9D-4BDE-C92FC9B46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496" y="1543665"/>
            <a:ext cx="9497007" cy="4633298"/>
          </a:xfrm>
        </p:spPr>
      </p:pic>
    </p:spTree>
    <p:extLst>
      <p:ext uri="{BB962C8B-B14F-4D97-AF65-F5344CB8AC3E}">
        <p14:creationId xmlns:p14="http://schemas.microsoft.com/office/powerpoint/2010/main" val="362589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64F1D-BEE7-B465-805B-3000B65EAF2F}"/>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研究内容</a:t>
            </a:r>
          </a:p>
        </p:txBody>
      </p:sp>
      <p:pic>
        <p:nvPicPr>
          <p:cNvPr id="5" name="内容占位符 4">
            <a:extLst>
              <a:ext uri="{FF2B5EF4-FFF2-40B4-BE49-F238E27FC236}">
                <a16:creationId xmlns:a16="http://schemas.microsoft.com/office/drawing/2014/main" id="{B99B9738-551C-9225-12FA-F2ABE1014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81825"/>
            <a:ext cx="10515600" cy="3838937"/>
          </a:xfrm>
        </p:spPr>
      </p:pic>
    </p:spTree>
    <p:extLst>
      <p:ext uri="{BB962C8B-B14F-4D97-AF65-F5344CB8AC3E}">
        <p14:creationId xmlns:p14="http://schemas.microsoft.com/office/powerpoint/2010/main" val="242634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64F1D-BEE7-B465-805B-3000B65EAF2F}"/>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研究内容</a:t>
            </a:r>
          </a:p>
        </p:txBody>
      </p:sp>
      <p:pic>
        <p:nvPicPr>
          <p:cNvPr id="5" name="内容占位符 4">
            <a:extLst>
              <a:ext uri="{FF2B5EF4-FFF2-40B4-BE49-F238E27FC236}">
                <a16:creationId xmlns:a16="http://schemas.microsoft.com/office/drawing/2014/main" id="{FA274A2F-7E39-6F96-8205-DD8CBF9DC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0740"/>
            <a:ext cx="10515600" cy="4181107"/>
          </a:xfrm>
        </p:spPr>
      </p:pic>
    </p:spTree>
    <p:extLst>
      <p:ext uri="{BB962C8B-B14F-4D97-AF65-F5344CB8AC3E}">
        <p14:creationId xmlns:p14="http://schemas.microsoft.com/office/powerpoint/2010/main" val="44853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B7731-4093-3109-A1F1-297735145CFE}"/>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研究内容</a:t>
            </a:r>
          </a:p>
        </p:txBody>
      </p:sp>
      <p:pic>
        <p:nvPicPr>
          <p:cNvPr id="5" name="内容占位符 4">
            <a:extLst>
              <a:ext uri="{FF2B5EF4-FFF2-40B4-BE49-F238E27FC236}">
                <a16:creationId xmlns:a16="http://schemas.microsoft.com/office/drawing/2014/main" id="{ACE6E02B-391F-5C9A-E893-B9D3D50E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450" y="1825625"/>
            <a:ext cx="9723099" cy="4351338"/>
          </a:xfrm>
        </p:spPr>
      </p:pic>
    </p:spTree>
    <p:extLst>
      <p:ext uri="{BB962C8B-B14F-4D97-AF65-F5344CB8AC3E}">
        <p14:creationId xmlns:p14="http://schemas.microsoft.com/office/powerpoint/2010/main" val="308910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B7731-4093-3109-A1F1-297735145CFE}"/>
              </a:ext>
            </a:extLst>
          </p:cNvPr>
          <p:cNvSpPr>
            <a:spLocks noGrp="1"/>
          </p:cNvSpPr>
          <p:nvPr>
            <p:ph type="title"/>
          </p:nvPr>
        </p:nvSpPr>
        <p:spPr/>
        <p:txBody>
          <a:bodyPr/>
          <a:lstStyle/>
          <a:p>
            <a:r>
              <a:rPr lang="en-US" altLang="zh-CN" dirty="0"/>
              <a:t>DAF-MIT AI</a:t>
            </a:r>
            <a:r>
              <a:rPr lang="zh-CN" altLang="en-US" dirty="0"/>
              <a:t>加速器</a:t>
            </a:r>
            <a:r>
              <a:rPr lang="en-US" altLang="zh-CN" dirty="0"/>
              <a:t>-</a:t>
            </a:r>
            <a:r>
              <a:rPr lang="zh-CN" altLang="en-US" dirty="0"/>
              <a:t>面临挑战</a:t>
            </a:r>
          </a:p>
        </p:txBody>
      </p:sp>
      <p:sp>
        <p:nvSpPr>
          <p:cNvPr id="4" name="内容占位符 3">
            <a:extLst>
              <a:ext uri="{FF2B5EF4-FFF2-40B4-BE49-F238E27FC236}">
                <a16:creationId xmlns:a16="http://schemas.microsoft.com/office/drawing/2014/main" id="{F3DB93B0-74A8-2261-46F5-55697BB133CC}"/>
              </a:ext>
            </a:extLst>
          </p:cNvPr>
          <p:cNvSpPr>
            <a:spLocks noGrp="1"/>
          </p:cNvSpPr>
          <p:nvPr>
            <p:ph idx="1"/>
          </p:nvPr>
        </p:nvSpPr>
        <p:spPr/>
        <p:txBody>
          <a:bodyPr/>
          <a:lstStyle/>
          <a:p>
            <a:r>
              <a:rPr lang="zh-CN" altLang="en-US" dirty="0"/>
              <a:t>项目：通过虚拟和增强现实转移多机器人学习，实现快速灾难响应</a:t>
            </a:r>
            <a:r>
              <a:rPr lang="en-US" altLang="zh-CN" dirty="0"/>
              <a:t>————</a:t>
            </a:r>
            <a:r>
              <a:rPr lang="zh-CN" altLang="en-US" b="1" i="0" dirty="0">
                <a:effectLst/>
                <a:latin typeface="Roboto" panose="02000000000000000000" pitchFamily="2" charset="0"/>
              </a:rPr>
              <a:t>披萨同步定位和映射挑战赛 </a:t>
            </a:r>
            <a:endParaRPr lang="en-US" altLang="zh-CN" b="1" i="0" dirty="0">
              <a:effectLst/>
              <a:latin typeface="Roboto" panose="02000000000000000000" pitchFamily="2" charset="0"/>
            </a:endParaRPr>
          </a:p>
          <a:p>
            <a:r>
              <a:rPr lang="zh-CN" altLang="en-US" dirty="0"/>
              <a:t>项目：</a:t>
            </a:r>
            <a:r>
              <a:rPr lang="zh-CN" altLang="en-US" b="1" i="0" dirty="0">
                <a:effectLst/>
                <a:latin typeface="Roboto" panose="02000000000000000000" pitchFamily="2" charset="0"/>
              </a:rPr>
              <a:t>合成孔径雷达的多模态视觉</a:t>
            </a:r>
            <a:r>
              <a:rPr lang="en-US" altLang="zh-CN" dirty="0"/>
              <a:t>————</a:t>
            </a:r>
            <a:r>
              <a:rPr lang="en-US" altLang="zh-CN" b="1" i="0" dirty="0" err="1">
                <a:effectLst/>
                <a:latin typeface="Roboto" panose="02000000000000000000" pitchFamily="2" charset="0"/>
              </a:rPr>
              <a:t>MultiEarth</a:t>
            </a:r>
            <a:r>
              <a:rPr lang="en-US" altLang="zh-CN" b="1" i="0" dirty="0">
                <a:effectLst/>
                <a:latin typeface="Roboto" panose="02000000000000000000" pitchFamily="2" charset="0"/>
              </a:rPr>
              <a:t> 2022 Challenge</a:t>
            </a:r>
          </a:p>
          <a:p>
            <a:r>
              <a:rPr lang="zh-CN" altLang="en-US" dirty="0"/>
              <a:t>项目：</a:t>
            </a:r>
            <a:r>
              <a:rPr lang="zh-CN" altLang="en-US" b="1" i="0" dirty="0">
                <a:effectLst/>
                <a:latin typeface="Roboto" panose="02000000000000000000" pitchFamily="2" charset="0"/>
              </a:rPr>
              <a:t>人工智能辅助优化培训计划</a:t>
            </a:r>
            <a:r>
              <a:rPr lang="en-US" altLang="zh-CN" dirty="0"/>
              <a:t>————</a:t>
            </a:r>
            <a:r>
              <a:rPr lang="zh-CN" altLang="en-US" b="1" i="0" dirty="0">
                <a:effectLst/>
                <a:latin typeface="Roboto" panose="02000000000000000000" pitchFamily="2" charset="0"/>
              </a:rPr>
              <a:t>冰球挑战赛</a:t>
            </a:r>
          </a:p>
          <a:p>
            <a:r>
              <a:rPr lang="zh-CN" altLang="en-US" dirty="0"/>
              <a:t>项目：用于导航及其他领域的鲁棒神经微分模型</a:t>
            </a:r>
            <a:r>
              <a:rPr lang="en-US" altLang="zh-CN" dirty="0"/>
              <a:t>————</a:t>
            </a:r>
            <a:r>
              <a:rPr lang="zh-CN" altLang="en-US" b="1" i="0" dirty="0">
                <a:effectLst/>
                <a:latin typeface="Roboto" panose="02000000000000000000" pitchFamily="2" charset="0"/>
              </a:rPr>
              <a:t>磁导航挑战</a:t>
            </a:r>
          </a:p>
          <a:p>
            <a:r>
              <a:rPr lang="zh-CN" altLang="en-US" dirty="0"/>
              <a:t>项目：快速人工智能</a:t>
            </a:r>
            <a:r>
              <a:rPr lang="en-US" altLang="zh-CN" dirty="0"/>
              <a:t>————</a:t>
            </a:r>
            <a:r>
              <a:rPr lang="zh-CN" altLang="en-US" b="1" i="0" dirty="0">
                <a:effectLst/>
                <a:latin typeface="Roboto" panose="02000000000000000000" pitchFamily="2" charset="0"/>
              </a:rPr>
              <a:t>数据中心挑战</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094055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497</Words>
  <Application>Microsoft Office PowerPoint</Application>
  <PresentationFormat>宽屏</PresentationFormat>
  <Paragraphs>28</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Roboto</vt:lpstr>
      <vt:lpstr>Office 主题​​</vt:lpstr>
      <vt:lpstr>       DAF-MIT AI加速器 空军部 麻省理工学院 人工智能加速器</vt:lpstr>
      <vt:lpstr>DAF-MIT AI加速器</vt:lpstr>
      <vt:lpstr>DAF-MIT AI加速器</vt:lpstr>
      <vt:lpstr>DAF-MIT AI加速器-研究内容</vt:lpstr>
      <vt:lpstr>DAF-MIT AI加速器-研究内容</vt:lpstr>
      <vt:lpstr>DAF-MIT AI加速器-研究内容</vt:lpstr>
      <vt:lpstr>DAF-MIT AI加速器-研究内容</vt:lpstr>
      <vt:lpstr>DAF-MIT AI加速器-研究内容</vt:lpstr>
      <vt:lpstr>DAF-MIT AI加速器-面临挑战</vt:lpstr>
      <vt:lpstr>DAF-MIT AI加速器-面临挑战</vt:lpstr>
      <vt:lpstr>DAF-MIT AI加速器-面临挑战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DAF-MIT AI加速器</dc:title>
  <dc:creator>谢秋</dc:creator>
  <cp:lastModifiedBy>谢秋</cp:lastModifiedBy>
  <cp:revision>2</cp:revision>
  <dcterms:created xsi:type="dcterms:W3CDTF">2022-08-03T01:35:50Z</dcterms:created>
  <dcterms:modified xsi:type="dcterms:W3CDTF">2022-08-03T02:15:56Z</dcterms:modified>
</cp:coreProperties>
</file>