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59" r:id="rId4"/>
    <p:sldId id="270" r:id="rId5"/>
    <p:sldId id="273" r:id="rId6"/>
    <p:sldId id="260" r:id="rId7"/>
    <p:sldId id="274" r:id="rId8"/>
    <p:sldId id="278" r:id="rId9"/>
    <p:sldId id="279" r:id="rId10"/>
    <p:sldId id="280" r:id="rId11"/>
    <p:sldId id="271" r:id="rId12"/>
    <p:sldId id="261" r:id="rId13"/>
    <p:sldId id="262" r:id="rId14"/>
    <p:sldId id="263" r:id="rId15"/>
    <p:sldId id="264" r:id="rId16"/>
    <p:sldId id="266" r:id="rId17"/>
    <p:sldId id="277" r:id="rId18"/>
    <p:sldId id="275" r:id="rId19"/>
    <p:sldId id="267" r:id="rId20"/>
    <p:sldId id="284" r:id="rId21"/>
    <p:sldId id="285" r:id="rId22"/>
    <p:sldId id="286" r:id="rId23"/>
    <p:sldId id="287" r:id="rId24"/>
    <p:sldId id="288" r:id="rId25"/>
  </p:sldIdLst>
  <p:sldSz cx="12192000" cy="6858000"/>
  <p:notesSz cx="6858000" cy="9144000"/>
  <p:defaultTextStyle>
    <a:lvl1pPr marL="0" lvl="0" algn="l" defTabSz="914400">
      <a:defRPr sz="1800" kern="1200">
        <a:solidFill>
          <a:schemeClr val="tx1"/>
        </a:solidFill>
        <a:latin typeface="Arial" panose="020B0604020202090204"/>
        <a:ea typeface="微软雅黑"/>
      </a:defRPr>
    </a:lvl1pPr>
    <a:lvl2pPr marL="457200" lvl="1" algn="l" defTabSz="914400">
      <a:defRPr sz="1800" kern="1200">
        <a:solidFill>
          <a:schemeClr val="tx1"/>
        </a:solidFill>
        <a:latin typeface="Arial" panose="020B0604020202090204"/>
        <a:ea typeface="微软雅黑"/>
      </a:defRPr>
    </a:lvl2pPr>
    <a:lvl3pPr marL="914400" lvl="2" algn="l" defTabSz="914400">
      <a:defRPr sz="1800" kern="1200">
        <a:solidFill>
          <a:schemeClr val="tx1"/>
        </a:solidFill>
        <a:latin typeface="Arial" panose="020B0604020202090204"/>
        <a:ea typeface="微软雅黑"/>
      </a:defRPr>
    </a:lvl3pPr>
    <a:lvl4pPr marL="1371600" lvl="3" algn="l" defTabSz="914400">
      <a:defRPr sz="1800" kern="1200">
        <a:solidFill>
          <a:schemeClr val="tx1"/>
        </a:solidFill>
        <a:latin typeface="Arial" panose="020B0604020202090204"/>
        <a:ea typeface="微软雅黑"/>
      </a:defRPr>
    </a:lvl4pPr>
    <a:lvl5pPr marL="1828800" lvl="4" algn="l" defTabSz="914400">
      <a:defRPr sz="1800" kern="1200">
        <a:solidFill>
          <a:schemeClr val="tx1"/>
        </a:solidFill>
        <a:latin typeface="Arial" panose="020B0604020202090204"/>
        <a:ea typeface="微软雅黑"/>
      </a:defRPr>
    </a:lvl5pPr>
    <a:lvl6pPr marL="2286000" lvl="5" algn="l" defTabSz="914400">
      <a:defRPr sz="1800" kern="1200">
        <a:solidFill>
          <a:schemeClr val="tx1"/>
        </a:solidFill>
        <a:latin typeface="Arial" panose="020B0604020202090204"/>
        <a:ea typeface="微软雅黑"/>
      </a:defRPr>
    </a:lvl6pPr>
    <a:lvl7pPr marL="2743200" lvl="6" algn="l" defTabSz="914400">
      <a:defRPr sz="1800" kern="1200">
        <a:solidFill>
          <a:schemeClr val="tx1"/>
        </a:solidFill>
        <a:latin typeface="Arial" panose="020B0604020202090204"/>
        <a:ea typeface="微软雅黑"/>
      </a:defRPr>
    </a:lvl7pPr>
    <a:lvl8pPr marL="3200400" lvl="7" algn="l" defTabSz="914400">
      <a:defRPr sz="1800" kern="1200">
        <a:solidFill>
          <a:schemeClr val="tx1"/>
        </a:solidFill>
        <a:latin typeface="Arial" panose="020B0604020202090204"/>
        <a:ea typeface="微软雅黑"/>
      </a:defRPr>
    </a:lvl8pPr>
    <a:lvl9pPr marL="3657600" lvl="8" algn="l" defTabSz="914400">
      <a:defRPr sz="1800" kern="1200">
        <a:solidFill>
          <a:schemeClr val="tx1"/>
        </a:solidFill>
        <a:latin typeface="Arial" panose="020B0604020202090204"/>
        <a:ea typeface="微软雅黑"/>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FCD30-CBB1-4354-A4D5-0A0A1F418728}" type="datetimeFigureOut">
              <a:rPr lang="zh-CN" altLang="en-US" smtClean="0"/>
              <a:t>2020/7/15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49259-9948-4867-9F21-081FBAAE8AAE}" type="slidenum">
              <a:rPr lang="zh-CN" altLang="en-US" smtClean="0"/>
              <a:t>‹#›</a:t>
            </a:fld>
            <a:endParaRPr lang="zh-CN" altLang="en-US"/>
          </a:p>
        </p:txBody>
      </p:sp>
    </p:spTree>
    <p:extLst>
      <p:ext uri="{BB962C8B-B14F-4D97-AF65-F5344CB8AC3E}">
        <p14:creationId xmlns:p14="http://schemas.microsoft.com/office/powerpoint/2010/main" val="1858943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49259-9948-4867-9F21-081FBAAE8AAE}" type="slidenum">
              <a:rPr lang="zh-CN" altLang="en-US" smtClean="0"/>
              <a:t>12</a:t>
            </a:fld>
            <a:endParaRPr lang="zh-CN" altLang="en-US"/>
          </a:p>
        </p:txBody>
      </p:sp>
    </p:spTree>
    <p:extLst>
      <p:ext uri="{BB962C8B-B14F-4D97-AF65-F5344CB8AC3E}">
        <p14:creationId xmlns:p14="http://schemas.microsoft.com/office/powerpoint/2010/main" val="278296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49259-9948-4867-9F21-081FBAAE8AAE}" type="slidenum">
              <a:rPr lang="zh-CN" altLang="en-US" smtClean="0"/>
              <a:t>15</a:t>
            </a:fld>
            <a:endParaRPr lang="zh-CN" altLang="en-US"/>
          </a:p>
        </p:txBody>
      </p:sp>
    </p:spTree>
    <p:extLst>
      <p:ext uri="{BB962C8B-B14F-4D97-AF65-F5344CB8AC3E}">
        <p14:creationId xmlns:p14="http://schemas.microsoft.com/office/powerpoint/2010/main" val="2749666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A49259-9948-4867-9F21-081FBAAE8AAE}" type="slidenum">
              <a:rPr lang="zh-CN" altLang="en-US" smtClean="0"/>
              <a:t>19</a:t>
            </a:fld>
            <a:endParaRPr lang="zh-CN" altLang="en-US"/>
          </a:p>
        </p:txBody>
      </p:sp>
    </p:spTree>
    <p:extLst>
      <p:ext uri="{BB962C8B-B14F-4D97-AF65-F5344CB8AC3E}">
        <p14:creationId xmlns:p14="http://schemas.microsoft.com/office/powerpoint/2010/main" val="1991887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7023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p:nvPr>
        </p:nvSpPr>
        <p:spPr>
          <a:xfrm>
            <a:off x="1524000" y="394990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三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4446104"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a:spLocks noGrp="1"/>
          </p:cNvSpPr>
          <p:nvPr>
            <p:ph idx="10"/>
          </p:nvPr>
        </p:nvSpPr>
        <p:spPr>
          <a:xfrm>
            <a:off x="8054009"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两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4" name="内容占位符 3"/>
          <p:cNvSpPr>
            <a:spLocks noGrp="1"/>
          </p:cNvSpPr>
          <p:nvPr>
            <p:ph idx="10"/>
          </p:nvPr>
        </p:nvSpPr>
        <p:spPr>
          <a:xfrm>
            <a:off x="838200" y="1690688"/>
            <a:ext cx="10515600" cy="2172811"/>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a:spLocks noGrp="1"/>
          </p:cNvSpPr>
          <p:nvPr>
            <p:ph idx="11"/>
          </p:nvPr>
        </p:nvSpPr>
        <p:spPr>
          <a:xfrm>
            <a:off x="838200" y="3863500"/>
            <a:ext cx="10515600" cy="2241232"/>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多张图片">
    <p:spTree>
      <p:nvGrpSpPr>
        <p:cNvPr id="1" name=""/>
        <p:cNvGrpSpPr/>
        <p:nvPr/>
      </p:nvGrpSpPr>
      <p:grpSpPr>
        <a:xfrm>
          <a:off x="0" y="0"/>
          <a:ext cx="0" cy="0"/>
          <a:chOff x="0" y="0"/>
          <a:chExt cx="0" cy="0"/>
        </a:xfrm>
      </p:grpSpPr>
      <p:sp>
        <p:nvSpPr>
          <p:cNvPr id="3" name="标题 1"/>
          <p:cNvSpPr>
            <a:spLocks noGrp="1"/>
          </p:cNvSpPr>
          <p:nvPr>
            <p:ph type="title"/>
          </p:nvPr>
        </p:nvSpPr>
        <p:spPr>
          <a:xfrm>
            <a:off x="838200" y="365125"/>
            <a:ext cx="10515600" cy="1325563"/>
          </a:xfrm>
        </p:spPr>
        <p:txBody>
          <a:bodyPr/>
          <a:lstStyle/>
          <a:p>
            <a:r>
              <a:rPr lang="zh-CN"/>
              <a:t>单击此处编辑母版标题样式</a:t>
            </a:r>
          </a:p>
        </p:txBody>
      </p:sp>
      <p:sp>
        <p:nvSpPr>
          <p:cNvPr id="7" name="图片占位符 6"/>
          <p:cNvSpPr>
            <a:spLocks noGrp="1"/>
          </p:cNvSpPr>
          <p:nvPr>
            <p:ph type="pic" idx="10"/>
          </p:nvPr>
        </p:nvSpPr>
        <p:spPr>
          <a:xfrm>
            <a:off x="838200" y="1690689"/>
            <a:ext cx="5257800" cy="2338886"/>
          </a:xfrm>
        </p:spPr>
        <p:txBody>
          <a:bodyPr/>
          <a:lstStyle/>
          <a:p>
            <a:endParaRPr lang="zh-CN"/>
          </a:p>
        </p:txBody>
      </p:sp>
      <p:sp>
        <p:nvSpPr>
          <p:cNvPr id="8" name="图片占位符 6"/>
          <p:cNvSpPr>
            <a:spLocks noGrp="1"/>
          </p:cNvSpPr>
          <p:nvPr>
            <p:ph type="pic" idx="11"/>
          </p:nvPr>
        </p:nvSpPr>
        <p:spPr>
          <a:xfrm>
            <a:off x="6096001" y="1690689"/>
            <a:ext cx="5257802" cy="2338886"/>
          </a:xfrm>
        </p:spPr>
        <p:txBody>
          <a:bodyPr/>
          <a:lstStyle/>
          <a:p>
            <a:endParaRPr lang="zh-CN"/>
          </a:p>
        </p:txBody>
      </p:sp>
      <p:sp>
        <p:nvSpPr>
          <p:cNvPr id="9" name="图片占位符 6"/>
          <p:cNvSpPr>
            <a:spLocks noGrp="1"/>
          </p:cNvSpPr>
          <p:nvPr>
            <p:ph type="pic" idx="12"/>
          </p:nvPr>
        </p:nvSpPr>
        <p:spPr>
          <a:xfrm>
            <a:off x="838200" y="4029575"/>
            <a:ext cx="5257800" cy="2338886"/>
          </a:xfrm>
        </p:spPr>
        <p:txBody>
          <a:bodyPr/>
          <a:lstStyle/>
          <a:p>
            <a:endParaRPr lang="zh-CN"/>
          </a:p>
        </p:txBody>
      </p:sp>
      <p:sp>
        <p:nvSpPr>
          <p:cNvPr id="10" name="图片占位符 6"/>
          <p:cNvSpPr>
            <a:spLocks noGrp="1"/>
          </p:cNvSpPr>
          <p:nvPr>
            <p:ph type="pic" idx="13"/>
          </p:nvPr>
        </p:nvSpPr>
        <p:spPr>
          <a:xfrm>
            <a:off x="6096001" y="4029575"/>
            <a:ext cx="5257802" cy="2338886"/>
          </a:xfrm>
        </p:spPr>
        <p:txBody>
          <a:bodyPr/>
          <a:lstStyle/>
          <a:p>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a:t>单击此处编辑母版文本样式</a:t>
            </a:r>
          </a:p>
          <a:p>
            <a:pPr marL="0" lvl="1" indent="0" rtl="0">
              <a:lnSpc>
                <a:spcPct val="150000"/>
              </a:lnSpc>
              <a:spcBef>
                <a:spcPts val="1000"/>
              </a:spcBef>
              <a:spcAft>
                <a:spcPts val="1200"/>
              </a:spcAft>
              <a:buNone/>
            </a:pPr>
            <a:r>
              <a:rPr lang="zh-CN" altLang="en-US"/>
              <a:t>二级</a:t>
            </a:r>
          </a:p>
          <a:p>
            <a:pPr marL="0" lvl="2" indent="0" rtl="0">
              <a:lnSpc>
                <a:spcPct val="150000"/>
              </a:lnSpc>
              <a:spcBef>
                <a:spcPts val="1000"/>
              </a:spcBef>
              <a:spcAft>
                <a:spcPts val="1200"/>
              </a:spcAft>
              <a:buNone/>
            </a:pPr>
            <a:r>
              <a:rPr lang="zh-CN" altLang="en-US"/>
              <a:t>三级</a:t>
            </a:r>
          </a:p>
          <a:p>
            <a:pPr marL="0" lvl="3" indent="0" rtl="0">
              <a:lnSpc>
                <a:spcPct val="150000"/>
              </a:lnSpc>
              <a:spcBef>
                <a:spcPts val="1000"/>
              </a:spcBef>
              <a:spcAft>
                <a:spcPts val="1200"/>
              </a:spcAft>
              <a:buNone/>
            </a:pPr>
            <a:r>
              <a:rPr lang="zh-CN" altLang="en-US"/>
              <a:t>四级</a:t>
            </a:r>
          </a:p>
          <a:p>
            <a:pPr marL="0" lvl="4" indent="0" rtl="0">
              <a:lnSpc>
                <a:spcPct val="150000"/>
              </a:lnSpc>
              <a:spcBef>
                <a:spcPts val="1000"/>
              </a:spcBef>
              <a:spcAft>
                <a:spcPts val="1200"/>
              </a:spcAft>
              <a:buNone/>
            </a:pPr>
            <a:r>
              <a:rPr lang="zh-CN" altLang="en-US"/>
              <a:t>五级</a:t>
            </a:r>
            <a:endParaRPr lang="zh-cn"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2020年7月15日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8743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空白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471199"/>
            <a:ext cx="105156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p:nvPr>
        </p:nvSpPr>
        <p:spPr>
          <a:xfrm>
            <a:off x="831850" y="4350924"/>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838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a:spLocks noGrp="1"/>
          </p:cNvSpPr>
          <p:nvPr>
            <p:ph idx="2"/>
          </p:nvPr>
        </p:nvSpPr>
        <p:spPr>
          <a:xfrm>
            <a:off x="6172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对比内容">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839788" y="2505075"/>
            <a:ext cx="5157787"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文本占位符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6172200" y="2505075"/>
            <a:ext cx="5183188"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723106"/>
            <a:ext cx="3932237" cy="1600200"/>
          </a:xfrm>
        </p:spPr>
        <p:txBody>
          <a:bodyPr anchor="b"/>
          <a:lstStyle>
            <a:lvl1pPr lvl="0">
              <a:defRPr sz="3200"/>
            </a:lvl1pPr>
          </a:lstStyle>
          <a:p>
            <a:r>
              <a:rPr lang="zh-CN"/>
              <a:t>单击此处编辑母版标题样式</a:t>
            </a:r>
          </a:p>
        </p:txBody>
      </p:sp>
      <p:sp>
        <p:nvSpPr>
          <p:cNvPr id="3" name="内容占位符 2"/>
          <p:cNvSpPr>
            <a:spLocks noGrp="1"/>
          </p:cNvSpPr>
          <p:nvPr>
            <p:ph idx="1"/>
          </p:nvPr>
        </p:nvSpPr>
        <p:spPr>
          <a:xfrm>
            <a:off x="5183188" y="723106"/>
            <a:ext cx="6172200" cy="5411787"/>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文本占位符 3"/>
          <p:cNvSpPr>
            <a:spLocks noGrp="1"/>
          </p:cNvSpPr>
          <p:nvPr>
            <p:ph type="body" idx="2"/>
          </p:nvPr>
        </p:nvSpPr>
        <p:spPr>
          <a:xfrm>
            <a:off x="839788" y="2323306"/>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5183188" y="727075"/>
            <a:ext cx="6172200" cy="540385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表格与标题">
    <p:spTree>
      <p:nvGrpSpPr>
        <p:cNvPr id="1" name=""/>
        <p:cNvGrpSpPr/>
        <p:nvPr/>
      </p:nvGrpSpPr>
      <p:grpSpPr>
        <a:xfrm>
          <a:off x="0" y="0"/>
          <a:ext cx="0" cy="0"/>
          <a:chOff x="0" y="0"/>
          <a:chExt cx="0" cy="0"/>
        </a:xfrm>
      </p:grpSpPr>
      <p:sp>
        <p:nvSpPr>
          <p:cNvPr id="3" name="标题 1"/>
          <p:cNvSpPr>
            <a:spLocks noGrp="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5" name="文本占位符 3"/>
          <p:cNvSpPr>
            <a:spLocks noGrp="1"/>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
        <p:nvSpPr>
          <p:cNvPr id="7" name="表格占位符 6"/>
          <p:cNvSpPr>
            <a:spLocks noGrp="1"/>
          </p:cNvSpPr>
          <p:nvPr>
            <p:ph type="tbl" idx="10"/>
          </p:nvPr>
        </p:nvSpPr>
        <p:spPr>
          <a:xfrm>
            <a:off x="5172891" y="719137"/>
            <a:ext cx="6179322" cy="5419726"/>
          </a:xfrm>
        </p:spPr>
        <p:txBody>
          <a:bodyPr/>
          <a:lstStyle/>
          <a:p>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lvl="0" algn="l" defTabSz="914400">
        <a:lnSpc>
          <a:spcPct val="9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90000"/>
        </a:lnSpc>
        <a:spcBef>
          <a:spcPts val="1000"/>
        </a:spcBef>
        <a:buFont typeface="Arial" panose="020B0604020202090204" pitchFamily="34" charset="0"/>
        <a:buChar char="•"/>
        <a:defRPr sz="2800" kern="1200">
          <a:solidFill>
            <a:schemeClr val="tx1"/>
          </a:solidFill>
          <a:latin typeface="微软雅黑"/>
          <a:ea typeface="微软雅黑"/>
        </a:defRPr>
      </a:lvl1pPr>
      <a:lvl2pPr marL="685800" lvl="1" indent="-228600" algn="l" defTabSz="914400">
        <a:lnSpc>
          <a:spcPct val="90000"/>
        </a:lnSpc>
        <a:spcBef>
          <a:spcPts val="500"/>
        </a:spcBef>
        <a:buFont typeface="Arial" panose="020B0604020202090204" pitchFamily="34" charset="0"/>
        <a:buChar char="•"/>
        <a:defRPr sz="2400" kern="1200">
          <a:solidFill>
            <a:schemeClr val="tx1"/>
          </a:solidFill>
          <a:latin typeface="微软雅黑"/>
          <a:ea typeface="微软雅黑"/>
        </a:defRPr>
      </a:lvl2pPr>
      <a:lvl3pPr marL="1143000" lvl="2" indent="-228600" algn="l" defTabSz="914400">
        <a:lnSpc>
          <a:spcPct val="90000"/>
        </a:lnSpc>
        <a:spcBef>
          <a:spcPts val="500"/>
        </a:spcBef>
        <a:buFont typeface="Arial" panose="020B0604020202090204" pitchFamily="34" charset="0"/>
        <a:buChar char="•"/>
        <a:defRPr sz="2000" kern="1200">
          <a:solidFill>
            <a:schemeClr val="tx1"/>
          </a:solidFill>
          <a:latin typeface="微软雅黑"/>
          <a:ea typeface="微软雅黑"/>
        </a:defRPr>
      </a:lvl3pPr>
      <a:lvl4pPr marL="1600200" lvl="3" indent="-228600" algn="l" defTabSz="914400">
        <a:lnSpc>
          <a:spcPct val="90000"/>
        </a:lnSpc>
        <a:spcBef>
          <a:spcPts val="500"/>
        </a:spcBef>
        <a:buFont typeface="Arial" panose="020B0604020202090204" pitchFamily="34" charset="0"/>
        <a:buChar char="•"/>
        <a:defRPr sz="1800" kern="1200">
          <a:solidFill>
            <a:schemeClr val="tx1"/>
          </a:solidFill>
          <a:latin typeface="微软雅黑"/>
          <a:ea typeface="微软雅黑"/>
        </a:defRPr>
      </a:lvl4pPr>
      <a:lvl5pPr marL="2057400" lvl="4" indent="-228600" algn="l" defTabSz="914400">
        <a:lnSpc>
          <a:spcPct val="90000"/>
        </a:lnSpc>
        <a:spcBef>
          <a:spcPts val="500"/>
        </a:spcBef>
        <a:buFont typeface="Arial" panose="020B0604020202090204" pitchFamily="34" charset="0"/>
        <a:buChar char="•"/>
        <a:defRPr sz="1800" kern="1200">
          <a:solidFill>
            <a:schemeClr val="tx1"/>
          </a:solidFill>
          <a:latin typeface="微软雅黑"/>
          <a:ea typeface="微软雅黑"/>
        </a:defRPr>
      </a:lvl5pPr>
      <a:lvl6pPr marL="2514600" lvl="5" indent="-228600" algn="l" defTabSz="914400">
        <a:lnSpc>
          <a:spcPct val="90000"/>
        </a:lnSpc>
        <a:spcBef>
          <a:spcPts val="500"/>
        </a:spcBef>
        <a:buFont typeface="Arial" panose="020B0604020202090204" pitchFamily="34" charset="0"/>
        <a:buChar char="•"/>
        <a:defRPr sz="1800" kern="1200">
          <a:solidFill>
            <a:schemeClr val="tx1"/>
          </a:solidFill>
          <a:latin typeface="Arial" panose="020B0604020202090204"/>
          <a:ea typeface="微软雅黑"/>
        </a:defRPr>
      </a:lvl6pPr>
      <a:lvl7pPr marL="2971800" lvl="6" indent="-228600" algn="l" defTabSz="914400">
        <a:lnSpc>
          <a:spcPct val="90000"/>
        </a:lnSpc>
        <a:spcBef>
          <a:spcPts val="500"/>
        </a:spcBef>
        <a:buFont typeface="Arial" panose="020B0604020202090204" pitchFamily="34" charset="0"/>
        <a:buChar char="•"/>
        <a:defRPr sz="1800" kern="1200">
          <a:solidFill>
            <a:schemeClr val="tx1"/>
          </a:solidFill>
          <a:latin typeface="Arial" panose="020B0604020202090204"/>
          <a:ea typeface="微软雅黑"/>
        </a:defRPr>
      </a:lvl7pPr>
      <a:lvl8pPr marL="3429000" lvl="7" indent="-228600" algn="l" defTabSz="914400">
        <a:lnSpc>
          <a:spcPct val="90000"/>
        </a:lnSpc>
        <a:spcBef>
          <a:spcPts val="500"/>
        </a:spcBef>
        <a:buFont typeface="Arial" panose="020B0604020202090204" pitchFamily="34" charset="0"/>
        <a:buChar char="•"/>
        <a:defRPr sz="1800" kern="1200">
          <a:solidFill>
            <a:schemeClr val="tx1"/>
          </a:solidFill>
          <a:latin typeface="Arial" panose="020B0604020202090204"/>
          <a:ea typeface="微软雅黑"/>
        </a:defRPr>
      </a:lvl8pPr>
      <a:lvl9pPr marL="3886200" lvl="8" indent="-228600" algn="l" defTabSz="914400">
        <a:lnSpc>
          <a:spcPct val="90000"/>
        </a:lnSpc>
        <a:spcBef>
          <a:spcPts val="500"/>
        </a:spcBef>
        <a:buFont typeface="Arial" panose="020B0604020202090204" pitchFamily="34" charset="0"/>
        <a:buChar char="•"/>
        <a:defRPr sz="1800" kern="1200">
          <a:solidFill>
            <a:schemeClr val="tx1"/>
          </a:solidFill>
          <a:latin typeface="Arial" panose="020B0604020202090204"/>
          <a:ea typeface="微软雅黑"/>
        </a:defRPr>
      </a:lvl9pPr>
    </p:bodyStyle>
    <p:otherStyle>
      <a:lvl1pPr marL="0" lvl="0" algn="l" defTabSz="914400">
        <a:defRPr sz="1800" kern="1200">
          <a:solidFill>
            <a:schemeClr val="tx1"/>
          </a:solidFill>
          <a:latin typeface="Arial" panose="020B0604020202090204"/>
          <a:ea typeface="微软雅黑"/>
        </a:defRPr>
      </a:lvl1pPr>
      <a:lvl2pPr marL="457200" lvl="1" algn="l" defTabSz="914400">
        <a:defRPr sz="1800" kern="1200">
          <a:solidFill>
            <a:schemeClr val="tx1"/>
          </a:solidFill>
          <a:latin typeface="Arial" panose="020B0604020202090204"/>
          <a:ea typeface="微软雅黑"/>
        </a:defRPr>
      </a:lvl2pPr>
      <a:lvl3pPr marL="914400" lvl="2" algn="l" defTabSz="914400">
        <a:defRPr sz="1800" kern="1200">
          <a:solidFill>
            <a:schemeClr val="tx1"/>
          </a:solidFill>
          <a:latin typeface="Arial" panose="020B0604020202090204"/>
          <a:ea typeface="微软雅黑"/>
        </a:defRPr>
      </a:lvl3pPr>
      <a:lvl4pPr marL="1371600" lvl="3" algn="l" defTabSz="914400">
        <a:defRPr sz="1800" kern="1200">
          <a:solidFill>
            <a:schemeClr val="tx1"/>
          </a:solidFill>
          <a:latin typeface="Arial" panose="020B0604020202090204"/>
          <a:ea typeface="微软雅黑"/>
        </a:defRPr>
      </a:lvl4pPr>
      <a:lvl5pPr marL="1828800" lvl="4" algn="l" defTabSz="914400">
        <a:defRPr sz="1800" kern="1200">
          <a:solidFill>
            <a:schemeClr val="tx1"/>
          </a:solidFill>
          <a:latin typeface="Arial" panose="020B0604020202090204"/>
          <a:ea typeface="微软雅黑"/>
        </a:defRPr>
      </a:lvl5pPr>
      <a:lvl6pPr marL="2286000" lvl="5" algn="l" defTabSz="914400">
        <a:defRPr sz="1800" kern="1200">
          <a:solidFill>
            <a:schemeClr val="tx1"/>
          </a:solidFill>
          <a:latin typeface="Arial" panose="020B0604020202090204"/>
          <a:ea typeface="微软雅黑"/>
        </a:defRPr>
      </a:lvl6pPr>
      <a:lvl7pPr marL="2743200" lvl="6" algn="l" defTabSz="914400">
        <a:defRPr sz="1800" kern="1200">
          <a:solidFill>
            <a:schemeClr val="tx1"/>
          </a:solidFill>
          <a:latin typeface="Arial" panose="020B0604020202090204"/>
          <a:ea typeface="微软雅黑"/>
        </a:defRPr>
      </a:lvl7pPr>
      <a:lvl8pPr marL="3200400" lvl="7" algn="l" defTabSz="914400">
        <a:defRPr sz="1800" kern="1200">
          <a:solidFill>
            <a:schemeClr val="tx1"/>
          </a:solidFill>
          <a:latin typeface="Arial" panose="020B0604020202090204"/>
          <a:ea typeface="微软雅黑"/>
        </a:defRPr>
      </a:lvl8pPr>
      <a:lvl9pPr marL="3657600" lvl="8" algn="l" defTabSz="914400">
        <a:defRPr sz="1800" kern="1200">
          <a:solidFill>
            <a:schemeClr val="tx1"/>
          </a:solidFill>
          <a:latin typeface="Arial" panose="020B0604020202090204"/>
          <a:ea typeface="微软雅黑"/>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13546" y="1485435"/>
            <a:ext cx="4507392" cy="2387600"/>
          </a:xfrm>
        </p:spPr>
        <p:txBody>
          <a:bodyPr anchor="b"/>
          <a:lstStyle/>
          <a:p>
            <a:r>
              <a:rPr lang="zh-CN" altLang="en-US" sz="6000" dirty="0">
                <a:solidFill>
                  <a:srgbClr val="000000"/>
                </a:solidFill>
              </a:rPr>
              <a:t>模型压缩与加速</a:t>
            </a:r>
            <a:endParaRPr lang="en-US" altLang="zh-CN" dirty="0"/>
          </a:p>
        </p:txBody>
      </p:sp>
      <p:sp>
        <p:nvSpPr>
          <p:cNvPr id="3" name="副标题 2"/>
          <p:cNvSpPr>
            <a:spLocks noGrp="1"/>
          </p:cNvSpPr>
          <p:nvPr>
            <p:ph type="subTitle" idx="1"/>
          </p:nvPr>
        </p:nvSpPr>
        <p:spPr>
          <a:xfrm>
            <a:off x="1113546" y="3965110"/>
            <a:ext cx="4507392" cy="1655762"/>
          </a:xfrm>
        </p:spPr>
        <p:txBody>
          <a:bodyPr/>
          <a:lstStyle/>
          <a:p>
            <a:r>
              <a:rPr lang="zh-CN" dirty="0"/>
              <a:t>2020.</a:t>
            </a:r>
            <a:r>
              <a:rPr lang="en-US" altLang="zh-CN" dirty="0"/>
              <a:t>7.14</a:t>
            </a:r>
            <a:endParaRPr lang="zh-CN" dirty="0"/>
          </a:p>
        </p:txBody>
      </p:sp>
      <p:sp>
        <p:nvSpPr>
          <p:cNvPr id="4" name="文本框 3">
            <a:extLst>
              <a:ext uri="{FF2B5EF4-FFF2-40B4-BE49-F238E27FC236}">
                <a16:creationId xmlns:a16="http://schemas.microsoft.com/office/drawing/2014/main" id="{04E5FE77-A63B-4036-AD57-812EAF8384AE}"/>
              </a:ext>
            </a:extLst>
          </p:cNvPr>
          <p:cNvSpPr txBox="1"/>
          <p:nvPr/>
        </p:nvSpPr>
        <p:spPr>
          <a:xfrm>
            <a:off x="2247089" y="4649821"/>
            <a:ext cx="3249039" cy="369332"/>
          </a:xfrm>
          <a:prstGeom prst="rect">
            <a:avLst/>
          </a:prstGeom>
          <a:noFill/>
        </p:spPr>
        <p:txBody>
          <a:bodyPr wrap="square" rtlCol="0">
            <a:spAutoFit/>
          </a:bodyPr>
          <a:lstStyle/>
          <a:p>
            <a:r>
              <a:rPr lang="zh-CN" altLang="en-US" dirty="0"/>
              <a:t>报告人：算法实习生罗文斌</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模型蒸馏总结</a:t>
            </a:r>
            <a:endParaRPr lang="en-US" altLang="zh-CN" dirty="0"/>
          </a:p>
        </p:txBody>
      </p:sp>
      <p:sp>
        <p:nvSpPr>
          <p:cNvPr id="3" name="内容占位符 2"/>
          <p:cNvSpPr>
            <a:spLocks noGrp="1"/>
          </p:cNvSpPr>
          <p:nvPr>
            <p:ph idx="1"/>
          </p:nvPr>
        </p:nvSpPr>
        <p:spPr>
          <a:xfrm>
            <a:off x="838200" y="1566153"/>
            <a:ext cx="8412804" cy="4610810"/>
          </a:xfrm>
        </p:spPr>
        <p:txBody>
          <a:bodyPr>
            <a:noAutofit/>
          </a:bodyPr>
          <a:lstStyle/>
          <a:p>
            <a:pPr>
              <a:lnSpc>
                <a:spcPct val="150000"/>
              </a:lnSpc>
            </a:pPr>
            <a:r>
              <a:rPr lang="zh-CN" altLang="en-US" sz="2400" dirty="0">
                <a:latin typeface="黑体" panose="02010609060101010101" pitchFamily="49" charset="-122"/>
                <a:ea typeface="黑体" panose="02010609060101010101" pitchFamily="49" charset="-122"/>
              </a:rPr>
              <a:t>之前做的</a:t>
            </a:r>
            <a:r>
              <a:rPr lang="en-US" altLang="zh-CN" sz="2400" dirty="0">
                <a:latin typeface="黑体" panose="02010609060101010101" pitchFamily="49" charset="-122"/>
                <a:ea typeface="黑体" panose="02010609060101010101" pitchFamily="49" charset="-122"/>
              </a:rPr>
              <a:t>encoder</a:t>
            </a:r>
            <a:r>
              <a:rPr lang="zh-CN" altLang="en-US" sz="2400" dirty="0">
                <a:latin typeface="黑体" panose="02010609060101010101" pitchFamily="49" charset="-122"/>
                <a:ea typeface="黑体" panose="02010609060101010101" pitchFamily="49" charset="-122"/>
              </a:rPr>
              <a:t>部分蒸馏没有结合</a:t>
            </a:r>
            <a:r>
              <a:rPr lang="en-US" altLang="zh-CN" sz="2400" dirty="0">
                <a:latin typeface="黑体" panose="02010609060101010101" pitchFamily="49" charset="-122"/>
                <a:ea typeface="黑体" panose="02010609060101010101" pitchFamily="49" charset="-122"/>
              </a:rPr>
              <a:t>decoder</a:t>
            </a:r>
            <a:r>
              <a:rPr lang="zh-CN" altLang="en-US" sz="2400" dirty="0">
                <a:latin typeface="黑体" panose="02010609060101010101" pitchFamily="49" charset="-122"/>
                <a:ea typeface="黑体" panose="02010609060101010101" pitchFamily="49" charset="-122"/>
              </a:rPr>
              <a:t>部分，故最后结合时会造成精度丢失。并且由同构且同</a:t>
            </a:r>
            <a:r>
              <a:rPr lang="en-US" altLang="zh-CN" sz="2400" dirty="0">
                <a:latin typeface="黑体" panose="02010609060101010101" pitchFamily="49" charset="-122"/>
                <a:ea typeface="黑体" panose="02010609060101010101" pitchFamily="49" charset="-122"/>
              </a:rPr>
              <a:t>backbone</a:t>
            </a:r>
            <a:r>
              <a:rPr lang="zh-CN" altLang="en-US" sz="2400" dirty="0">
                <a:latin typeface="黑体" panose="02010609060101010101" pitchFamily="49" charset="-122"/>
                <a:ea typeface="黑体" panose="02010609060101010101" pitchFamily="49" charset="-122"/>
              </a:rPr>
              <a:t>的模型蒸馏的效果并没有伪量化训练后进行量化精度高。</a:t>
            </a:r>
            <a:endParaRPr lang="en-US" altLang="zh-CN" sz="2400" dirty="0">
              <a:latin typeface="黑体" panose="02010609060101010101" pitchFamily="49" charset="-122"/>
              <a:ea typeface="黑体" panose="02010609060101010101" pitchFamily="49" charset="-122"/>
            </a:endParaRPr>
          </a:p>
          <a:p>
            <a:pPr>
              <a:lnSpc>
                <a:spcPct val="150000"/>
              </a:lnSpc>
            </a:pP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之后的蒸馏工作应该使用大模型蒸馏小模型策略来提高小模型性能和泛化性，并且蒸馏应用整个模型。</a:t>
            </a:r>
          </a:p>
        </p:txBody>
      </p:sp>
    </p:spTree>
    <p:extLst>
      <p:ext uri="{BB962C8B-B14F-4D97-AF65-F5344CB8AC3E}">
        <p14:creationId xmlns:p14="http://schemas.microsoft.com/office/powerpoint/2010/main" val="126275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模型量化</a:t>
            </a:r>
            <a:endParaRPr lang="en-US" altLang="zh-CN" dirty="0"/>
          </a:p>
        </p:txBody>
      </p:sp>
      <p:sp>
        <p:nvSpPr>
          <p:cNvPr id="3" name="内容占位符 2"/>
          <p:cNvSpPr>
            <a:spLocks noGrp="1"/>
          </p:cNvSpPr>
          <p:nvPr>
            <p:ph idx="1"/>
          </p:nvPr>
        </p:nvSpPr>
        <p:spPr>
          <a:xfrm>
            <a:off x="838200" y="1566153"/>
            <a:ext cx="10515600" cy="4610810"/>
          </a:xfrm>
        </p:spPr>
        <p:txBody>
          <a:bodyPr>
            <a:noAutofit/>
          </a:bodyPr>
          <a:lstStyle/>
          <a:p>
            <a:pPr>
              <a:lnSpc>
                <a:spcPct val="150000"/>
              </a:lnSpc>
            </a:pPr>
            <a:r>
              <a:rPr lang="zh-CN" altLang="en-US" sz="1800" i="0" dirty="0">
                <a:effectLst/>
                <a:latin typeface="黑体" panose="02010609060101010101" pitchFamily="49" charset="-122"/>
                <a:ea typeface="黑体" panose="02010609060101010101" pitchFamily="49" charset="-122"/>
              </a:rPr>
              <a:t>模型量化是由模型、量化两个词组成。我们要准确理解模型量化，要看这两个词分别是什么意思。在计算机视觉、深度学习的语境下，模型特指卷积神经网络，用于提取图像</a:t>
            </a:r>
            <a:r>
              <a:rPr lang="en-US" altLang="zh-CN" sz="1800" i="0" dirty="0">
                <a:effectLst/>
                <a:latin typeface="黑体" panose="02010609060101010101" pitchFamily="49" charset="-122"/>
                <a:ea typeface="黑体" panose="02010609060101010101" pitchFamily="49" charset="-122"/>
              </a:rPr>
              <a:t>/</a:t>
            </a:r>
            <a:r>
              <a:rPr lang="zh-CN" altLang="en-US" sz="1800" i="0" dirty="0">
                <a:effectLst/>
                <a:latin typeface="黑体" panose="02010609060101010101" pitchFamily="49" charset="-122"/>
                <a:ea typeface="黑体" panose="02010609060101010101" pitchFamily="49" charset="-122"/>
              </a:rPr>
              <a:t>视频视觉特征。量化是指将信号的连续取值近似为有限多个离散值的过程。可理解成一种信息压缩的方法。在计算机系统上考虑这个概念，一般用“低比特”来表示。也有人称量化为“定点化”，但是严格来讲所表示的范围是缩小的。定点化特指</a:t>
            </a:r>
            <a:r>
              <a:rPr lang="en-US" altLang="zh-CN" sz="1800" i="0" dirty="0">
                <a:effectLst/>
                <a:latin typeface="黑体" panose="02010609060101010101" pitchFamily="49" charset="-122"/>
                <a:ea typeface="黑体" panose="02010609060101010101" pitchFamily="49" charset="-122"/>
              </a:rPr>
              <a:t>scale</a:t>
            </a:r>
            <a:r>
              <a:rPr lang="zh-CN" altLang="en-US" sz="1800" i="0" dirty="0">
                <a:effectLst/>
                <a:latin typeface="黑体" panose="02010609060101010101" pitchFamily="49" charset="-122"/>
                <a:ea typeface="黑体" panose="02010609060101010101" pitchFamily="49" charset="-122"/>
              </a:rPr>
              <a:t>为</a:t>
            </a:r>
            <a:r>
              <a:rPr lang="en-US" altLang="zh-CN" sz="1800" i="0" dirty="0">
                <a:effectLst/>
                <a:latin typeface="黑体" panose="02010609060101010101" pitchFamily="49" charset="-122"/>
                <a:ea typeface="黑体" panose="02010609060101010101" pitchFamily="49" charset="-122"/>
              </a:rPr>
              <a:t>2</a:t>
            </a:r>
            <a:r>
              <a:rPr lang="zh-CN" altLang="en-US" sz="1800" i="0" dirty="0">
                <a:effectLst/>
                <a:latin typeface="黑体" panose="02010609060101010101" pitchFamily="49" charset="-122"/>
                <a:ea typeface="黑体" panose="02010609060101010101" pitchFamily="49" charset="-122"/>
              </a:rPr>
              <a:t>的幂次的线性量化，是一种更加实用的量化方法。</a:t>
            </a:r>
            <a:endParaRPr lang="en-US" altLang="zh-CN" sz="1800" i="0" dirty="0">
              <a:effectLst/>
              <a:latin typeface="黑体" panose="02010609060101010101" pitchFamily="49" charset="-122"/>
              <a:ea typeface="黑体" panose="02010609060101010101" pitchFamily="49" charset="-122"/>
            </a:endParaRPr>
          </a:p>
          <a:p>
            <a:pPr>
              <a:lnSpc>
                <a:spcPct val="150000"/>
              </a:lnSpc>
            </a:pPr>
            <a:r>
              <a:rPr lang="zh-CN" altLang="en-US" sz="1800" i="0" dirty="0">
                <a:effectLst/>
                <a:latin typeface="黑体" panose="02010609060101010101" pitchFamily="49" charset="-122"/>
                <a:ea typeface="黑体" panose="02010609060101010101" pitchFamily="49" charset="-122"/>
              </a:rPr>
              <a:t>卷积神经网络具有很好的精度，甚至在一些任务上比如人脸识别、图像分类，已经超越了人类精度。但其缺点也比较明显，具有较大的参数量，计算量，以及内存占用。而模型量化可以缓解现有卷积神经网络参数量大、计算量大、内存占用多等问题，具有为神经网络压缩参数、提升速度、降低内存占用等“潜在”优势。为什么“潜在”是加引号的呢？因为想同时达到这三个特性并不容易，在实际应用过程中存在诸多限制和前提条件。</a:t>
            </a:r>
            <a:endParaRPr lang="zh-CN" altLang="en-US" sz="1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1720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3" name="内容占位符 2"/>
          <p:cNvSpPr>
            <a:spLocks noGrp="1"/>
          </p:cNvSpPr>
          <p:nvPr>
            <p:ph idx="1"/>
          </p:nvPr>
        </p:nvSpPr>
        <p:spPr/>
        <p:txBody>
          <a:bodyPr>
            <a:noAutofit/>
          </a:bodyPr>
          <a:lstStyle/>
          <a:p>
            <a:pPr marL="0" indent="0">
              <a:lnSpc>
                <a:spcPct val="150000"/>
              </a:lnSpc>
              <a:buNone/>
            </a:pPr>
            <a:endParaRPr lang="en-US" altLang="zh-CN" sz="1800" b="0" i="0" dirty="0">
              <a:solidFill>
                <a:srgbClr val="333333"/>
              </a:solidFill>
              <a:effectLst/>
              <a:latin typeface="+mn-ea"/>
              <a:ea typeface="+mn-ea"/>
            </a:endParaRPr>
          </a:p>
          <a:p>
            <a:pPr marL="0" indent="0">
              <a:lnSpc>
                <a:spcPct val="150000"/>
              </a:lnSpc>
              <a:buNone/>
            </a:pPr>
            <a:endParaRPr lang="en-US" altLang="zh-CN" sz="1800" dirty="0">
              <a:latin typeface="+mn-ea"/>
              <a:ea typeface="+mn-ea"/>
            </a:endParaRPr>
          </a:p>
        </p:txBody>
      </p:sp>
      <p:pic>
        <p:nvPicPr>
          <p:cNvPr id="7" name="内容占位符 4">
            <a:extLst>
              <a:ext uri="{FF2B5EF4-FFF2-40B4-BE49-F238E27FC236}">
                <a16:creationId xmlns:a16="http://schemas.microsoft.com/office/drawing/2014/main" id="{E8B6BFA4-5647-4393-BC0C-CAC6458D19C7}"/>
              </a:ext>
            </a:extLst>
          </p:cNvPr>
          <p:cNvPicPr>
            <a:picLocks noChangeAspect="1"/>
          </p:cNvPicPr>
          <p:nvPr/>
        </p:nvPicPr>
        <p:blipFill>
          <a:blip r:embed="rId4"/>
          <a:stretch>
            <a:fillRect/>
          </a:stretch>
        </p:blipFill>
        <p:spPr>
          <a:xfrm>
            <a:off x="1118680" y="1451032"/>
            <a:ext cx="8891081" cy="4135624"/>
          </a:xfrm>
          <a:prstGeom prst="rect">
            <a:avLst/>
          </a:prstGeom>
        </p:spPr>
      </p:pic>
    </p:spTree>
    <p:extLst>
      <p:ext uri="{BB962C8B-B14F-4D97-AF65-F5344CB8AC3E}">
        <p14:creationId xmlns:p14="http://schemas.microsoft.com/office/powerpoint/2010/main" val="93717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模型量化</a:t>
            </a:r>
            <a:endParaRPr lang="en-US" altLang="zh-CN" dirty="0"/>
          </a:p>
        </p:txBody>
      </p:sp>
      <p:sp>
        <p:nvSpPr>
          <p:cNvPr id="3" name="内容占位符 2"/>
          <p:cNvSpPr>
            <a:spLocks noGrp="1"/>
          </p:cNvSpPr>
          <p:nvPr>
            <p:ph idx="1"/>
          </p:nvPr>
        </p:nvSpPr>
        <p:spPr>
          <a:xfrm>
            <a:off x="838199" y="5356332"/>
            <a:ext cx="10640439" cy="1259607"/>
          </a:xfrm>
        </p:spPr>
        <p:txBody>
          <a:bodyPr>
            <a:normAutofit fontScale="92500" lnSpcReduction="20000"/>
          </a:bodyPr>
          <a:lstStyle/>
          <a:p>
            <a:pPr marL="0" indent="0">
              <a:lnSpc>
                <a:spcPct val="150000"/>
              </a:lnSpc>
              <a:buNone/>
            </a:pPr>
            <a:r>
              <a:rPr lang="zh-CN" altLang="en-US" sz="1600" b="0" i="0" dirty="0">
                <a:solidFill>
                  <a:srgbClr val="333333"/>
                </a:solidFill>
                <a:effectLst/>
                <a:latin typeface="-apple-system-font"/>
              </a:rPr>
              <a:t>模型量化在最初的定义里是为了压缩模型参数，比如韩松在</a:t>
            </a:r>
            <a:r>
              <a:rPr lang="en-US" altLang="zh-CN" sz="1600" b="0" i="0" dirty="0">
                <a:solidFill>
                  <a:srgbClr val="333333"/>
                </a:solidFill>
                <a:effectLst/>
                <a:latin typeface="-apple-system-font"/>
              </a:rPr>
              <a:t>ICLR2016</a:t>
            </a:r>
            <a:r>
              <a:rPr lang="zh-CN" altLang="en-US" sz="1600" b="0" i="0" dirty="0">
                <a:solidFill>
                  <a:srgbClr val="333333"/>
                </a:solidFill>
                <a:effectLst/>
                <a:latin typeface="-apple-system-font"/>
              </a:rPr>
              <a:t>上获得</a:t>
            </a:r>
            <a:r>
              <a:rPr lang="en-US" altLang="zh-CN" sz="1600" b="0" i="0" dirty="0">
                <a:solidFill>
                  <a:srgbClr val="333333"/>
                </a:solidFill>
                <a:effectLst/>
                <a:latin typeface="-apple-system-font"/>
              </a:rPr>
              <a:t>best paper</a:t>
            </a:r>
            <a:r>
              <a:rPr lang="zh-CN" altLang="en-US" sz="1600" b="0" i="0" dirty="0">
                <a:solidFill>
                  <a:srgbClr val="333333"/>
                </a:solidFill>
                <a:effectLst/>
                <a:latin typeface="-apple-system-font"/>
              </a:rPr>
              <a:t>的论文，首次提出了参数量化方法。其使用</a:t>
            </a:r>
            <a:r>
              <a:rPr lang="en-US" altLang="zh-CN" sz="1600" b="0" i="0" dirty="0">
                <a:solidFill>
                  <a:srgbClr val="333333"/>
                </a:solidFill>
                <a:effectLst/>
                <a:latin typeface="-apple-system-font"/>
              </a:rPr>
              <a:t>k-mean</a:t>
            </a:r>
            <a:r>
              <a:rPr lang="zh-CN" altLang="en-US" sz="1600" b="0" i="0" dirty="0">
                <a:solidFill>
                  <a:srgbClr val="333333"/>
                </a:solidFill>
                <a:effectLst/>
                <a:latin typeface="-apple-system-font"/>
              </a:rPr>
              <a:t>聚类，让相近的数值聚类到同一个聚类中心，复用同一个数值，从而达到用更少的数值表示更多的数，这是量化操作的一种方案。反过来，从量化数变到原始数的过程，称之为反量化，反量化操作完之后，模型就可以按照原来的方式进行正常的计算。</a:t>
            </a:r>
            <a:endParaRPr lang="zh-CN" altLang="en-US" sz="1600" dirty="0"/>
          </a:p>
        </p:txBody>
      </p:sp>
      <p:pic>
        <p:nvPicPr>
          <p:cNvPr id="6" name="图片 5">
            <a:extLst>
              <a:ext uri="{FF2B5EF4-FFF2-40B4-BE49-F238E27FC236}">
                <a16:creationId xmlns:a16="http://schemas.microsoft.com/office/drawing/2014/main" id="{BF241B4A-EA6F-496D-BF55-9F42C6506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904" y="1373234"/>
            <a:ext cx="7966192" cy="3983098"/>
          </a:xfrm>
          <a:prstGeom prst="rect">
            <a:avLst/>
          </a:prstGeom>
          <a:solidFill>
            <a:schemeClr val="bg1"/>
          </a:solidFill>
        </p:spPr>
      </p:pic>
    </p:spTree>
    <p:extLst>
      <p:ext uri="{BB962C8B-B14F-4D97-AF65-F5344CB8AC3E}">
        <p14:creationId xmlns:p14="http://schemas.microsoft.com/office/powerpoint/2010/main" val="363305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模型量化</a:t>
            </a:r>
            <a:endParaRPr lang="en-US" altLang="zh-CN" dirty="0"/>
          </a:p>
        </p:txBody>
      </p:sp>
      <p:sp>
        <p:nvSpPr>
          <p:cNvPr id="3" name="内容占位符 2"/>
          <p:cNvSpPr>
            <a:spLocks noGrp="1"/>
          </p:cNvSpPr>
          <p:nvPr>
            <p:ph idx="1"/>
          </p:nvPr>
        </p:nvSpPr>
        <p:spPr/>
        <p:txBody>
          <a:bodyPr/>
          <a:lstStyle/>
          <a:p>
            <a:pPr>
              <a:buFont typeface="Arial" panose="020B0604020202090204" pitchFamily="34" charset="0"/>
              <a:buChar char="•"/>
            </a:pPr>
            <a:r>
              <a:rPr lang="en-US" altLang="zh-CN" sz="2800" dirty="0">
                <a:solidFill>
                  <a:srgbClr val="000000"/>
                </a:solidFill>
                <a:latin typeface="微软雅黑"/>
                <a:ea typeface="微软雅黑"/>
              </a:rPr>
              <a:t>item1</a:t>
            </a:r>
            <a:endParaRPr lang="en-US" altLang="zh-CN" dirty="0"/>
          </a:p>
        </p:txBody>
      </p:sp>
      <p:pic>
        <p:nvPicPr>
          <p:cNvPr id="6" name="内容占位符 4">
            <a:extLst>
              <a:ext uri="{FF2B5EF4-FFF2-40B4-BE49-F238E27FC236}">
                <a16:creationId xmlns:a16="http://schemas.microsoft.com/office/drawing/2014/main" id="{4EEB18BB-7EED-4808-8566-2EA04BB48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535821"/>
            <a:ext cx="9677400" cy="4560611"/>
          </a:xfrm>
          <a:prstGeom prst="rect">
            <a:avLst/>
          </a:prstGeom>
        </p:spPr>
      </p:pic>
    </p:spTree>
    <p:extLst>
      <p:ext uri="{BB962C8B-B14F-4D97-AF65-F5344CB8AC3E}">
        <p14:creationId xmlns:p14="http://schemas.microsoft.com/office/powerpoint/2010/main" val="3413976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模型量化</a:t>
            </a:r>
            <a:endParaRPr lang="en-US" altLang="zh-CN" dirty="0"/>
          </a:p>
        </p:txBody>
      </p:sp>
      <p:sp>
        <p:nvSpPr>
          <p:cNvPr id="3" name="内容占位符 2"/>
          <p:cNvSpPr>
            <a:spLocks noGrp="1"/>
          </p:cNvSpPr>
          <p:nvPr>
            <p:ph idx="1"/>
          </p:nvPr>
        </p:nvSpPr>
        <p:spPr>
          <a:xfrm>
            <a:off x="838200" y="1621344"/>
            <a:ext cx="10515600" cy="4351338"/>
          </a:xfrm>
        </p:spPr>
        <p:txBody>
          <a:bodyPr>
            <a:noAutofit/>
          </a:bodyPr>
          <a:lstStyle/>
          <a:p>
            <a:pPr>
              <a:lnSpc>
                <a:spcPct val="120000"/>
              </a:lnSpc>
              <a:buFont typeface="Arial" panose="020B0604020202090204" pitchFamily="34" charset="0"/>
              <a:buChar char="•"/>
            </a:pPr>
            <a:r>
              <a:rPr lang="zh-CN" altLang="en-US" sz="1600" b="0" i="0" dirty="0">
                <a:solidFill>
                  <a:srgbClr val="333333"/>
                </a:solidFill>
                <a:effectLst/>
                <a:latin typeface="+mn-lt"/>
              </a:rPr>
              <a:t>什么样的量化方法可以带来潜在、可落地的速度提升呢？需要满足两个条件：</a:t>
            </a:r>
            <a:br>
              <a:rPr lang="zh-CN" altLang="en-US" sz="1600" b="0" i="0" dirty="0">
                <a:solidFill>
                  <a:srgbClr val="333333"/>
                </a:solidFill>
                <a:effectLst/>
                <a:latin typeface="+mn-lt"/>
              </a:rPr>
            </a:br>
            <a:r>
              <a:rPr lang="en-US" altLang="zh-CN" sz="1600" b="0" i="0" dirty="0">
                <a:solidFill>
                  <a:srgbClr val="333333"/>
                </a:solidFill>
                <a:effectLst/>
                <a:latin typeface="+mn-lt"/>
              </a:rPr>
              <a:t>1</a:t>
            </a:r>
            <a:r>
              <a:rPr lang="zh-CN" altLang="en-US" sz="1600" b="0" i="0" dirty="0">
                <a:solidFill>
                  <a:srgbClr val="333333"/>
                </a:solidFill>
                <a:effectLst/>
                <a:latin typeface="+mn-lt"/>
              </a:rPr>
              <a:t>、量化数值的计算在部署硬件上的峰值性能更高 。</a:t>
            </a:r>
            <a:br>
              <a:rPr lang="zh-CN" altLang="en-US" sz="1600" b="0" i="0" dirty="0">
                <a:solidFill>
                  <a:srgbClr val="333333"/>
                </a:solidFill>
                <a:effectLst/>
                <a:latin typeface="+mn-lt"/>
              </a:rPr>
            </a:br>
            <a:r>
              <a:rPr lang="en-US" altLang="zh-CN" sz="1600" b="0" i="0" dirty="0">
                <a:solidFill>
                  <a:srgbClr val="333333"/>
                </a:solidFill>
                <a:effectLst/>
                <a:latin typeface="+mn-lt"/>
              </a:rPr>
              <a:t>2</a:t>
            </a:r>
            <a:r>
              <a:rPr lang="zh-CN" altLang="en-US" sz="1600" b="0" i="0" dirty="0">
                <a:solidFill>
                  <a:srgbClr val="333333"/>
                </a:solidFill>
                <a:effectLst/>
                <a:latin typeface="+mn-lt"/>
              </a:rPr>
              <a:t>、量化算法引入的额外计算（</a:t>
            </a:r>
            <a:r>
              <a:rPr lang="en-US" altLang="zh-CN" sz="1600" b="0" i="0" dirty="0">
                <a:solidFill>
                  <a:srgbClr val="333333"/>
                </a:solidFill>
                <a:effectLst/>
                <a:latin typeface="+mn-lt"/>
              </a:rPr>
              <a:t>overhead</a:t>
            </a:r>
            <a:r>
              <a:rPr lang="zh-CN" altLang="en-US" sz="1600" b="0" i="0" dirty="0">
                <a:solidFill>
                  <a:srgbClr val="333333"/>
                </a:solidFill>
                <a:effectLst/>
                <a:latin typeface="+mn-lt"/>
              </a:rPr>
              <a:t>）少 。</a:t>
            </a:r>
            <a:endParaRPr lang="en-US" altLang="zh-CN" sz="1600" b="0" i="0" dirty="0">
              <a:solidFill>
                <a:srgbClr val="333333"/>
              </a:solidFill>
              <a:effectLst/>
              <a:latin typeface="+mn-lt"/>
            </a:endParaRPr>
          </a:p>
          <a:p>
            <a:pPr>
              <a:lnSpc>
                <a:spcPct val="120000"/>
              </a:lnSpc>
              <a:buFont typeface="Arial" panose="020B0604020202090204" pitchFamily="34" charset="0"/>
              <a:buChar char="•"/>
            </a:pPr>
            <a:r>
              <a:rPr lang="zh-CN" altLang="en-US" sz="1600" b="0" i="0" dirty="0">
                <a:solidFill>
                  <a:srgbClr val="333333"/>
                </a:solidFill>
                <a:effectLst/>
                <a:latin typeface="+mn-lt"/>
              </a:rPr>
              <a:t>已知提速概率较大的量化方法主要有如下三类：</a:t>
            </a:r>
            <a:br>
              <a:rPr lang="zh-CN" altLang="en-US" sz="1600" b="0" i="0" dirty="0">
                <a:solidFill>
                  <a:srgbClr val="333333"/>
                </a:solidFill>
                <a:effectLst/>
                <a:latin typeface="+mn-lt"/>
              </a:rPr>
            </a:br>
            <a:br>
              <a:rPr lang="zh-CN" altLang="en-US" sz="1600" b="0" i="0" dirty="0">
                <a:solidFill>
                  <a:srgbClr val="333333"/>
                </a:solidFill>
                <a:effectLst/>
                <a:latin typeface="+mn-lt"/>
              </a:rPr>
            </a:br>
            <a:r>
              <a:rPr lang="en-US" altLang="zh-CN" sz="1600" b="0" i="0" dirty="0">
                <a:solidFill>
                  <a:srgbClr val="333333"/>
                </a:solidFill>
                <a:effectLst/>
                <a:latin typeface="+mn-lt"/>
              </a:rPr>
              <a:t>1</a:t>
            </a:r>
            <a:r>
              <a:rPr lang="zh-CN" altLang="en-US" sz="1600" b="0" i="0" dirty="0">
                <a:solidFill>
                  <a:srgbClr val="333333"/>
                </a:solidFill>
                <a:effectLst/>
                <a:latin typeface="+mn-lt"/>
              </a:rPr>
              <a:t>、</a:t>
            </a:r>
            <a:r>
              <a:rPr lang="zh-CN" altLang="en-US" sz="1600" b="1" i="0" dirty="0">
                <a:solidFill>
                  <a:srgbClr val="333333"/>
                </a:solidFill>
                <a:effectLst/>
                <a:latin typeface="+mn-lt"/>
              </a:rPr>
              <a:t>二值化</a:t>
            </a:r>
            <a:r>
              <a:rPr lang="zh-CN" altLang="en-US" sz="1600" b="0" i="0" dirty="0">
                <a:solidFill>
                  <a:srgbClr val="333333"/>
                </a:solidFill>
                <a:effectLst/>
                <a:latin typeface="+mn-lt"/>
              </a:rPr>
              <a:t>，其可以用简单的位运算来同时计算大量的数。对比从</a:t>
            </a:r>
            <a:r>
              <a:rPr lang="en-US" altLang="zh-CN" sz="1600" b="0" i="0" dirty="0" err="1">
                <a:solidFill>
                  <a:srgbClr val="333333"/>
                </a:solidFill>
                <a:effectLst/>
                <a:latin typeface="+mn-lt"/>
              </a:rPr>
              <a:t>nvdia</a:t>
            </a:r>
            <a:r>
              <a:rPr lang="en-US" altLang="zh-CN" sz="1600" b="0" i="0" dirty="0">
                <a:solidFill>
                  <a:srgbClr val="333333"/>
                </a:solidFill>
                <a:effectLst/>
                <a:latin typeface="+mn-lt"/>
              </a:rPr>
              <a:t> </a:t>
            </a:r>
            <a:r>
              <a:rPr lang="en-US" altLang="zh-CN" sz="1600" b="0" i="0" dirty="0" err="1">
                <a:solidFill>
                  <a:srgbClr val="333333"/>
                </a:solidFill>
                <a:effectLst/>
                <a:latin typeface="+mn-lt"/>
              </a:rPr>
              <a:t>gpu</a:t>
            </a:r>
            <a:r>
              <a:rPr lang="zh-CN" altLang="en-US" sz="1600" b="0" i="0" dirty="0">
                <a:solidFill>
                  <a:srgbClr val="333333"/>
                </a:solidFill>
                <a:effectLst/>
                <a:latin typeface="+mn-lt"/>
              </a:rPr>
              <a:t>到</a:t>
            </a:r>
            <a:r>
              <a:rPr lang="en-US" altLang="zh-CN" sz="1600" b="0" i="0" dirty="0">
                <a:solidFill>
                  <a:srgbClr val="333333"/>
                </a:solidFill>
                <a:effectLst/>
                <a:latin typeface="+mn-lt"/>
              </a:rPr>
              <a:t>x86</a:t>
            </a:r>
            <a:r>
              <a:rPr lang="zh-CN" altLang="en-US" sz="1600" b="0" i="0" dirty="0">
                <a:solidFill>
                  <a:srgbClr val="333333"/>
                </a:solidFill>
                <a:effectLst/>
                <a:latin typeface="+mn-lt"/>
              </a:rPr>
              <a:t>平台，</a:t>
            </a:r>
            <a:r>
              <a:rPr lang="en-US" altLang="zh-CN" sz="1600" b="0" i="0" dirty="0">
                <a:solidFill>
                  <a:srgbClr val="333333"/>
                </a:solidFill>
                <a:effectLst/>
                <a:latin typeface="+mn-lt"/>
              </a:rPr>
              <a:t>1bit</a:t>
            </a:r>
            <a:r>
              <a:rPr lang="zh-CN" altLang="en-US" sz="1600" b="0" i="0" dirty="0">
                <a:solidFill>
                  <a:srgbClr val="333333"/>
                </a:solidFill>
                <a:effectLst/>
                <a:latin typeface="+mn-lt"/>
              </a:rPr>
              <a:t>计算分别有</a:t>
            </a:r>
            <a:r>
              <a:rPr lang="en-US" altLang="zh-CN" sz="1600" b="0" i="0" dirty="0">
                <a:solidFill>
                  <a:srgbClr val="333333"/>
                </a:solidFill>
                <a:effectLst/>
                <a:latin typeface="+mn-lt"/>
              </a:rPr>
              <a:t>5</a:t>
            </a:r>
            <a:r>
              <a:rPr lang="zh-CN" altLang="en-US" sz="1600" b="0" i="0" dirty="0">
                <a:solidFill>
                  <a:srgbClr val="333333"/>
                </a:solidFill>
                <a:effectLst/>
                <a:latin typeface="+mn-lt"/>
              </a:rPr>
              <a:t>到</a:t>
            </a:r>
            <a:r>
              <a:rPr lang="en-US" altLang="zh-CN" sz="1600" b="0" i="0" dirty="0">
                <a:solidFill>
                  <a:srgbClr val="333333"/>
                </a:solidFill>
                <a:effectLst/>
                <a:latin typeface="+mn-lt"/>
              </a:rPr>
              <a:t>128</a:t>
            </a:r>
            <a:r>
              <a:rPr lang="zh-CN" altLang="en-US" sz="1600" b="0" i="0" dirty="0">
                <a:solidFill>
                  <a:srgbClr val="333333"/>
                </a:solidFill>
                <a:effectLst/>
                <a:latin typeface="+mn-lt"/>
              </a:rPr>
              <a:t>倍的理论性能提升。且其只会引入一个额外的量化操作，该操作可以享受到</a:t>
            </a:r>
            <a:r>
              <a:rPr lang="en-US" altLang="zh-CN" sz="1600" b="0" i="0" dirty="0">
                <a:solidFill>
                  <a:srgbClr val="333333"/>
                </a:solidFill>
                <a:effectLst/>
                <a:latin typeface="+mn-lt"/>
              </a:rPr>
              <a:t>SIMD</a:t>
            </a:r>
            <a:r>
              <a:rPr lang="zh-CN" altLang="en-US" sz="1600" b="0" i="0" dirty="0">
                <a:solidFill>
                  <a:srgbClr val="333333"/>
                </a:solidFill>
                <a:effectLst/>
                <a:latin typeface="+mn-lt"/>
              </a:rPr>
              <a:t>（单指令多数据流）的加速收益。</a:t>
            </a:r>
            <a:br>
              <a:rPr lang="zh-CN" altLang="en-US" sz="1600" b="0" i="0" dirty="0">
                <a:solidFill>
                  <a:srgbClr val="333333"/>
                </a:solidFill>
                <a:effectLst/>
                <a:latin typeface="+mn-lt"/>
              </a:rPr>
            </a:br>
            <a:br>
              <a:rPr lang="zh-CN" altLang="en-US" sz="1600" b="0" i="0" dirty="0">
                <a:solidFill>
                  <a:srgbClr val="333333"/>
                </a:solidFill>
                <a:effectLst/>
                <a:latin typeface="+mn-lt"/>
              </a:rPr>
            </a:br>
            <a:r>
              <a:rPr lang="en-US" altLang="zh-CN" sz="1600" b="0" i="0" dirty="0">
                <a:solidFill>
                  <a:srgbClr val="333333"/>
                </a:solidFill>
                <a:effectLst/>
                <a:latin typeface="+mn-lt"/>
              </a:rPr>
              <a:t>2</a:t>
            </a:r>
            <a:r>
              <a:rPr lang="zh-CN" altLang="en-US" sz="1600" b="0" i="0" dirty="0">
                <a:solidFill>
                  <a:srgbClr val="333333"/>
                </a:solidFill>
                <a:effectLst/>
                <a:latin typeface="+mn-lt"/>
              </a:rPr>
              <a:t>、</a:t>
            </a:r>
            <a:r>
              <a:rPr lang="zh-CN" altLang="en-US" sz="1600" b="1" i="0" dirty="0">
                <a:solidFill>
                  <a:srgbClr val="333333"/>
                </a:solidFill>
                <a:effectLst/>
                <a:latin typeface="+mn-lt"/>
              </a:rPr>
              <a:t>线性量化</a:t>
            </a:r>
            <a:r>
              <a:rPr lang="zh-CN" altLang="en-US" sz="1600" b="0" i="0" dirty="0">
                <a:solidFill>
                  <a:srgbClr val="333333"/>
                </a:solidFill>
                <a:effectLst/>
                <a:latin typeface="+mn-lt"/>
              </a:rPr>
              <a:t>，又可细分为非对称，对称和</a:t>
            </a:r>
            <a:r>
              <a:rPr lang="en-US" altLang="zh-CN" sz="1600" b="0" i="0" dirty="0">
                <a:solidFill>
                  <a:srgbClr val="333333"/>
                </a:solidFill>
                <a:effectLst/>
                <a:latin typeface="+mn-lt"/>
              </a:rPr>
              <a:t>ristretto</a:t>
            </a:r>
            <a:r>
              <a:rPr lang="zh-CN" altLang="en-US" sz="1600" b="0" i="0" dirty="0">
                <a:solidFill>
                  <a:srgbClr val="333333"/>
                </a:solidFill>
                <a:effectLst/>
                <a:latin typeface="+mn-lt"/>
              </a:rPr>
              <a:t>几种。在</a:t>
            </a:r>
            <a:r>
              <a:rPr lang="en-US" altLang="zh-CN" sz="1600" b="0" i="0" dirty="0" err="1">
                <a:solidFill>
                  <a:srgbClr val="333333"/>
                </a:solidFill>
                <a:effectLst/>
                <a:latin typeface="+mn-lt"/>
              </a:rPr>
              <a:t>nvdia</a:t>
            </a:r>
            <a:r>
              <a:rPr lang="en-US" altLang="zh-CN" sz="1600" b="0" i="0" dirty="0">
                <a:solidFill>
                  <a:srgbClr val="333333"/>
                </a:solidFill>
                <a:effectLst/>
                <a:latin typeface="+mn-lt"/>
              </a:rPr>
              <a:t> </a:t>
            </a:r>
            <a:r>
              <a:rPr lang="en-US" altLang="zh-CN" sz="1600" b="0" i="0" dirty="0" err="1">
                <a:solidFill>
                  <a:srgbClr val="333333"/>
                </a:solidFill>
                <a:effectLst/>
                <a:latin typeface="+mn-lt"/>
              </a:rPr>
              <a:t>gpu</a:t>
            </a:r>
            <a:r>
              <a:rPr lang="zh-CN" altLang="en-US" sz="1600" b="0" i="0" dirty="0">
                <a:solidFill>
                  <a:srgbClr val="333333"/>
                </a:solidFill>
                <a:effectLst/>
                <a:latin typeface="+mn-lt"/>
              </a:rPr>
              <a:t>，</a:t>
            </a:r>
            <a:r>
              <a:rPr lang="en-US" altLang="zh-CN" sz="1600" b="0" i="0" dirty="0">
                <a:solidFill>
                  <a:srgbClr val="333333"/>
                </a:solidFill>
                <a:effectLst/>
                <a:latin typeface="+mn-lt"/>
              </a:rPr>
              <a:t>x86</a:t>
            </a:r>
            <a:r>
              <a:rPr lang="zh-CN" altLang="en-US" sz="1600" b="0" i="0" dirty="0">
                <a:solidFill>
                  <a:srgbClr val="333333"/>
                </a:solidFill>
                <a:effectLst/>
                <a:latin typeface="+mn-lt"/>
              </a:rPr>
              <a:t>和</a:t>
            </a:r>
            <a:r>
              <a:rPr lang="en-US" altLang="zh-CN" sz="1600" b="0" i="0" dirty="0">
                <a:solidFill>
                  <a:srgbClr val="333333"/>
                </a:solidFill>
                <a:effectLst/>
                <a:latin typeface="+mn-lt"/>
              </a:rPr>
              <a:t>arm</a:t>
            </a:r>
            <a:r>
              <a:rPr lang="zh-CN" altLang="en-US" sz="1600" b="0" i="0" dirty="0">
                <a:solidFill>
                  <a:srgbClr val="333333"/>
                </a:solidFill>
                <a:effectLst/>
                <a:latin typeface="+mn-lt"/>
              </a:rPr>
              <a:t>平台上，均支持</a:t>
            </a:r>
            <a:r>
              <a:rPr lang="en-US" altLang="zh-CN" sz="1600" b="0" i="0" dirty="0">
                <a:solidFill>
                  <a:srgbClr val="333333"/>
                </a:solidFill>
                <a:effectLst/>
                <a:latin typeface="+mn-lt"/>
              </a:rPr>
              <a:t>8bit</a:t>
            </a:r>
            <a:r>
              <a:rPr lang="zh-CN" altLang="en-US" sz="1600" b="0" i="0" dirty="0">
                <a:solidFill>
                  <a:srgbClr val="333333"/>
                </a:solidFill>
                <a:effectLst/>
                <a:latin typeface="+mn-lt"/>
              </a:rPr>
              <a:t>的计算，效率提升从</a:t>
            </a:r>
            <a:r>
              <a:rPr lang="en-US" altLang="zh-CN" sz="1600" b="0" i="0" dirty="0">
                <a:solidFill>
                  <a:srgbClr val="333333"/>
                </a:solidFill>
                <a:effectLst/>
                <a:latin typeface="+mn-lt"/>
              </a:rPr>
              <a:t>1</a:t>
            </a:r>
            <a:r>
              <a:rPr lang="zh-CN" altLang="en-US" sz="1600" b="0" i="0" dirty="0">
                <a:solidFill>
                  <a:srgbClr val="333333"/>
                </a:solidFill>
                <a:effectLst/>
                <a:latin typeface="+mn-lt"/>
              </a:rPr>
              <a:t>倍到</a:t>
            </a:r>
            <a:r>
              <a:rPr lang="en-US" altLang="zh-CN" sz="1600" b="0" i="0" dirty="0">
                <a:solidFill>
                  <a:srgbClr val="333333"/>
                </a:solidFill>
                <a:effectLst/>
                <a:latin typeface="+mn-lt"/>
              </a:rPr>
              <a:t>16</a:t>
            </a:r>
            <a:r>
              <a:rPr lang="zh-CN" altLang="en-US" sz="1600" b="0" i="0" dirty="0">
                <a:solidFill>
                  <a:srgbClr val="333333"/>
                </a:solidFill>
                <a:effectLst/>
                <a:latin typeface="+mn-lt"/>
              </a:rPr>
              <a:t>倍不等，其中</a:t>
            </a:r>
            <a:r>
              <a:rPr lang="en-US" altLang="zh-CN" sz="1600" b="0" i="0" dirty="0">
                <a:solidFill>
                  <a:srgbClr val="333333"/>
                </a:solidFill>
                <a:effectLst/>
                <a:latin typeface="+mn-lt"/>
              </a:rPr>
              <a:t>tensor core</a:t>
            </a:r>
            <a:r>
              <a:rPr lang="zh-CN" altLang="en-US" sz="1600" b="0" i="0" dirty="0">
                <a:solidFill>
                  <a:srgbClr val="333333"/>
                </a:solidFill>
                <a:effectLst/>
                <a:latin typeface="+mn-lt"/>
              </a:rPr>
              <a:t>甚至支持</a:t>
            </a:r>
            <a:r>
              <a:rPr lang="en-US" altLang="zh-CN" sz="1600" b="0" i="0" dirty="0">
                <a:solidFill>
                  <a:srgbClr val="333333"/>
                </a:solidFill>
                <a:effectLst/>
                <a:latin typeface="+mn-lt"/>
              </a:rPr>
              <a:t>4bit</a:t>
            </a:r>
            <a:r>
              <a:rPr lang="zh-CN" altLang="en-US" sz="1600" b="0" i="0" dirty="0">
                <a:solidFill>
                  <a:srgbClr val="333333"/>
                </a:solidFill>
                <a:effectLst/>
                <a:latin typeface="+mn-lt"/>
              </a:rPr>
              <a:t>计算，这也是非常有潜力的方向。由于线性量化引入的额外量化</a:t>
            </a:r>
            <a:r>
              <a:rPr lang="en-US" altLang="zh-CN" sz="1600" b="0" i="0" dirty="0">
                <a:solidFill>
                  <a:srgbClr val="333333"/>
                </a:solidFill>
                <a:effectLst/>
                <a:latin typeface="+mn-lt"/>
              </a:rPr>
              <a:t>/</a:t>
            </a:r>
            <a:r>
              <a:rPr lang="zh-CN" altLang="en-US" sz="1600" b="0" i="0" dirty="0">
                <a:solidFill>
                  <a:srgbClr val="333333"/>
                </a:solidFill>
                <a:effectLst/>
                <a:latin typeface="+mn-lt"/>
              </a:rPr>
              <a:t>反量化计算都是标准的向量操作，也可以使用</a:t>
            </a:r>
            <a:r>
              <a:rPr lang="en-US" altLang="zh-CN" sz="1600" b="0" i="0" dirty="0">
                <a:solidFill>
                  <a:srgbClr val="333333"/>
                </a:solidFill>
                <a:effectLst/>
                <a:latin typeface="+mn-lt"/>
              </a:rPr>
              <a:t>SIMD</a:t>
            </a:r>
            <a:r>
              <a:rPr lang="zh-CN" altLang="en-US" sz="1600" b="0" i="0" dirty="0">
                <a:solidFill>
                  <a:srgbClr val="333333"/>
                </a:solidFill>
                <a:effectLst/>
                <a:latin typeface="+mn-lt"/>
              </a:rPr>
              <a:t>进行加速，带来的额外计算耗时不大。</a:t>
            </a:r>
            <a:br>
              <a:rPr lang="zh-CN" altLang="en-US" sz="1600" b="0" i="0" dirty="0">
                <a:solidFill>
                  <a:srgbClr val="333333"/>
                </a:solidFill>
                <a:effectLst/>
                <a:latin typeface="+mn-lt"/>
              </a:rPr>
            </a:br>
            <a:br>
              <a:rPr lang="zh-CN" altLang="en-US" sz="1600" b="0" i="0" dirty="0">
                <a:solidFill>
                  <a:srgbClr val="333333"/>
                </a:solidFill>
                <a:effectLst/>
                <a:latin typeface="+mn-lt"/>
              </a:rPr>
            </a:br>
            <a:r>
              <a:rPr lang="en-US" altLang="zh-CN" sz="1600" b="0" i="0" dirty="0">
                <a:solidFill>
                  <a:srgbClr val="333333"/>
                </a:solidFill>
                <a:effectLst/>
                <a:latin typeface="+mn-lt"/>
              </a:rPr>
              <a:t>3</a:t>
            </a:r>
            <a:r>
              <a:rPr lang="zh-CN" altLang="en-US" sz="1600" b="0" i="0" dirty="0">
                <a:solidFill>
                  <a:srgbClr val="333333"/>
                </a:solidFill>
                <a:effectLst/>
                <a:latin typeface="+mn-lt"/>
              </a:rPr>
              <a:t>、</a:t>
            </a:r>
            <a:r>
              <a:rPr lang="zh-CN" altLang="en-US" sz="1600" b="1" i="0" dirty="0">
                <a:solidFill>
                  <a:srgbClr val="333333"/>
                </a:solidFill>
                <a:effectLst/>
                <a:latin typeface="+mn-lt"/>
              </a:rPr>
              <a:t>对数量化</a:t>
            </a:r>
            <a:r>
              <a:rPr lang="zh-CN" altLang="en-US" sz="1600" b="0" i="0" dirty="0">
                <a:solidFill>
                  <a:srgbClr val="333333"/>
                </a:solidFill>
                <a:effectLst/>
                <a:latin typeface="+mn-lt"/>
              </a:rPr>
              <a:t>，一个比较特殊的量化方法。可以想象一下，两个同底的幂指数进行相乘，那么等价于其指数相加，降低了计算强度。同时加法也被转变为索引计算。但没有看到有在三大平台上实现对数量化的加速库，可能其实现的加速效果不明显。只有一些专用芯片上使用了对数量化。</a:t>
            </a:r>
            <a:endParaRPr lang="en-US" altLang="zh-CN" sz="1600" dirty="0">
              <a:latin typeface="+mn-lt"/>
            </a:endParaRPr>
          </a:p>
        </p:txBody>
      </p:sp>
    </p:spTree>
    <p:extLst>
      <p:ext uri="{BB962C8B-B14F-4D97-AF65-F5344CB8AC3E}">
        <p14:creationId xmlns:p14="http://schemas.microsoft.com/office/powerpoint/2010/main" val="207101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模型量化</a:t>
            </a:r>
            <a:endParaRPr lang="en-US" altLang="zh-CN" dirty="0"/>
          </a:p>
        </p:txBody>
      </p:sp>
      <p:sp>
        <p:nvSpPr>
          <p:cNvPr id="3" name="内容占位符 2"/>
          <p:cNvSpPr>
            <a:spLocks noGrp="1"/>
          </p:cNvSpPr>
          <p:nvPr>
            <p:ph idx="1"/>
          </p:nvPr>
        </p:nvSpPr>
        <p:spPr/>
        <p:txBody>
          <a:bodyPr/>
          <a:lstStyle/>
          <a:p>
            <a:pPr>
              <a:buFont typeface="Arial" panose="020B0604020202090204" pitchFamily="34" charset="0"/>
              <a:buChar char="•"/>
            </a:pPr>
            <a:r>
              <a:rPr lang="en-US" altLang="zh-CN" sz="2800" dirty="0">
                <a:solidFill>
                  <a:srgbClr val="000000"/>
                </a:solidFill>
                <a:latin typeface="微软雅黑"/>
                <a:ea typeface="微软雅黑"/>
              </a:rPr>
              <a:t>item1</a:t>
            </a:r>
            <a:endParaRPr lang="en-US" altLang="zh-CN" dirty="0"/>
          </a:p>
        </p:txBody>
      </p:sp>
      <p:pic>
        <p:nvPicPr>
          <p:cNvPr id="6" name="图片 5">
            <a:extLst>
              <a:ext uri="{FF2B5EF4-FFF2-40B4-BE49-F238E27FC236}">
                <a16:creationId xmlns:a16="http://schemas.microsoft.com/office/drawing/2014/main" id="{4A14E639-F5DA-4F63-A979-4D9F1BE68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33423"/>
            <a:ext cx="10515601" cy="4809182"/>
          </a:xfrm>
          <a:prstGeom prst="rect">
            <a:avLst/>
          </a:prstGeom>
        </p:spPr>
      </p:pic>
    </p:spTree>
    <p:extLst>
      <p:ext uri="{BB962C8B-B14F-4D97-AF65-F5344CB8AC3E}">
        <p14:creationId xmlns:p14="http://schemas.microsoft.com/office/powerpoint/2010/main" val="2837267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en-US" altLang="zh-CN" dirty="0" err="1"/>
              <a:t>Pytorch</a:t>
            </a:r>
            <a:r>
              <a:rPr lang="zh-CN" altLang="en-US" dirty="0"/>
              <a:t>量化流程</a:t>
            </a:r>
            <a:endParaRPr lang="en-US" altLang="zh-CN" dirty="0"/>
          </a:p>
        </p:txBody>
      </p:sp>
      <p:sp>
        <p:nvSpPr>
          <p:cNvPr id="3" name="内容占位符 2"/>
          <p:cNvSpPr>
            <a:spLocks noGrp="1"/>
          </p:cNvSpPr>
          <p:nvPr>
            <p:ph idx="1"/>
          </p:nvPr>
        </p:nvSpPr>
        <p:spPr/>
        <p:txBody>
          <a:bodyPr>
            <a:normAutofit fontScale="92500" lnSpcReduction="20000"/>
          </a:bodyPr>
          <a:lstStyle/>
          <a:p>
            <a:pPr algn="l">
              <a:lnSpc>
                <a:spcPct val="150000"/>
              </a:lnSpc>
            </a:pPr>
            <a:r>
              <a:rPr lang="zh-CN" altLang="en-US" sz="1800" b="0" i="0" dirty="0">
                <a:solidFill>
                  <a:srgbClr val="1A1A1A"/>
                </a:solidFill>
                <a:effectLst/>
                <a:latin typeface="-apple-system"/>
              </a:rPr>
              <a:t>以最常用的</a:t>
            </a:r>
            <a:r>
              <a:rPr lang="en-US" altLang="zh-CN" sz="1800" b="0" i="0" dirty="0">
                <a:solidFill>
                  <a:srgbClr val="1A1A1A"/>
                </a:solidFill>
                <a:effectLst/>
                <a:latin typeface="-apple-system"/>
              </a:rPr>
              <a:t>Post Training (Static) Quantization</a:t>
            </a:r>
            <a:r>
              <a:rPr lang="zh-CN" altLang="en-US" sz="1800" b="0" i="0" dirty="0">
                <a:solidFill>
                  <a:srgbClr val="1A1A1A"/>
                </a:solidFill>
                <a:effectLst/>
                <a:latin typeface="-apple-system"/>
              </a:rPr>
              <a:t>为例：</a:t>
            </a:r>
          </a:p>
          <a:p>
            <a:pPr algn="l">
              <a:lnSpc>
                <a:spcPct val="150000"/>
              </a:lnSpc>
              <a:buFont typeface="+mj-lt"/>
              <a:buAutoNum type="arabicPeriod"/>
            </a:pPr>
            <a:r>
              <a:rPr lang="zh-CN" altLang="en-US" sz="1800" b="1" i="0" dirty="0">
                <a:solidFill>
                  <a:srgbClr val="1A1A1A"/>
                </a:solidFill>
                <a:effectLst/>
                <a:latin typeface="-apple-system"/>
              </a:rPr>
              <a:t>准备模型：</a:t>
            </a:r>
            <a:r>
              <a:rPr lang="zh-CN" altLang="en-US" sz="1800" b="0" i="0" dirty="0">
                <a:solidFill>
                  <a:srgbClr val="1A1A1A"/>
                </a:solidFill>
                <a:effectLst/>
                <a:latin typeface="-apple-system"/>
              </a:rPr>
              <a:t>准备一个训练收敛了的浮点模型</a:t>
            </a:r>
            <a:r>
              <a:rPr lang="zh-CN" altLang="en-US" sz="1800" b="1" i="0" dirty="0">
                <a:solidFill>
                  <a:srgbClr val="1A1A1A"/>
                </a:solidFill>
                <a:effectLst/>
                <a:latin typeface="-apple-system"/>
              </a:rPr>
              <a:t>，</a:t>
            </a:r>
            <a:r>
              <a:rPr lang="zh-CN" altLang="en-US" sz="1800" b="0" i="0" dirty="0">
                <a:solidFill>
                  <a:srgbClr val="1A1A1A"/>
                </a:solidFill>
                <a:effectLst/>
                <a:latin typeface="-apple-system"/>
              </a:rPr>
              <a:t>用</a:t>
            </a:r>
            <a:r>
              <a:rPr lang="en-US" altLang="zh-CN" sz="1800" b="1" i="0" dirty="0" err="1">
                <a:solidFill>
                  <a:srgbClr val="1A1A1A"/>
                </a:solidFill>
                <a:effectLst/>
                <a:latin typeface="-apple-system"/>
              </a:rPr>
              <a:t>QuantStub</a:t>
            </a:r>
            <a:r>
              <a:rPr lang="zh-CN" altLang="en-US" sz="1800" b="0" i="0" dirty="0">
                <a:solidFill>
                  <a:srgbClr val="1A1A1A"/>
                </a:solidFill>
                <a:effectLst/>
                <a:latin typeface="-apple-system"/>
              </a:rPr>
              <a:t>和</a:t>
            </a:r>
            <a:r>
              <a:rPr lang="en-US" altLang="zh-CN" sz="1800" b="1" i="0" dirty="0" err="1">
                <a:solidFill>
                  <a:srgbClr val="1A1A1A"/>
                </a:solidFill>
                <a:effectLst/>
                <a:latin typeface="-apple-system"/>
              </a:rPr>
              <a:t>DeQuantstub</a:t>
            </a:r>
            <a:r>
              <a:rPr lang="zh-CN" altLang="en-US" sz="1800" b="0" i="0" dirty="0">
                <a:solidFill>
                  <a:srgbClr val="1A1A1A"/>
                </a:solidFill>
                <a:effectLst/>
                <a:latin typeface="-apple-system"/>
              </a:rPr>
              <a:t>模块指定需要进行量化的位置；</a:t>
            </a:r>
          </a:p>
          <a:p>
            <a:pPr marL="0" indent="0" algn="l">
              <a:lnSpc>
                <a:spcPct val="150000"/>
              </a:lnSpc>
              <a:buNone/>
            </a:pPr>
            <a:r>
              <a:rPr lang="en-US" altLang="zh-CN" sz="1800" b="1" i="0" dirty="0">
                <a:solidFill>
                  <a:srgbClr val="1A1A1A"/>
                </a:solidFill>
                <a:effectLst/>
                <a:latin typeface="-apple-system"/>
              </a:rPr>
              <a:t>2. </a:t>
            </a:r>
            <a:r>
              <a:rPr lang="zh-CN" altLang="en-US" sz="1800" b="1" i="0" dirty="0">
                <a:solidFill>
                  <a:srgbClr val="1A1A1A"/>
                </a:solidFill>
                <a:effectLst/>
                <a:latin typeface="-apple-system"/>
              </a:rPr>
              <a:t>模块融合：</a:t>
            </a:r>
            <a:r>
              <a:rPr lang="zh-CN" altLang="en-US" sz="1800" b="0" i="0" dirty="0">
                <a:solidFill>
                  <a:srgbClr val="1A1A1A"/>
                </a:solidFill>
                <a:effectLst/>
                <a:latin typeface="-apple-system"/>
              </a:rPr>
              <a:t>将一些相邻模块进行融合以提高计算效率，比如</a:t>
            </a:r>
            <a:r>
              <a:rPr lang="en-US" altLang="zh-CN" sz="1800" b="0" i="0" dirty="0" err="1">
                <a:solidFill>
                  <a:srgbClr val="1A1A1A"/>
                </a:solidFill>
                <a:effectLst/>
                <a:latin typeface="-apple-system"/>
              </a:rPr>
              <a:t>conv+relu</a:t>
            </a:r>
            <a:r>
              <a:rPr lang="zh-CN" altLang="en-US" sz="1800" b="0" i="0" dirty="0">
                <a:solidFill>
                  <a:srgbClr val="1A1A1A"/>
                </a:solidFill>
                <a:effectLst/>
                <a:latin typeface="-apple-system"/>
              </a:rPr>
              <a:t>或者</a:t>
            </a:r>
            <a:r>
              <a:rPr lang="en-US" altLang="zh-CN" sz="1800" b="0" i="0" dirty="0" err="1">
                <a:solidFill>
                  <a:srgbClr val="1A1A1A"/>
                </a:solidFill>
                <a:effectLst/>
                <a:latin typeface="-apple-system"/>
              </a:rPr>
              <a:t>conv+batch</a:t>
            </a:r>
            <a:r>
              <a:rPr lang="en-US" altLang="zh-CN" sz="1800" b="0" i="0" dirty="0">
                <a:solidFill>
                  <a:srgbClr val="1A1A1A"/>
                </a:solidFill>
                <a:effectLst/>
                <a:latin typeface="-apple-system"/>
              </a:rPr>
              <a:t> </a:t>
            </a:r>
            <a:r>
              <a:rPr lang="en-US" altLang="zh-CN" sz="1800" b="0" i="0" dirty="0" err="1">
                <a:solidFill>
                  <a:srgbClr val="1A1A1A"/>
                </a:solidFill>
                <a:effectLst/>
                <a:latin typeface="-apple-system"/>
              </a:rPr>
              <a:t>normalization+relu</a:t>
            </a:r>
            <a:r>
              <a:rPr lang="zh-CN" altLang="en-US" sz="1800" b="0" i="0" dirty="0">
                <a:solidFill>
                  <a:srgbClr val="1A1A1A"/>
                </a:solidFill>
                <a:effectLst/>
                <a:latin typeface="-apple-system"/>
              </a:rPr>
              <a:t>，最常提到的</a:t>
            </a:r>
            <a:r>
              <a:rPr lang="en-US" altLang="zh-CN" sz="1800" b="0" i="0" dirty="0">
                <a:solidFill>
                  <a:srgbClr val="1A1A1A"/>
                </a:solidFill>
                <a:effectLst/>
                <a:latin typeface="-apple-system"/>
              </a:rPr>
              <a:t>BN</a:t>
            </a:r>
            <a:r>
              <a:rPr lang="zh-CN" altLang="en-US" sz="1800" b="0" i="0" dirty="0">
                <a:solidFill>
                  <a:srgbClr val="1A1A1A"/>
                </a:solidFill>
                <a:effectLst/>
                <a:latin typeface="-apple-system"/>
              </a:rPr>
              <a:t>融合指的是</a:t>
            </a:r>
            <a:r>
              <a:rPr lang="en-US" altLang="zh-CN" sz="1800" b="0" i="0" dirty="0" err="1">
                <a:solidFill>
                  <a:srgbClr val="1A1A1A"/>
                </a:solidFill>
                <a:effectLst/>
                <a:latin typeface="-apple-system"/>
              </a:rPr>
              <a:t>conv+bn</a:t>
            </a:r>
            <a:r>
              <a:rPr lang="zh-CN" altLang="en-US" sz="1800" b="0" i="0" dirty="0">
                <a:solidFill>
                  <a:srgbClr val="1A1A1A"/>
                </a:solidFill>
                <a:effectLst/>
                <a:latin typeface="-apple-system"/>
              </a:rPr>
              <a:t>通过计算公式将</a:t>
            </a:r>
            <a:r>
              <a:rPr lang="en-US" altLang="zh-CN" sz="1800" b="0" i="0" dirty="0">
                <a:solidFill>
                  <a:srgbClr val="1A1A1A"/>
                </a:solidFill>
                <a:effectLst/>
                <a:latin typeface="-apple-system"/>
              </a:rPr>
              <a:t>bn</a:t>
            </a:r>
            <a:r>
              <a:rPr lang="zh-CN" altLang="en-US" sz="1800" b="0" i="0" dirty="0">
                <a:solidFill>
                  <a:srgbClr val="1A1A1A"/>
                </a:solidFill>
                <a:effectLst/>
                <a:latin typeface="-apple-system"/>
              </a:rPr>
              <a:t>的参数融入到</a:t>
            </a:r>
            <a:r>
              <a:rPr lang="en-US" altLang="zh-CN" sz="1800" b="0" i="0" dirty="0">
                <a:solidFill>
                  <a:srgbClr val="1A1A1A"/>
                </a:solidFill>
                <a:effectLst/>
                <a:latin typeface="-apple-system"/>
              </a:rPr>
              <a:t>weight</a:t>
            </a:r>
            <a:r>
              <a:rPr lang="zh-CN" altLang="en-US" sz="1800" b="0" i="0" dirty="0">
                <a:solidFill>
                  <a:srgbClr val="1A1A1A"/>
                </a:solidFill>
                <a:effectLst/>
                <a:latin typeface="-apple-system"/>
              </a:rPr>
              <a:t>中，并生成一个</a:t>
            </a:r>
            <a:r>
              <a:rPr lang="en-US" altLang="zh-CN" sz="1800" b="0" i="0" dirty="0">
                <a:solidFill>
                  <a:srgbClr val="1A1A1A"/>
                </a:solidFill>
                <a:effectLst/>
                <a:latin typeface="-apple-system"/>
              </a:rPr>
              <a:t>bias</a:t>
            </a:r>
            <a:r>
              <a:rPr lang="zh-CN" altLang="en-US" sz="1800" b="0" i="0" dirty="0">
                <a:solidFill>
                  <a:srgbClr val="1A1A1A"/>
                </a:solidFill>
                <a:effectLst/>
                <a:latin typeface="-apple-system"/>
              </a:rPr>
              <a:t>；</a:t>
            </a:r>
            <a:endParaRPr lang="en-US" altLang="zh-CN" sz="1800" b="0" i="0" dirty="0">
              <a:solidFill>
                <a:srgbClr val="1A1A1A"/>
              </a:solidFill>
              <a:effectLst/>
              <a:latin typeface="-apple-system"/>
            </a:endParaRPr>
          </a:p>
          <a:p>
            <a:pPr marL="0" indent="0" algn="l">
              <a:lnSpc>
                <a:spcPct val="150000"/>
              </a:lnSpc>
              <a:buNone/>
            </a:pPr>
            <a:r>
              <a:rPr lang="en-US" altLang="zh-CN" sz="1800" b="1" i="0" dirty="0">
                <a:solidFill>
                  <a:srgbClr val="1A1A1A"/>
                </a:solidFill>
                <a:effectLst/>
                <a:latin typeface="-apple-system"/>
              </a:rPr>
              <a:t>3. </a:t>
            </a:r>
            <a:r>
              <a:rPr lang="zh-CN" altLang="en-US" sz="1800" b="1" i="0" dirty="0">
                <a:solidFill>
                  <a:srgbClr val="1A1A1A"/>
                </a:solidFill>
                <a:effectLst/>
                <a:latin typeface="-apple-system"/>
              </a:rPr>
              <a:t>确定量化方案：</a:t>
            </a:r>
            <a:r>
              <a:rPr lang="zh-CN" altLang="en-US" sz="1800" b="0" i="0" dirty="0">
                <a:solidFill>
                  <a:srgbClr val="1A1A1A"/>
                </a:solidFill>
                <a:effectLst/>
                <a:latin typeface="-apple-system"/>
              </a:rPr>
              <a:t>这一步需要指定量化的后端</a:t>
            </a:r>
            <a:r>
              <a:rPr lang="en-US" altLang="zh-CN" sz="1800" b="0" i="0" dirty="0">
                <a:solidFill>
                  <a:srgbClr val="1A1A1A"/>
                </a:solidFill>
                <a:effectLst/>
                <a:latin typeface="-apple-system"/>
              </a:rPr>
              <a:t>(</a:t>
            </a:r>
            <a:r>
              <a:rPr lang="en-US" altLang="zh-CN" sz="1800" b="0" i="0" dirty="0" err="1">
                <a:solidFill>
                  <a:srgbClr val="1A1A1A"/>
                </a:solidFill>
                <a:effectLst/>
                <a:latin typeface="-apple-system"/>
              </a:rPr>
              <a:t>qnnpack</a:t>
            </a:r>
            <a:r>
              <a:rPr lang="en-US" altLang="zh-CN" sz="1800" b="0" i="0" dirty="0">
                <a:solidFill>
                  <a:srgbClr val="1A1A1A"/>
                </a:solidFill>
                <a:effectLst/>
                <a:latin typeface="-apple-system"/>
              </a:rPr>
              <a:t>/</a:t>
            </a:r>
            <a:r>
              <a:rPr lang="en-US" altLang="zh-CN" sz="1800" b="0" i="0" dirty="0" err="1">
                <a:solidFill>
                  <a:srgbClr val="1A1A1A"/>
                </a:solidFill>
                <a:effectLst/>
                <a:latin typeface="-apple-system"/>
              </a:rPr>
              <a:t>fbgemm</a:t>
            </a:r>
            <a:r>
              <a:rPr lang="en-US" altLang="zh-CN" sz="1800" b="0" i="0" dirty="0">
                <a:solidFill>
                  <a:srgbClr val="1A1A1A"/>
                </a:solidFill>
                <a:effectLst/>
                <a:latin typeface="-apple-system"/>
              </a:rPr>
              <a:t>/None)</a:t>
            </a:r>
            <a:r>
              <a:rPr lang="zh-CN" altLang="en-US" sz="1800" b="0" i="0" dirty="0">
                <a:solidFill>
                  <a:srgbClr val="1A1A1A"/>
                </a:solidFill>
                <a:effectLst/>
                <a:latin typeface="-apple-system"/>
              </a:rPr>
              <a:t>，量化的方法</a:t>
            </a:r>
            <a:r>
              <a:rPr lang="en-US" altLang="zh-CN" sz="1800" b="0" i="0" dirty="0">
                <a:solidFill>
                  <a:srgbClr val="1A1A1A"/>
                </a:solidFill>
                <a:effectLst/>
                <a:latin typeface="-apple-system"/>
              </a:rPr>
              <a:t>(per-layer/per-channel</a:t>
            </a:r>
            <a:r>
              <a:rPr lang="zh-CN" altLang="en-US" sz="1800" b="0" i="0" dirty="0">
                <a:solidFill>
                  <a:srgbClr val="1A1A1A"/>
                </a:solidFill>
                <a:effectLst/>
                <a:latin typeface="-apple-system"/>
              </a:rPr>
              <a:t>，对称</a:t>
            </a:r>
            <a:r>
              <a:rPr lang="en-US" altLang="zh-CN" sz="1800" b="0" i="0" dirty="0">
                <a:solidFill>
                  <a:srgbClr val="1A1A1A"/>
                </a:solidFill>
                <a:effectLst/>
                <a:latin typeface="-apple-system"/>
              </a:rPr>
              <a:t>/</a:t>
            </a:r>
            <a:r>
              <a:rPr lang="zh-CN" altLang="en-US" sz="1800" b="0" i="0" dirty="0">
                <a:solidFill>
                  <a:srgbClr val="1A1A1A"/>
                </a:solidFill>
                <a:effectLst/>
                <a:latin typeface="-apple-system"/>
              </a:rPr>
              <a:t>非对称</a:t>
            </a:r>
            <a:r>
              <a:rPr lang="en-US" altLang="zh-CN" sz="1800" b="0" i="0" dirty="0">
                <a:solidFill>
                  <a:srgbClr val="1A1A1A"/>
                </a:solidFill>
                <a:effectLst/>
                <a:latin typeface="-apple-system"/>
              </a:rPr>
              <a:t>)</a:t>
            </a:r>
            <a:r>
              <a:rPr lang="zh-CN" altLang="en-US" sz="1800" b="0" i="0" dirty="0">
                <a:solidFill>
                  <a:srgbClr val="1A1A1A"/>
                </a:solidFill>
                <a:effectLst/>
                <a:latin typeface="-apple-system"/>
              </a:rPr>
              <a:t>，</a:t>
            </a:r>
            <a:r>
              <a:rPr lang="en-US" altLang="zh-CN" sz="1800" b="0" i="0" dirty="0">
                <a:solidFill>
                  <a:srgbClr val="1A1A1A"/>
                </a:solidFill>
                <a:effectLst/>
                <a:latin typeface="-apple-system"/>
              </a:rPr>
              <a:t>activation</a:t>
            </a:r>
            <a:r>
              <a:rPr lang="zh-CN" altLang="en-US" sz="1800" b="0" i="0" dirty="0">
                <a:solidFill>
                  <a:srgbClr val="1A1A1A"/>
                </a:solidFill>
                <a:effectLst/>
                <a:latin typeface="-apple-system"/>
              </a:rPr>
              <a:t>校准的策略</a:t>
            </a:r>
            <a:r>
              <a:rPr lang="en-US" altLang="zh-CN" sz="1800" b="0" i="0" dirty="0">
                <a:solidFill>
                  <a:srgbClr val="1A1A1A"/>
                </a:solidFill>
                <a:effectLst/>
                <a:latin typeface="-apple-system"/>
              </a:rPr>
              <a:t>(</a:t>
            </a:r>
            <a:r>
              <a:rPr lang="zh-CN" altLang="en-US" sz="1800" b="0" i="0" dirty="0">
                <a:solidFill>
                  <a:srgbClr val="1A1A1A"/>
                </a:solidFill>
                <a:effectLst/>
                <a:latin typeface="-apple-system"/>
              </a:rPr>
              <a:t>最大最小</a:t>
            </a:r>
            <a:r>
              <a:rPr lang="en-US" altLang="zh-CN" sz="1800" b="0" i="0" dirty="0">
                <a:solidFill>
                  <a:srgbClr val="1A1A1A"/>
                </a:solidFill>
                <a:effectLst/>
                <a:latin typeface="-apple-system"/>
              </a:rPr>
              <a:t>/</a:t>
            </a:r>
            <a:r>
              <a:rPr lang="zh-CN" altLang="en-US" sz="1800" b="0" i="0" dirty="0">
                <a:solidFill>
                  <a:srgbClr val="1A1A1A"/>
                </a:solidFill>
                <a:effectLst/>
                <a:latin typeface="-apple-system"/>
              </a:rPr>
              <a:t>移动平均</a:t>
            </a:r>
            <a:r>
              <a:rPr lang="en-US" altLang="zh-CN" sz="1800" b="0" i="0" dirty="0">
                <a:solidFill>
                  <a:srgbClr val="1A1A1A"/>
                </a:solidFill>
                <a:effectLst/>
                <a:latin typeface="-apple-system"/>
              </a:rPr>
              <a:t>/</a:t>
            </a:r>
            <a:r>
              <a:rPr lang="en-US" altLang="zh-CN" sz="1800" b="1" i="0" dirty="0">
                <a:solidFill>
                  <a:srgbClr val="1A1A1A"/>
                </a:solidFill>
                <a:effectLst/>
                <a:latin typeface="-apple-system"/>
              </a:rPr>
              <a:t>L2Norm</a:t>
            </a:r>
            <a:r>
              <a:rPr lang="zh-CN" altLang="en-US" sz="1800" b="1" i="0" dirty="0">
                <a:solidFill>
                  <a:srgbClr val="1A1A1A"/>
                </a:solidFill>
                <a:effectLst/>
                <a:latin typeface="-apple-system"/>
              </a:rPr>
              <a:t>）</a:t>
            </a:r>
            <a:r>
              <a:rPr lang="zh-CN" altLang="en-US" sz="1800" b="0" i="0" dirty="0">
                <a:solidFill>
                  <a:srgbClr val="1A1A1A"/>
                </a:solidFill>
                <a:effectLst/>
                <a:latin typeface="-apple-system"/>
              </a:rPr>
              <a:t>；</a:t>
            </a:r>
          </a:p>
          <a:p>
            <a:pPr marL="0" indent="0" algn="l">
              <a:lnSpc>
                <a:spcPct val="150000"/>
              </a:lnSpc>
              <a:buNone/>
            </a:pPr>
            <a:r>
              <a:rPr lang="en-US" altLang="zh-CN" sz="1800" b="1" i="0" dirty="0">
                <a:solidFill>
                  <a:srgbClr val="1A1A1A"/>
                </a:solidFill>
                <a:effectLst/>
                <a:latin typeface="-apple-system"/>
              </a:rPr>
              <a:t>4. activation</a:t>
            </a:r>
            <a:r>
              <a:rPr lang="zh-CN" altLang="en-US" sz="1800" b="1" i="0" dirty="0">
                <a:solidFill>
                  <a:srgbClr val="1A1A1A"/>
                </a:solidFill>
                <a:effectLst/>
                <a:latin typeface="-apple-system"/>
              </a:rPr>
              <a:t>校准：</a:t>
            </a:r>
            <a:r>
              <a:rPr lang="zh-CN" altLang="en-US" sz="1800" b="0" i="0" dirty="0">
                <a:solidFill>
                  <a:srgbClr val="1A1A1A"/>
                </a:solidFill>
                <a:effectLst/>
                <a:latin typeface="-apple-system"/>
              </a:rPr>
              <a:t>利用</a:t>
            </a:r>
            <a:r>
              <a:rPr lang="en-US" altLang="zh-CN" sz="1800" b="0" i="0" dirty="0" err="1">
                <a:solidFill>
                  <a:srgbClr val="1A1A1A"/>
                </a:solidFill>
                <a:effectLst/>
                <a:latin typeface="-apple-system"/>
              </a:rPr>
              <a:t>torch.quantization.prepare</a:t>
            </a:r>
            <a:r>
              <a:rPr lang="en-US" altLang="zh-CN" sz="1800" b="0" i="0" dirty="0">
                <a:solidFill>
                  <a:srgbClr val="1A1A1A"/>
                </a:solidFill>
                <a:effectLst/>
                <a:latin typeface="-apple-system"/>
              </a:rPr>
              <a:t>() </a:t>
            </a:r>
            <a:r>
              <a:rPr lang="zh-CN" altLang="en-US" sz="1800" b="0" i="0" dirty="0">
                <a:solidFill>
                  <a:srgbClr val="1A1A1A"/>
                </a:solidFill>
                <a:effectLst/>
                <a:latin typeface="-apple-system"/>
              </a:rPr>
              <a:t>插入将在校准期间观察激活张量的模块，然后将校准数据集灌入模型，利用校准策略得到每层</a:t>
            </a:r>
            <a:r>
              <a:rPr lang="en-US" altLang="zh-CN" sz="1800" b="0" i="0" dirty="0">
                <a:solidFill>
                  <a:srgbClr val="1A1A1A"/>
                </a:solidFill>
                <a:effectLst/>
                <a:latin typeface="-apple-system"/>
              </a:rPr>
              <a:t>activation</a:t>
            </a:r>
            <a:r>
              <a:rPr lang="zh-CN" altLang="en-US" sz="1800" b="0" i="0" dirty="0">
                <a:solidFill>
                  <a:srgbClr val="1A1A1A"/>
                </a:solidFill>
                <a:effectLst/>
                <a:latin typeface="-apple-system"/>
              </a:rPr>
              <a:t>的</a:t>
            </a:r>
            <a:r>
              <a:rPr lang="en-US" altLang="zh-CN" sz="1800" b="0" i="0" dirty="0">
                <a:solidFill>
                  <a:srgbClr val="1A1A1A"/>
                </a:solidFill>
                <a:effectLst/>
                <a:latin typeface="-apple-system"/>
              </a:rPr>
              <a:t>scale</a:t>
            </a:r>
            <a:r>
              <a:rPr lang="zh-CN" altLang="en-US" sz="1800" b="0" i="0" dirty="0">
                <a:solidFill>
                  <a:srgbClr val="1A1A1A"/>
                </a:solidFill>
                <a:effectLst/>
                <a:latin typeface="-apple-system"/>
              </a:rPr>
              <a:t>和</a:t>
            </a:r>
            <a:r>
              <a:rPr lang="en-US" altLang="zh-CN" sz="1800" b="0" i="0" dirty="0" err="1">
                <a:solidFill>
                  <a:srgbClr val="1A1A1A"/>
                </a:solidFill>
                <a:effectLst/>
                <a:latin typeface="-apple-system"/>
              </a:rPr>
              <a:t>zero_point</a:t>
            </a:r>
            <a:r>
              <a:rPr lang="zh-CN" altLang="en-US" sz="1800" b="0" i="0" dirty="0">
                <a:solidFill>
                  <a:srgbClr val="1A1A1A"/>
                </a:solidFill>
                <a:effectLst/>
                <a:latin typeface="-apple-system"/>
              </a:rPr>
              <a:t>并存储；</a:t>
            </a:r>
          </a:p>
          <a:p>
            <a:pPr marL="0" indent="0" algn="l">
              <a:lnSpc>
                <a:spcPct val="150000"/>
              </a:lnSpc>
              <a:buNone/>
            </a:pPr>
            <a:r>
              <a:rPr lang="en-US" altLang="zh-CN" sz="1800" b="1" i="0" dirty="0">
                <a:solidFill>
                  <a:srgbClr val="1A1A1A"/>
                </a:solidFill>
                <a:effectLst/>
                <a:latin typeface="-apple-system"/>
              </a:rPr>
              <a:t>5. </a:t>
            </a:r>
            <a:r>
              <a:rPr lang="zh-CN" altLang="en-US" sz="1800" b="1" i="0" dirty="0">
                <a:solidFill>
                  <a:srgbClr val="1A1A1A"/>
                </a:solidFill>
                <a:effectLst/>
                <a:latin typeface="-apple-system"/>
              </a:rPr>
              <a:t>模型转换：</a:t>
            </a:r>
            <a:r>
              <a:rPr lang="zh-CN" altLang="en-US" sz="1800" b="0" i="0" dirty="0">
                <a:solidFill>
                  <a:srgbClr val="1A1A1A"/>
                </a:solidFill>
                <a:effectLst/>
                <a:latin typeface="-apple-system"/>
              </a:rPr>
              <a:t>使用 </a:t>
            </a:r>
            <a:r>
              <a:rPr lang="en-US" altLang="zh-CN" sz="1800" b="0" i="0" dirty="0" err="1">
                <a:solidFill>
                  <a:srgbClr val="1A1A1A"/>
                </a:solidFill>
                <a:effectLst/>
                <a:latin typeface="-apple-system"/>
              </a:rPr>
              <a:t>torch.quantization.convert</a:t>
            </a:r>
            <a:r>
              <a:rPr lang="en-US" altLang="zh-CN" sz="1800" b="0" i="0" dirty="0">
                <a:solidFill>
                  <a:srgbClr val="1A1A1A"/>
                </a:solidFill>
                <a:effectLst/>
                <a:latin typeface="-apple-system"/>
              </a:rPr>
              <a:t>(</a:t>
            </a:r>
            <a:r>
              <a:rPr lang="zh-CN" altLang="en-US" sz="1800" b="0" i="0" dirty="0">
                <a:solidFill>
                  <a:srgbClr val="1A1A1A"/>
                </a:solidFill>
                <a:effectLst/>
                <a:latin typeface="-apple-system"/>
              </a:rPr>
              <a:t>）函数对整个模型进行量化的转换。 这其中包括：它量化权重，计算并存储要在每个激活张量中使用的</a:t>
            </a:r>
            <a:r>
              <a:rPr lang="en-US" altLang="zh-CN" sz="1800" b="0" i="0" dirty="0">
                <a:solidFill>
                  <a:srgbClr val="1A1A1A"/>
                </a:solidFill>
                <a:effectLst/>
                <a:latin typeface="-apple-system"/>
              </a:rPr>
              <a:t>scale</a:t>
            </a:r>
            <a:r>
              <a:rPr lang="zh-CN" altLang="en-US" sz="1800" b="0" i="0" dirty="0">
                <a:solidFill>
                  <a:srgbClr val="1A1A1A"/>
                </a:solidFill>
                <a:effectLst/>
                <a:latin typeface="-apple-system"/>
              </a:rPr>
              <a:t>和</a:t>
            </a:r>
            <a:r>
              <a:rPr lang="en-US" altLang="zh-CN" sz="1800" b="0" i="0" dirty="0" err="1">
                <a:solidFill>
                  <a:srgbClr val="1A1A1A"/>
                </a:solidFill>
                <a:effectLst/>
                <a:latin typeface="-apple-system"/>
              </a:rPr>
              <a:t>zero_point</a:t>
            </a:r>
            <a:r>
              <a:rPr lang="zh-CN" altLang="en-US" sz="1800" b="0" i="0" dirty="0">
                <a:solidFill>
                  <a:srgbClr val="1A1A1A"/>
                </a:solidFill>
                <a:effectLst/>
                <a:latin typeface="-apple-system"/>
              </a:rPr>
              <a:t>，替换关键运算符的量化实现；</a:t>
            </a:r>
          </a:p>
          <a:p>
            <a:pPr marL="0" indent="0" algn="l">
              <a:lnSpc>
                <a:spcPct val="150000"/>
              </a:lnSpc>
              <a:buNone/>
            </a:pPr>
            <a:endParaRPr lang="zh-CN" altLang="en-US" sz="1800" b="0" i="0" dirty="0">
              <a:solidFill>
                <a:srgbClr val="1A1A1A"/>
              </a:solidFill>
              <a:effectLst/>
              <a:latin typeface="-apple-system"/>
            </a:endParaRPr>
          </a:p>
        </p:txBody>
      </p:sp>
    </p:spTree>
    <p:extLst>
      <p:ext uri="{BB962C8B-B14F-4D97-AF65-F5344CB8AC3E}">
        <p14:creationId xmlns:p14="http://schemas.microsoft.com/office/powerpoint/2010/main" val="65961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模型量化</a:t>
            </a:r>
            <a:endParaRPr lang="en-US" altLang="zh-CN" dirty="0"/>
          </a:p>
        </p:txBody>
      </p:sp>
      <p:sp>
        <p:nvSpPr>
          <p:cNvPr id="3" name="内容占位符 2"/>
          <p:cNvSpPr>
            <a:spLocks noGrp="1"/>
          </p:cNvSpPr>
          <p:nvPr>
            <p:ph idx="1"/>
          </p:nvPr>
        </p:nvSpPr>
        <p:spPr>
          <a:xfrm>
            <a:off x="838200" y="1825625"/>
            <a:ext cx="10515600" cy="4518614"/>
          </a:xfrm>
        </p:spPr>
        <p:txBody>
          <a:bodyPr>
            <a:normAutofit lnSpcReduction="10000"/>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sz="2400" dirty="0"/>
              <a:t>	</a:t>
            </a:r>
            <a:r>
              <a:rPr lang="zh-CN" altLang="en-US" sz="2400" dirty="0"/>
              <a:t>原模型大小</a:t>
            </a:r>
            <a:r>
              <a:rPr lang="en-US" altLang="zh-CN" sz="2400" dirty="0"/>
              <a:t>			</a:t>
            </a:r>
            <a:r>
              <a:rPr lang="zh-CN" altLang="en-US" sz="2400" dirty="0"/>
              <a:t>定点化（量化）后模型大小</a:t>
            </a:r>
            <a:endParaRPr lang="en-US" altLang="zh-CN" sz="2400" dirty="0"/>
          </a:p>
          <a:p>
            <a:pPr marL="0" indent="0">
              <a:buNone/>
            </a:pPr>
            <a:endParaRPr lang="en-US" altLang="zh-CN" dirty="0"/>
          </a:p>
          <a:p>
            <a:pPr marL="0" indent="0">
              <a:lnSpc>
                <a:spcPct val="150000"/>
              </a:lnSpc>
              <a:buNone/>
            </a:pPr>
            <a:r>
              <a:rPr lang="zh-CN" altLang="en-US" sz="1700" dirty="0"/>
              <a:t>经过几轮的伪量化的模式下训练后（使用</a:t>
            </a:r>
            <a:r>
              <a:rPr lang="en-US" altLang="zh-CN" sz="1700" dirty="0"/>
              <a:t>QAT</a:t>
            </a:r>
            <a:r>
              <a:rPr lang="zh-CN" altLang="en-US" sz="1700" dirty="0"/>
              <a:t>，在训练的正向和反向过程中，所有权重和激活都被“伪量化”：也就是说，浮点值会四舍五入以模拟</a:t>
            </a:r>
            <a:r>
              <a:rPr lang="en-US" altLang="zh-CN" sz="1700" dirty="0"/>
              <a:t>int8</a:t>
            </a:r>
            <a:r>
              <a:rPr lang="zh-CN" altLang="en-US" sz="1700" dirty="0"/>
              <a:t>值，但所有计算仍将使用浮点数进行。因此，在训练过程中进行所有权重调整，同时“意识到”模型将最终被量化。因此，在量化之后，此方法通常会比动态量化或训练后静态量化产生更高的精度。），再通过</a:t>
            </a:r>
            <a:r>
              <a:rPr lang="en-US" altLang="zh-CN" sz="1700" dirty="0" err="1"/>
              <a:t>pytorch</a:t>
            </a:r>
            <a:r>
              <a:rPr lang="zh-CN" altLang="en-US" sz="1700" dirty="0"/>
              <a:t>量化方法后，原</a:t>
            </a:r>
            <a:r>
              <a:rPr lang="en-US" altLang="zh-CN" sz="1700" dirty="0"/>
              <a:t>fp32</a:t>
            </a:r>
            <a:r>
              <a:rPr lang="zh-CN" altLang="en-US" sz="1700" dirty="0"/>
              <a:t>模型转为</a:t>
            </a:r>
            <a:r>
              <a:rPr lang="en-US" altLang="zh-CN" sz="1700" dirty="0"/>
              <a:t>uint8</a:t>
            </a:r>
            <a:r>
              <a:rPr lang="zh-CN" altLang="en-US" sz="1700" dirty="0"/>
              <a:t>模型，内存占用也降为模型的</a:t>
            </a:r>
            <a:r>
              <a:rPr lang="en-US" altLang="zh-CN" sz="1700" dirty="0"/>
              <a:t>1/4</a:t>
            </a:r>
            <a:r>
              <a:rPr lang="en-US" altLang="zh-CN" sz="2400" dirty="0"/>
              <a:t>.</a:t>
            </a:r>
          </a:p>
        </p:txBody>
      </p:sp>
      <p:pic>
        <p:nvPicPr>
          <p:cNvPr id="7" name="图片 6">
            <a:extLst>
              <a:ext uri="{FF2B5EF4-FFF2-40B4-BE49-F238E27FC236}">
                <a16:creationId xmlns:a16="http://schemas.microsoft.com/office/drawing/2014/main" id="{F2995CE2-AA73-4F2C-93DB-9AE53449452D}"/>
              </a:ext>
            </a:extLst>
          </p:cNvPr>
          <p:cNvPicPr>
            <a:picLocks noChangeAspect="1"/>
          </p:cNvPicPr>
          <p:nvPr/>
        </p:nvPicPr>
        <p:blipFill>
          <a:blip r:embed="rId3"/>
          <a:stretch>
            <a:fillRect/>
          </a:stretch>
        </p:blipFill>
        <p:spPr>
          <a:xfrm>
            <a:off x="6070928" y="1825625"/>
            <a:ext cx="3033023" cy="1104996"/>
          </a:xfrm>
          <a:prstGeom prst="rect">
            <a:avLst/>
          </a:prstGeom>
        </p:spPr>
      </p:pic>
      <p:pic>
        <p:nvPicPr>
          <p:cNvPr id="8" name="图片 7">
            <a:extLst>
              <a:ext uri="{FF2B5EF4-FFF2-40B4-BE49-F238E27FC236}">
                <a16:creationId xmlns:a16="http://schemas.microsoft.com/office/drawing/2014/main" id="{78CFC217-32E6-4EE8-B888-F0530E8D654B}"/>
              </a:ext>
            </a:extLst>
          </p:cNvPr>
          <p:cNvPicPr>
            <a:picLocks noChangeAspect="1"/>
          </p:cNvPicPr>
          <p:nvPr/>
        </p:nvPicPr>
        <p:blipFill>
          <a:blip r:embed="rId4"/>
          <a:stretch>
            <a:fillRect/>
          </a:stretch>
        </p:blipFill>
        <p:spPr>
          <a:xfrm>
            <a:off x="1332240" y="1825625"/>
            <a:ext cx="2796782" cy="1257409"/>
          </a:xfrm>
          <a:prstGeom prst="rect">
            <a:avLst/>
          </a:prstGeom>
        </p:spPr>
      </p:pic>
    </p:spTree>
    <p:extLst>
      <p:ext uri="{BB962C8B-B14F-4D97-AF65-F5344CB8AC3E}">
        <p14:creationId xmlns:p14="http://schemas.microsoft.com/office/powerpoint/2010/main" val="127047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en-US" altLang="zh-CN" dirty="0"/>
              <a:t>PC</a:t>
            </a:r>
            <a:r>
              <a:rPr lang="zh-CN" altLang="en-US" dirty="0"/>
              <a:t>端量化结果对比</a:t>
            </a:r>
            <a:endParaRPr lang="en-US" altLang="zh-CN" dirty="0"/>
          </a:p>
        </p:txBody>
      </p:sp>
      <p:sp>
        <p:nvSpPr>
          <p:cNvPr id="3" name="内容占位符 2"/>
          <p:cNvSpPr>
            <a:spLocks noGrp="1"/>
          </p:cNvSpPr>
          <p:nvPr>
            <p:ph idx="1"/>
          </p:nvPr>
        </p:nvSpPr>
        <p:spPr/>
        <p:txBody>
          <a:bodyPr/>
          <a:lstStyle/>
          <a:p>
            <a:pPr>
              <a:buFont typeface="Arial" panose="020B0604020202090204" pitchFamily="34" charset="0"/>
              <a:buChar char="•"/>
            </a:pPr>
            <a:r>
              <a:rPr lang="zh-CN" altLang="en-US" dirty="0">
                <a:solidFill>
                  <a:srgbClr val="000000"/>
                </a:solidFill>
              </a:rPr>
              <a:t>用</a:t>
            </a:r>
            <a:r>
              <a:rPr lang="en-US" altLang="zh-CN" dirty="0" err="1">
                <a:solidFill>
                  <a:srgbClr val="000000"/>
                </a:solidFill>
              </a:rPr>
              <a:t>pytorch</a:t>
            </a:r>
            <a:r>
              <a:rPr lang="zh-CN" altLang="en-US" dirty="0">
                <a:solidFill>
                  <a:srgbClr val="000000"/>
                </a:solidFill>
              </a:rPr>
              <a:t>官方（</a:t>
            </a:r>
            <a:r>
              <a:rPr lang="en-US" altLang="zh-CN" dirty="0">
                <a:solidFill>
                  <a:srgbClr val="000000"/>
                </a:solidFill>
              </a:rPr>
              <a:t>int8</a:t>
            </a:r>
            <a:r>
              <a:rPr lang="zh-CN" altLang="en-US" dirty="0">
                <a:solidFill>
                  <a:srgbClr val="000000"/>
                </a:solidFill>
              </a:rPr>
              <a:t>）量化推理速度对比</a:t>
            </a:r>
            <a:endParaRPr lang="en-US" altLang="zh-CN" dirty="0">
              <a:solidFill>
                <a:srgbClr val="000000"/>
              </a:solidFill>
            </a:endParaRPr>
          </a:p>
          <a:p>
            <a:pPr>
              <a:buFont typeface="Arial" panose="020B0604020202090204" pitchFamily="34" charset="0"/>
              <a:buChar char="•"/>
            </a:pPr>
            <a:endParaRPr lang="en-US" altLang="zh-CN" dirty="0"/>
          </a:p>
          <a:p>
            <a:pPr>
              <a:buFont typeface="Arial" panose="020B0604020202090204" pitchFamily="34" charset="0"/>
              <a:buChar char="•"/>
            </a:pPr>
            <a:endParaRPr lang="en-US" altLang="zh-CN" dirty="0"/>
          </a:p>
          <a:p>
            <a:pPr>
              <a:buFont typeface="Arial" panose="020B0604020202090204" pitchFamily="34" charset="0"/>
              <a:buChar char="•"/>
            </a:pPr>
            <a:endParaRPr lang="en-US" altLang="zh-CN" dirty="0"/>
          </a:p>
          <a:p>
            <a:pPr>
              <a:buFont typeface="Arial" panose="020B0604020202090204" pitchFamily="34" charset="0"/>
              <a:buChar char="•"/>
            </a:pPr>
            <a:endParaRPr lang="en-US" altLang="zh-CN" dirty="0"/>
          </a:p>
          <a:p>
            <a:pPr>
              <a:buFont typeface="Arial" panose="020B0604020202090204" pitchFamily="34" charset="0"/>
              <a:buChar char="•"/>
            </a:pPr>
            <a:r>
              <a:rPr lang="zh-CN" altLang="en-US" dirty="0"/>
              <a:t>量化后的精度对比：</a:t>
            </a:r>
            <a:endParaRPr lang="en-US" altLang="zh-CN" dirty="0"/>
          </a:p>
          <a:p>
            <a:pPr>
              <a:buFont typeface="Arial" panose="020B0604020202090204" pitchFamily="34" charset="0"/>
              <a:buChar char="•"/>
            </a:pPr>
            <a:r>
              <a:rPr lang="en-US" altLang="zh-CN" dirty="0"/>
              <a:t>Float 0.935</a:t>
            </a:r>
          </a:p>
          <a:p>
            <a:pPr>
              <a:buFont typeface="Arial" panose="020B0604020202090204" pitchFamily="34" charset="0"/>
              <a:buChar char="•"/>
            </a:pPr>
            <a:r>
              <a:rPr lang="en-US" altLang="zh-CN" dirty="0"/>
              <a:t>Int8   0.907</a:t>
            </a:r>
          </a:p>
          <a:p>
            <a:pPr>
              <a:buFont typeface="Arial" panose="020B0604020202090204" pitchFamily="34" charset="0"/>
              <a:buChar char="•"/>
            </a:pPr>
            <a:endParaRPr lang="en-US" altLang="zh-CN" dirty="0"/>
          </a:p>
          <a:p>
            <a:pPr>
              <a:buFont typeface="Arial" panose="020B0604020202090204" pitchFamily="34" charset="0"/>
              <a:buChar char="•"/>
            </a:pPr>
            <a:endParaRPr lang="en-US" altLang="zh-CN" dirty="0"/>
          </a:p>
        </p:txBody>
      </p:sp>
      <p:pic>
        <p:nvPicPr>
          <p:cNvPr id="6" name="内容占位符 4">
            <a:extLst>
              <a:ext uri="{FF2B5EF4-FFF2-40B4-BE49-F238E27FC236}">
                <a16:creationId xmlns:a16="http://schemas.microsoft.com/office/drawing/2014/main" id="{17B206E3-C3FA-46D4-BC19-16BD3F788562}"/>
              </a:ext>
            </a:extLst>
          </p:cNvPr>
          <p:cNvPicPr>
            <a:picLocks noChangeAspect="1"/>
          </p:cNvPicPr>
          <p:nvPr/>
        </p:nvPicPr>
        <p:blipFill>
          <a:blip r:embed="rId4"/>
          <a:stretch>
            <a:fillRect/>
          </a:stretch>
        </p:blipFill>
        <p:spPr>
          <a:xfrm>
            <a:off x="1041753" y="2409530"/>
            <a:ext cx="7929858" cy="1844979"/>
          </a:xfrm>
          <a:prstGeom prst="rect">
            <a:avLst/>
          </a:prstGeom>
        </p:spPr>
      </p:pic>
    </p:spTree>
    <p:extLst>
      <p:ext uri="{BB962C8B-B14F-4D97-AF65-F5344CB8AC3E}">
        <p14:creationId xmlns:p14="http://schemas.microsoft.com/office/powerpoint/2010/main" val="351558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3" name="内容占位符 2"/>
          <p:cNvSpPr>
            <a:spLocks noGrp="1"/>
          </p:cNvSpPr>
          <p:nvPr>
            <p:ph idx="1"/>
          </p:nvPr>
        </p:nvSpPr>
        <p:spPr/>
        <p:txBody>
          <a:bodyPr>
            <a:normAutofit/>
          </a:bodyPr>
          <a:lstStyle/>
          <a:p>
            <a:pPr lvl="3"/>
            <a:r>
              <a:rPr lang="zh-CN" altLang="en-US" sz="4400" dirty="0">
                <a:solidFill>
                  <a:srgbClr val="000000"/>
                </a:solidFill>
                <a:latin typeface="微软雅黑"/>
                <a:ea typeface="微软雅黑"/>
              </a:rPr>
              <a:t>模型蒸馏</a:t>
            </a:r>
            <a:endParaRPr lang="en-US" altLang="zh-CN" sz="4400" dirty="0">
              <a:solidFill>
                <a:srgbClr val="000000"/>
              </a:solidFill>
              <a:latin typeface="微软雅黑"/>
              <a:ea typeface="微软雅黑"/>
            </a:endParaRPr>
          </a:p>
          <a:p>
            <a:pPr marL="1371600" lvl="3" indent="0">
              <a:buNone/>
            </a:pPr>
            <a:endParaRPr lang="en-US" altLang="zh-CN" sz="4400" dirty="0">
              <a:solidFill>
                <a:srgbClr val="000000"/>
              </a:solidFill>
              <a:latin typeface="微软雅黑"/>
              <a:ea typeface="微软雅黑"/>
            </a:endParaRPr>
          </a:p>
          <a:p>
            <a:pPr lvl="3">
              <a:lnSpc>
                <a:spcPct val="150000"/>
              </a:lnSpc>
            </a:pPr>
            <a:r>
              <a:rPr lang="zh-CN" altLang="en-US" sz="4400" dirty="0">
                <a:solidFill>
                  <a:srgbClr val="000000"/>
                </a:solidFill>
              </a:rPr>
              <a:t>模型量化</a:t>
            </a:r>
            <a:endParaRPr lang="en-US" altLang="zh-CN" sz="4400" dirty="0"/>
          </a:p>
        </p:txBody>
      </p:sp>
    </p:spTree>
    <p:extLst>
      <p:ext uri="{BB962C8B-B14F-4D97-AF65-F5344CB8AC3E}">
        <p14:creationId xmlns:p14="http://schemas.microsoft.com/office/powerpoint/2010/main" val="3703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F8D2C-D644-4430-92CD-6124925CBE40}"/>
              </a:ext>
            </a:extLst>
          </p:cNvPr>
          <p:cNvSpPr>
            <a:spLocks noGrp="1"/>
          </p:cNvSpPr>
          <p:nvPr>
            <p:ph type="title"/>
          </p:nvPr>
        </p:nvSpPr>
        <p:spPr/>
        <p:txBody>
          <a:bodyPr/>
          <a:lstStyle/>
          <a:p>
            <a:r>
              <a:rPr lang="zh-CN" altLang="en-US" b="1" dirty="0"/>
              <a:t>新模型的尝试</a:t>
            </a:r>
          </a:p>
        </p:txBody>
      </p:sp>
      <p:sp>
        <p:nvSpPr>
          <p:cNvPr id="7" name="文本框 6">
            <a:extLst>
              <a:ext uri="{FF2B5EF4-FFF2-40B4-BE49-F238E27FC236}">
                <a16:creationId xmlns:a16="http://schemas.microsoft.com/office/drawing/2014/main" id="{8585236A-9141-4826-9718-3D9136CB9B56}"/>
              </a:ext>
            </a:extLst>
          </p:cNvPr>
          <p:cNvSpPr txBox="1"/>
          <p:nvPr/>
        </p:nvSpPr>
        <p:spPr>
          <a:xfrm>
            <a:off x="393539" y="1340789"/>
            <a:ext cx="11273742" cy="2104872"/>
          </a:xfrm>
          <a:prstGeom prst="rect">
            <a:avLst/>
          </a:prstGeom>
          <a:noFill/>
        </p:spPr>
        <p:txBody>
          <a:bodyPr wrap="square">
            <a:spAutoFit/>
          </a:bodyPr>
          <a:lstStyle/>
          <a:p>
            <a:pPr algn="just" latinLnBrk="1">
              <a:lnSpc>
                <a:spcPct val="150000"/>
              </a:lnSpc>
              <a:buFont typeface="Arial" panose="020B0604020202020204" pitchFamily="34" charset="0"/>
              <a:buChar char="•"/>
            </a:pPr>
            <a:r>
              <a:rPr lang="en-US" altLang="zh-CN" b="0" i="0" dirty="0">
                <a:solidFill>
                  <a:srgbClr val="1A1A1A"/>
                </a:solidFill>
                <a:effectLst/>
                <a:latin typeface="黑体" panose="02010609060101010101" pitchFamily="49" charset="-122"/>
                <a:ea typeface="黑体" panose="02010609060101010101" pitchFamily="49" charset="-122"/>
              </a:rPr>
              <a:t>Bottleneck</a:t>
            </a:r>
            <a:r>
              <a:rPr lang="zh-CN" altLang="en-US" b="0" i="0" dirty="0">
                <a:solidFill>
                  <a:srgbClr val="1A1A1A"/>
                </a:solidFill>
                <a:effectLst/>
                <a:latin typeface="黑体" panose="02010609060101010101" pitchFamily="49" charset="-122"/>
                <a:ea typeface="黑体" panose="02010609060101010101" pitchFamily="49" charset="-122"/>
              </a:rPr>
              <a:t>，见下图</a:t>
            </a:r>
            <a:r>
              <a:rPr lang="en-US" altLang="zh-CN" b="0" i="0" dirty="0">
                <a:solidFill>
                  <a:srgbClr val="1A1A1A"/>
                </a:solidFill>
                <a:effectLst/>
                <a:latin typeface="黑体" panose="02010609060101010101" pitchFamily="49" charset="-122"/>
                <a:ea typeface="黑体" panose="02010609060101010101" pitchFamily="49" charset="-122"/>
              </a:rPr>
              <a:t>a</a:t>
            </a:r>
            <a:r>
              <a:rPr lang="zh-CN" altLang="en-US" b="0" i="0" dirty="0">
                <a:solidFill>
                  <a:srgbClr val="1A1A1A"/>
                </a:solidFill>
                <a:effectLst/>
                <a:latin typeface="黑体" panose="02010609060101010101" pitchFamily="49" charset="-122"/>
                <a:ea typeface="黑体" panose="02010609060101010101" pitchFamily="49" charset="-122"/>
              </a:rPr>
              <a:t>，它包含两个</a:t>
            </a:r>
            <a:r>
              <a:rPr lang="en-US" altLang="zh-CN" b="0" i="0" dirty="0">
                <a:solidFill>
                  <a:srgbClr val="1A1A1A"/>
                </a:solidFill>
                <a:effectLst/>
                <a:latin typeface="黑体" panose="02010609060101010101" pitchFamily="49" charset="-122"/>
                <a:ea typeface="黑体" panose="02010609060101010101" pitchFamily="49" charset="-122"/>
              </a:rPr>
              <a:t>1x1</a:t>
            </a:r>
            <a:r>
              <a:rPr lang="zh-CN" altLang="en-US" b="0" i="0" dirty="0">
                <a:solidFill>
                  <a:srgbClr val="1A1A1A"/>
                </a:solidFill>
                <a:effectLst/>
                <a:latin typeface="黑体" panose="02010609060101010101" pitchFamily="49" charset="-122"/>
                <a:ea typeface="黑体" panose="02010609060101010101" pitchFamily="49" charset="-122"/>
              </a:rPr>
              <a:t>卷积</a:t>
            </a:r>
            <a:r>
              <a:rPr lang="en-US" altLang="zh-CN" b="0" i="0" dirty="0">
                <a:solidFill>
                  <a:srgbClr val="1A1A1A"/>
                </a:solidFill>
                <a:effectLst/>
                <a:latin typeface="黑体" panose="02010609060101010101" pitchFamily="49" charset="-122"/>
                <a:ea typeface="黑体" panose="02010609060101010101" pitchFamily="49" charset="-122"/>
              </a:rPr>
              <a:t>(</a:t>
            </a:r>
            <a:r>
              <a:rPr lang="zh-CN" altLang="en-US" b="0" i="0" dirty="0">
                <a:solidFill>
                  <a:srgbClr val="1A1A1A"/>
                </a:solidFill>
                <a:effectLst/>
                <a:latin typeface="黑体" panose="02010609060101010101" pitchFamily="49" charset="-122"/>
                <a:ea typeface="黑体" panose="02010609060101010101" pitchFamily="49" charset="-122"/>
              </a:rPr>
              <a:t>分别进行降维与升维</a:t>
            </a:r>
            <a:r>
              <a:rPr lang="en-US" altLang="zh-CN" b="0" i="0" dirty="0">
                <a:solidFill>
                  <a:srgbClr val="1A1A1A"/>
                </a:solidFill>
                <a:effectLst/>
                <a:latin typeface="黑体" panose="02010609060101010101" pitchFamily="49" charset="-122"/>
                <a:ea typeface="黑体" panose="02010609060101010101" pitchFamily="49" charset="-122"/>
              </a:rPr>
              <a:t>)</a:t>
            </a:r>
            <a:r>
              <a:rPr lang="zh-CN" altLang="en-US" b="0" i="0" dirty="0">
                <a:solidFill>
                  <a:srgbClr val="1A1A1A"/>
                </a:solidFill>
                <a:effectLst/>
                <a:latin typeface="黑体" panose="02010609060101010101" pitchFamily="49" charset="-122"/>
                <a:ea typeface="黑体" panose="02010609060101010101" pitchFamily="49" charset="-122"/>
              </a:rPr>
              <a:t>与一个</a:t>
            </a:r>
            <a:r>
              <a:rPr lang="en-US" altLang="zh-CN" b="0" i="0" dirty="0">
                <a:solidFill>
                  <a:srgbClr val="1A1A1A"/>
                </a:solidFill>
                <a:effectLst/>
                <a:latin typeface="黑体" panose="02010609060101010101" pitchFamily="49" charset="-122"/>
                <a:ea typeface="黑体" panose="02010609060101010101" pitchFamily="49" charset="-122"/>
              </a:rPr>
              <a:t>3x3</a:t>
            </a:r>
            <a:r>
              <a:rPr lang="zh-CN" altLang="en-US" b="0" i="0" dirty="0">
                <a:solidFill>
                  <a:srgbClr val="1A1A1A"/>
                </a:solidFill>
                <a:effectLst/>
                <a:latin typeface="黑体" panose="02010609060101010101" pitchFamily="49" charset="-122"/>
                <a:ea typeface="黑体" panose="02010609060101010101" pitchFamily="49" charset="-122"/>
              </a:rPr>
              <a:t>卷积</a:t>
            </a:r>
            <a:r>
              <a:rPr lang="en-US" altLang="zh-CN" b="0" i="0" dirty="0">
                <a:solidFill>
                  <a:srgbClr val="1A1A1A"/>
                </a:solidFill>
                <a:effectLst/>
                <a:latin typeface="黑体" panose="02010609060101010101" pitchFamily="49" charset="-122"/>
                <a:ea typeface="黑体" panose="02010609060101010101" pitchFamily="49" charset="-122"/>
              </a:rPr>
              <a:t>(</a:t>
            </a:r>
            <a:r>
              <a:rPr lang="zh-CN" altLang="en-US" b="0" i="0" dirty="0">
                <a:solidFill>
                  <a:srgbClr val="1A1A1A"/>
                </a:solidFill>
                <a:effectLst/>
                <a:latin typeface="黑体" panose="02010609060101010101" pitchFamily="49" charset="-122"/>
                <a:ea typeface="黑体" panose="02010609060101010101" pitchFamily="49" charset="-122"/>
              </a:rPr>
              <a:t>用于空间信息变换</a:t>
            </a:r>
            <a:r>
              <a:rPr lang="en-US" altLang="zh-CN" b="0" i="0" dirty="0">
                <a:solidFill>
                  <a:srgbClr val="1A1A1A"/>
                </a:solidFill>
                <a:effectLst/>
                <a:latin typeface="黑体" panose="02010609060101010101" pitchFamily="49" charset="-122"/>
                <a:ea typeface="黑体" panose="02010609060101010101" pitchFamily="49" charset="-122"/>
              </a:rPr>
              <a:t>)</a:t>
            </a:r>
            <a:r>
              <a:rPr lang="zh-CN" altLang="en-US" b="0" i="0" dirty="0">
                <a:solidFill>
                  <a:srgbClr val="1A1A1A"/>
                </a:solidFill>
                <a:effectLst/>
                <a:latin typeface="黑体" panose="02010609060101010101" pitchFamily="49" charset="-122"/>
                <a:ea typeface="黑体" panose="02010609060101010101" pitchFamily="49" charset="-122"/>
              </a:rPr>
              <a:t>，它是一种</a:t>
            </a:r>
            <a:r>
              <a:rPr lang="en-US" altLang="zh-CN" b="0" i="0" dirty="0">
                <a:solidFill>
                  <a:srgbClr val="1A1A1A"/>
                </a:solidFill>
                <a:effectLst/>
                <a:latin typeface="黑体" panose="02010609060101010101" pitchFamily="49" charset="-122"/>
                <a:ea typeface="黑体" panose="02010609060101010101" pitchFamily="49" charset="-122"/>
              </a:rPr>
              <a:t>heavy-weight</a:t>
            </a:r>
            <a:r>
              <a:rPr lang="zh-CN" altLang="en-US" b="0" i="0" dirty="0">
                <a:solidFill>
                  <a:srgbClr val="1A1A1A"/>
                </a:solidFill>
                <a:effectLst/>
                <a:latin typeface="黑体" panose="02010609060101010101" pitchFamily="49" charset="-122"/>
                <a:ea typeface="黑体" panose="02010609060101010101" pitchFamily="49" charset="-122"/>
              </a:rPr>
              <a:t>模块；</a:t>
            </a:r>
          </a:p>
          <a:p>
            <a:pPr algn="just" latinLnBrk="1">
              <a:lnSpc>
                <a:spcPct val="150000"/>
              </a:lnSpc>
              <a:buFont typeface="Arial" panose="020B0604020202020204" pitchFamily="34" charset="0"/>
              <a:buChar char="•"/>
            </a:pPr>
            <a:r>
              <a:rPr lang="en-US" altLang="zh-CN" b="0" i="0" dirty="0">
                <a:solidFill>
                  <a:srgbClr val="1A1A1A"/>
                </a:solidFill>
                <a:effectLst/>
                <a:latin typeface="黑体" panose="02010609060101010101" pitchFamily="49" charset="-122"/>
                <a:ea typeface="黑体" panose="02010609060101010101" pitchFamily="49" charset="-122"/>
              </a:rPr>
              <a:t>Inverted Residual Block</a:t>
            </a:r>
            <a:r>
              <a:rPr lang="zh-CN" altLang="en-US" b="0" i="0" dirty="0">
                <a:solidFill>
                  <a:srgbClr val="1A1A1A"/>
                </a:solidFill>
                <a:effectLst/>
                <a:latin typeface="黑体" panose="02010609060101010101" pitchFamily="49" charset="-122"/>
                <a:ea typeface="黑体" panose="02010609060101010101" pitchFamily="49" charset="-122"/>
              </a:rPr>
              <a:t>，见下图</a:t>
            </a:r>
            <a:r>
              <a:rPr lang="en-US" altLang="zh-CN" b="0" i="0" dirty="0">
                <a:solidFill>
                  <a:srgbClr val="1A1A1A"/>
                </a:solidFill>
                <a:effectLst/>
                <a:latin typeface="黑体" panose="02010609060101010101" pitchFamily="49" charset="-122"/>
                <a:ea typeface="黑体" panose="02010609060101010101" pitchFamily="49" charset="-122"/>
              </a:rPr>
              <a:t>b</a:t>
            </a:r>
            <a:r>
              <a:rPr lang="zh-CN" altLang="en-US" b="0" i="0" dirty="0">
                <a:solidFill>
                  <a:srgbClr val="1A1A1A"/>
                </a:solidFill>
                <a:effectLst/>
                <a:latin typeface="黑体" panose="02010609060101010101" pitchFamily="49" charset="-122"/>
                <a:ea typeface="黑体" panose="02010609060101010101" pitchFamily="49" charset="-122"/>
              </a:rPr>
              <a:t>，它包含两个</a:t>
            </a:r>
            <a:r>
              <a:rPr lang="en-US" altLang="zh-CN" b="0" i="0" dirty="0">
                <a:solidFill>
                  <a:srgbClr val="1A1A1A"/>
                </a:solidFill>
                <a:effectLst/>
                <a:latin typeface="黑体" panose="02010609060101010101" pitchFamily="49" charset="-122"/>
                <a:ea typeface="黑体" panose="02010609060101010101" pitchFamily="49" charset="-122"/>
              </a:rPr>
              <a:t>1x1</a:t>
            </a:r>
            <a:r>
              <a:rPr lang="zh-CN" altLang="en-US" b="0" i="0" dirty="0">
                <a:solidFill>
                  <a:srgbClr val="1A1A1A"/>
                </a:solidFill>
                <a:effectLst/>
                <a:latin typeface="黑体" panose="02010609060101010101" pitchFamily="49" charset="-122"/>
                <a:ea typeface="黑体" panose="02010609060101010101" pitchFamily="49" charset="-122"/>
              </a:rPr>
              <a:t>卷积</a:t>
            </a:r>
            <a:r>
              <a:rPr lang="en-US" altLang="zh-CN" b="0" i="0" dirty="0">
                <a:solidFill>
                  <a:srgbClr val="1A1A1A"/>
                </a:solidFill>
                <a:effectLst/>
                <a:latin typeface="黑体" panose="02010609060101010101" pitchFamily="49" charset="-122"/>
                <a:ea typeface="黑体" panose="02010609060101010101" pitchFamily="49" charset="-122"/>
              </a:rPr>
              <a:t>(</a:t>
            </a:r>
            <a:r>
              <a:rPr lang="zh-CN" altLang="en-US" b="0" i="0" dirty="0">
                <a:solidFill>
                  <a:srgbClr val="1A1A1A"/>
                </a:solidFill>
                <a:effectLst/>
                <a:latin typeface="黑体" panose="02010609060101010101" pitchFamily="49" charset="-122"/>
                <a:ea typeface="黑体" panose="02010609060101010101" pitchFamily="49" charset="-122"/>
              </a:rPr>
              <a:t>分别进行升维与降维</a:t>
            </a:r>
            <a:r>
              <a:rPr lang="en-US" altLang="zh-CN" b="0" i="0" dirty="0">
                <a:solidFill>
                  <a:srgbClr val="1A1A1A"/>
                </a:solidFill>
                <a:effectLst/>
                <a:latin typeface="黑体" panose="02010609060101010101" pitchFamily="49" charset="-122"/>
                <a:ea typeface="黑体" panose="02010609060101010101" pitchFamily="49" charset="-122"/>
              </a:rPr>
              <a:t>)</a:t>
            </a:r>
            <a:r>
              <a:rPr lang="zh-CN" altLang="en-US" b="0" i="0" dirty="0">
                <a:solidFill>
                  <a:srgbClr val="1A1A1A"/>
                </a:solidFill>
                <a:effectLst/>
                <a:latin typeface="黑体" panose="02010609060101010101" pitchFamily="49" charset="-122"/>
                <a:ea typeface="黑体" panose="02010609060101010101" pitchFamily="49" charset="-122"/>
              </a:rPr>
              <a:t>与一个</a:t>
            </a:r>
            <a:r>
              <a:rPr lang="en-US" altLang="zh-CN" b="0" i="0" dirty="0">
                <a:solidFill>
                  <a:srgbClr val="1A1A1A"/>
                </a:solidFill>
                <a:effectLst/>
                <a:latin typeface="黑体" panose="02010609060101010101" pitchFamily="49" charset="-122"/>
                <a:ea typeface="黑体" panose="02010609060101010101" pitchFamily="49" charset="-122"/>
              </a:rPr>
              <a:t>3x3</a:t>
            </a:r>
            <a:r>
              <a:rPr lang="zh-CN" altLang="en-US" b="0" i="0" dirty="0">
                <a:solidFill>
                  <a:srgbClr val="1A1A1A"/>
                </a:solidFill>
                <a:effectLst/>
                <a:latin typeface="黑体" panose="02010609060101010101" pitchFamily="49" charset="-122"/>
                <a:ea typeface="黑体" panose="02010609060101010101" pitchFamily="49" charset="-122"/>
              </a:rPr>
              <a:t>深度卷积</a:t>
            </a:r>
            <a:r>
              <a:rPr lang="en-US" altLang="zh-CN" b="0" i="0" dirty="0">
                <a:solidFill>
                  <a:srgbClr val="1A1A1A"/>
                </a:solidFill>
                <a:effectLst/>
                <a:latin typeface="黑体" panose="02010609060101010101" pitchFamily="49" charset="-122"/>
                <a:ea typeface="黑体" panose="02010609060101010101" pitchFamily="49" charset="-122"/>
              </a:rPr>
              <a:t>(</a:t>
            </a:r>
            <a:r>
              <a:rPr lang="zh-CN" altLang="en-US" b="0" i="0" dirty="0">
                <a:solidFill>
                  <a:srgbClr val="1A1A1A"/>
                </a:solidFill>
                <a:effectLst/>
                <a:latin typeface="黑体" panose="02010609060101010101" pitchFamily="49" charset="-122"/>
                <a:ea typeface="黑体" panose="02010609060101010101" pitchFamily="49" charset="-122"/>
              </a:rPr>
              <a:t>用于空间信息变换</a:t>
            </a:r>
            <a:r>
              <a:rPr lang="en-US" altLang="zh-CN" b="0" i="0" dirty="0">
                <a:solidFill>
                  <a:srgbClr val="1A1A1A"/>
                </a:solidFill>
                <a:effectLst/>
                <a:latin typeface="黑体" panose="02010609060101010101" pitchFamily="49" charset="-122"/>
                <a:ea typeface="黑体" panose="02010609060101010101" pitchFamily="49" charset="-122"/>
              </a:rPr>
              <a:t>)</a:t>
            </a:r>
            <a:r>
              <a:rPr lang="zh-CN" altLang="en-US" b="0" i="0" dirty="0">
                <a:solidFill>
                  <a:srgbClr val="1A1A1A"/>
                </a:solidFill>
                <a:effectLst/>
                <a:latin typeface="黑体" panose="02010609060101010101" pitchFamily="49" charset="-122"/>
                <a:ea typeface="黑体" panose="02010609060101010101" pitchFamily="49" charset="-122"/>
              </a:rPr>
              <a:t>，它是一种</a:t>
            </a:r>
            <a:r>
              <a:rPr lang="en-US" altLang="zh-CN" b="0" i="0" dirty="0">
                <a:solidFill>
                  <a:srgbClr val="1A1A1A"/>
                </a:solidFill>
                <a:effectLst/>
                <a:latin typeface="黑体" panose="02010609060101010101" pitchFamily="49" charset="-122"/>
                <a:ea typeface="黑体" panose="02010609060101010101" pitchFamily="49" charset="-122"/>
              </a:rPr>
              <a:t>light-weight</a:t>
            </a:r>
            <a:r>
              <a:rPr lang="zh-CN" altLang="en-US" b="0" i="0" dirty="0">
                <a:solidFill>
                  <a:srgbClr val="1A1A1A"/>
                </a:solidFill>
                <a:effectLst/>
                <a:latin typeface="黑体" panose="02010609060101010101" pitchFamily="49" charset="-122"/>
                <a:ea typeface="黑体" panose="02010609060101010101" pitchFamily="49" charset="-122"/>
              </a:rPr>
              <a:t>模块。</a:t>
            </a:r>
            <a:endParaRPr lang="en-US" altLang="zh-CN" b="0" i="0" dirty="0">
              <a:solidFill>
                <a:srgbClr val="1A1A1A"/>
              </a:solidFill>
              <a:effectLst/>
              <a:latin typeface="黑体" panose="02010609060101010101" pitchFamily="49" charset="-122"/>
              <a:ea typeface="黑体" panose="02010609060101010101" pitchFamily="49" charset="-122"/>
            </a:endParaRPr>
          </a:p>
          <a:p>
            <a:pPr algn="just" latinLnBrk="1">
              <a:lnSpc>
                <a:spcPct val="150000"/>
              </a:lnSpc>
              <a:buFont typeface="Arial" panose="020B0604020202020204" pitchFamily="34" charset="0"/>
              <a:buChar char="•"/>
            </a:pPr>
            <a:r>
              <a:rPr lang="en-US" altLang="zh-CN" b="0" i="0" dirty="0" err="1">
                <a:solidFill>
                  <a:srgbClr val="010101"/>
                </a:solidFill>
                <a:effectLst/>
                <a:latin typeface="黑体" panose="02010609060101010101" pitchFamily="49" charset="-122"/>
                <a:ea typeface="黑体" panose="02010609060101010101" pitchFamily="49" charset="-122"/>
              </a:rPr>
              <a:t>SandGlass</a:t>
            </a:r>
            <a:r>
              <a:rPr lang="zh-CN" altLang="en-US" b="0" i="0" dirty="0">
                <a:solidFill>
                  <a:srgbClr val="010101"/>
                </a:solidFill>
                <a:effectLst/>
                <a:latin typeface="黑体" panose="02010609060101010101" pitchFamily="49" charset="-122"/>
                <a:ea typeface="黑体" panose="02010609060101010101" pitchFamily="49" charset="-122"/>
              </a:rPr>
              <a:t>，见下图</a:t>
            </a:r>
            <a:r>
              <a:rPr lang="en-US" altLang="zh-CN" b="0" i="0" dirty="0">
                <a:solidFill>
                  <a:srgbClr val="010101"/>
                </a:solidFill>
                <a:effectLst/>
                <a:latin typeface="黑体" panose="02010609060101010101" pitchFamily="49" charset="-122"/>
                <a:ea typeface="黑体" panose="02010609060101010101" pitchFamily="49" charset="-122"/>
              </a:rPr>
              <a:t>c</a:t>
            </a:r>
            <a:r>
              <a:rPr lang="zh-CN" altLang="en-US" b="0" i="0" dirty="0">
                <a:solidFill>
                  <a:srgbClr val="010101"/>
                </a:solidFill>
                <a:effectLst/>
                <a:latin typeface="黑体" panose="02010609060101010101" pitchFamily="49" charset="-122"/>
                <a:ea typeface="黑体" panose="02010609060101010101" pitchFamily="49" charset="-122"/>
              </a:rPr>
              <a:t>，整体形势上它与</a:t>
            </a:r>
            <a:r>
              <a:rPr lang="en-US" altLang="zh-CN" b="0" i="0" dirty="0" err="1">
                <a:solidFill>
                  <a:srgbClr val="010101"/>
                </a:solidFill>
                <a:effectLst/>
                <a:latin typeface="黑体" panose="02010609060101010101" pitchFamily="49" charset="-122"/>
                <a:ea typeface="黑体" panose="02010609060101010101" pitchFamily="49" charset="-122"/>
              </a:rPr>
              <a:t>Bottlneck</a:t>
            </a:r>
            <a:r>
              <a:rPr lang="zh-CN" altLang="en-US" b="0" i="0" dirty="0">
                <a:solidFill>
                  <a:srgbClr val="010101"/>
                </a:solidFill>
                <a:effectLst/>
                <a:latin typeface="黑体" panose="02010609060101010101" pitchFamily="49" charset="-122"/>
                <a:ea typeface="黑体" panose="02010609060101010101" pitchFamily="49" charset="-122"/>
              </a:rPr>
              <a:t>比较类似，但它引入了深度卷积降低计算量。</a:t>
            </a:r>
            <a:endParaRPr lang="zh-CN" altLang="en-US" b="0" i="0" dirty="0">
              <a:solidFill>
                <a:srgbClr val="1A1A1A"/>
              </a:solidFill>
              <a:effectLst/>
              <a:latin typeface="黑体" panose="02010609060101010101" pitchFamily="49" charset="-122"/>
              <a:ea typeface="黑体" panose="02010609060101010101" pitchFamily="49" charset="-122"/>
            </a:endParaRPr>
          </a:p>
        </p:txBody>
      </p:sp>
      <p:pic>
        <p:nvPicPr>
          <p:cNvPr id="11" name="图片 10">
            <a:extLst>
              <a:ext uri="{FF2B5EF4-FFF2-40B4-BE49-F238E27FC236}">
                <a16:creationId xmlns:a16="http://schemas.microsoft.com/office/drawing/2014/main" id="{CC47BC3F-CE7D-46A1-8E54-7111EC600F64}"/>
              </a:ext>
            </a:extLst>
          </p:cNvPr>
          <p:cNvPicPr>
            <a:picLocks noChangeAspect="1"/>
          </p:cNvPicPr>
          <p:nvPr/>
        </p:nvPicPr>
        <p:blipFill>
          <a:blip r:embed="rId2"/>
          <a:stretch>
            <a:fillRect/>
          </a:stretch>
        </p:blipFill>
        <p:spPr>
          <a:xfrm>
            <a:off x="781950" y="3741596"/>
            <a:ext cx="9866759" cy="2756541"/>
          </a:xfrm>
          <a:prstGeom prst="rect">
            <a:avLst/>
          </a:prstGeom>
        </p:spPr>
      </p:pic>
    </p:spTree>
    <p:extLst>
      <p:ext uri="{BB962C8B-B14F-4D97-AF65-F5344CB8AC3E}">
        <p14:creationId xmlns:p14="http://schemas.microsoft.com/office/powerpoint/2010/main" val="3022656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0071B-6A84-4CD6-828D-E3AD9F23CBF6}"/>
              </a:ext>
            </a:extLst>
          </p:cNvPr>
          <p:cNvSpPr>
            <a:spLocks noGrp="1"/>
          </p:cNvSpPr>
          <p:nvPr>
            <p:ph type="title"/>
          </p:nvPr>
        </p:nvSpPr>
        <p:spPr/>
        <p:txBody>
          <a:bodyPr>
            <a:normAutofit/>
          </a:bodyPr>
          <a:lstStyle/>
          <a:p>
            <a:r>
              <a:rPr lang="en-US" altLang="zh-CN" b="1" i="0" dirty="0" err="1">
                <a:solidFill>
                  <a:srgbClr val="1A1A1A"/>
                </a:solidFill>
                <a:effectLst/>
                <a:latin typeface="mp-quote"/>
              </a:rPr>
              <a:t>SandGlass</a:t>
            </a:r>
            <a:r>
              <a:rPr lang="zh-CN" altLang="en-US" b="1" i="0" dirty="0">
                <a:solidFill>
                  <a:srgbClr val="1A1A1A"/>
                </a:solidFill>
                <a:effectLst/>
                <a:latin typeface="mp-quote"/>
              </a:rPr>
              <a:t>残差网络</a:t>
            </a:r>
            <a:endParaRPr lang="zh-CN" altLang="en-US" dirty="0"/>
          </a:p>
        </p:txBody>
      </p:sp>
      <p:sp>
        <p:nvSpPr>
          <p:cNvPr id="3" name="内容占位符 2">
            <a:extLst>
              <a:ext uri="{FF2B5EF4-FFF2-40B4-BE49-F238E27FC236}">
                <a16:creationId xmlns:a16="http://schemas.microsoft.com/office/drawing/2014/main" id="{1D835FE3-FB0B-4646-8B00-3E9ED2016C04}"/>
              </a:ext>
            </a:extLst>
          </p:cNvPr>
          <p:cNvSpPr>
            <a:spLocks noGrp="1"/>
          </p:cNvSpPr>
          <p:nvPr>
            <p:ph sz="quarter" idx="10"/>
          </p:nvPr>
        </p:nvSpPr>
        <p:spPr>
          <a:xfrm>
            <a:off x="539496" y="1435607"/>
            <a:ext cx="5884453" cy="4884169"/>
          </a:xfrm>
        </p:spPr>
        <p:txBody>
          <a:bodyPr>
            <a:normAutofit/>
          </a:bodyPr>
          <a:lstStyle/>
          <a:p>
            <a:pPr marL="457200" indent="-457200" algn="just" latinLnBrk="1">
              <a:buAutoNum type="arabicParenBoth"/>
            </a:pPr>
            <a:r>
              <a:rPr lang="zh-CN" altLang="en-US" sz="2000" b="0" i="0" dirty="0">
                <a:solidFill>
                  <a:srgbClr val="1A1A1A"/>
                </a:solidFill>
                <a:effectLst/>
                <a:latin typeface="mp-quote"/>
              </a:rPr>
              <a:t>更宽的网络有利于缓解梯度混淆问题并有助于提升模型性能；</a:t>
            </a:r>
            <a:endParaRPr lang="en-US" altLang="zh-CN" sz="2000" b="0" i="0" dirty="0">
              <a:solidFill>
                <a:srgbClr val="1A1A1A"/>
              </a:solidFill>
              <a:effectLst/>
              <a:latin typeface="mp-quote"/>
            </a:endParaRPr>
          </a:p>
          <a:p>
            <a:pPr marL="457200" indent="-457200" algn="just" latinLnBrk="1">
              <a:buAutoNum type="arabicParenBoth"/>
            </a:pPr>
            <a:r>
              <a:rPr lang="zh-CN" altLang="en-US" sz="2000" b="0" i="0" dirty="0">
                <a:solidFill>
                  <a:srgbClr val="1A1A1A"/>
                </a:solidFill>
                <a:effectLst/>
                <a:latin typeface="mp-quote"/>
              </a:rPr>
              <a:t>逆残差模块中的短连接可能会影响梯度回传。</a:t>
            </a:r>
          </a:p>
          <a:p>
            <a:pPr algn="just" latinLnBrk="1"/>
            <a:r>
              <a:rPr lang="zh-CN" altLang="en-US" sz="2000" b="0" i="0" dirty="0">
                <a:solidFill>
                  <a:srgbClr val="1A1A1A"/>
                </a:solidFill>
                <a:effectLst/>
                <a:latin typeface="mp-quote"/>
              </a:rPr>
              <a:t>考虑到上述逆残差模块的局限性，</a:t>
            </a:r>
            <a:r>
              <a:rPr lang="en-US" altLang="zh-CN" sz="2000" b="0" i="0" dirty="0" err="1">
                <a:solidFill>
                  <a:srgbClr val="1A1A1A"/>
                </a:solidFill>
                <a:effectLst/>
                <a:latin typeface="mp-quote"/>
              </a:rPr>
              <a:t>SandGlass</a:t>
            </a:r>
            <a:r>
              <a:rPr lang="zh-CN" altLang="en-US" sz="2000" b="0" i="0" dirty="0">
                <a:solidFill>
                  <a:srgbClr val="1A1A1A"/>
                </a:solidFill>
                <a:effectLst/>
                <a:latin typeface="mp-quote"/>
              </a:rPr>
              <a:t>模块缓解上述问题。该模块的设计主要源自如下几点分析：</a:t>
            </a:r>
          </a:p>
          <a:p>
            <a:pPr algn="just" latinLnBrk="1">
              <a:buFont typeface="Arial" panose="020B0604020202020204" pitchFamily="34" charset="0"/>
              <a:buChar char="•"/>
            </a:pPr>
            <a:r>
              <a:rPr lang="zh-CN" altLang="en-US" sz="2000" b="0" i="0" dirty="0">
                <a:solidFill>
                  <a:srgbClr val="1A1A1A"/>
                </a:solidFill>
                <a:effectLst/>
                <a:latin typeface="mp-quote"/>
              </a:rPr>
              <a:t>保持更多的信息从</a:t>
            </a:r>
            <a:r>
              <a:rPr lang="en-US" altLang="zh-CN" sz="2000" b="0" i="0" dirty="0">
                <a:solidFill>
                  <a:srgbClr val="1A1A1A"/>
                </a:solidFill>
                <a:effectLst/>
                <a:latin typeface="mp-quote"/>
              </a:rPr>
              <a:t>bottom</a:t>
            </a:r>
            <a:r>
              <a:rPr lang="zh-CN" altLang="en-US" sz="2000" b="0" i="0" dirty="0">
                <a:solidFill>
                  <a:srgbClr val="1A1A1A"/>
                </a:solidFill>
                <a:effectLst/>
                <a:latin typeface="mp-quote"/>
              </a:rPr>
              <a:t>传递给</a:t>
            </a:r>
            <a:r>
              <a:rPr lang="en-US" altLang="zh-CN" sz="2000" b="0" i="0" dirty="0">
                <a:solidFill>
                  <a:srgbClr val="1A1A1A"/>
                </a:solidFill>
                <a:effectLst/>
                <a:latin typeface="mp-quote"/>
              </a:rPr>
              <a:t>top</a:t>
            </a:r>
            <a:r>
              <a:rPr lang="zh-CN" altLang="en-US" sz="2000" b="0" i="0" dirty="0">
                <a:solidFill>
                  <a:srgbClr val="1A1A1A"/>
                </a:solidFill>
                <a:effectLst/>
                <a:latin typeface="mp-quote"/>
              </a:rPr>
              <a:t>层，进而有助于梯度回传；</a:t>
            </a:r>
          </a:p>
          <a:p>
            <a:pPr algn="just" latinLnBrk="1">
              <a:buFont typeface="Arial" panose="020B0604020202020204" pitchFamily="34" charset="0"/>
              <a:buChar char="•"/>
            </a:pPr>
            <a:r>
              <a:rPr lang="zh-CN" altLang="en-US" sz="2000" b="0" i="0" dirty="0">
                <a:solidFill>
                  <a:srgbClr val="1A1A1A"/>
                </a:solidFill>
                <a:effectLst/>
                <a:latin typeface="mp-quote"/>
              </a:rPr>
              <a:t>深度卷积是一种轻量型单元，可以执行两次深度卷积以编码更多的空间信息。</a:t>
            </a:r>
          </a:p>
          <a:p>
            <a:endParaRPr lang="zh-CN" altLang="en-US" sz="2000" dirty="0"/>
          </a:p>
        </p:txBody>
      </p:sp>
      <p:pic>
        <p:nvPicPr>
          <p:cNvPr id="5" name="图片 4">
            <a:extLst>
              <a:ext uri="{FF2B5EF4-FFF2-40B4-BE49-F238E27FC236}">
                <a16:creationId xmlns:a16="http://schemas.microsoft.com/office/drawing/2014/main" id="{791F3AC5-721F-43C7-A45C-588832A846E8}"/>
              </a:ext>
            </a:extLst>
          </p:cNvPr>
          <p:cNvPicPr>
            <a:picLocks noChangeAspect="1"/>
          </p:cNvPicPr>
          <p:nvPr/>
        </p:nvPicPr>
        <p:blipFill>
          <a:blip r:embed="rId2"/>
          <a:stretch>
            <a:fillRect/>
          </a:stretch>
        </p:blipFill>
        <p:spPr>
          <a:xfrm>
            <a:off x="6595999" y="1435606"/>
            <a:ext cx="5596002" cy="4282288"/>
          </a:xfrm>
          <a:prstGeom prst="rect">
            <a:avLst/>
          </a:prstGeom>
        </p:spPr>
      </p:pic>
    </p:spTree>
    <p:extLst>
      <p:ext uri="{BB962C8B-B14F-4D97-AF65-F5344CB8AC3E}">
        <p14:creationId xmlns:p14="http://schemas.microsoft.com/office/powerpoint/2010/main" val="2960282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D533A-C933-4AFA-B184-550E1DEB386B}"/>
              </a:ext>
            </a:extLst>
          </p:cNvPr>
          <p:cNvSpPr>
            <a:spLocks noGrp="1"/>
          </p:cNvSpPr>
          <p:nvPr>
            <p:ph type="title"/>
          </p:nvPr>
        </p:nvSpPr>
        <p:spPr/>
        <p:txBody>
          <a:bodyPr/>
          <a:lstStyle/>
          <a:p>
            <a:r>
              <a:rPr lang="en-US" altLang="zh-CN" sz="2800" b="1" dirty="0"/>
              <a:t>Attention</a:t>
            </a:r>
            <a:r>
              <a:rPr lang="zh-CN" altLang="en-US" sz="2800" b="1" dirty="0"/>
              <a:t>机制</a:t>
            </a:r>
            <a:endParaRPr lang="zh-CN" altLang="en-US" b="1" dirty="0"/>
          </a:p>
        </p:txBody>
      </p:sp>
      <p:sp>
        <p:nvSpPr>
          <p:cNvPr id="3" name="内容占位符 2">
            <a:extLst>
              <a:ext uri="{FF2B5EF4-FFF2-40B4-BE49-F238E27FC236}">
                <a16:creationId xmlns:a16="http://schemas.microsoft.com/office/drawing/2014/main" id="{64454E7E-E8E3-43ED-95AC-FE2605FD0F9C}"/>
              </a:ext>
            </a:extLst>
          </p:cNvPr>
          <p:cNvSpPr>
            <a:spLocks noGrp="1"/>
          </p:cNvSpPr>
          <p:nvPr>
            <p:ph sz="quarter" idx="10"/>
          </p:nvPr>
        </p:nvSpPr>
        <p:spPr>
          <a:xfrm>
            <a:off x="539496" y="1435608"/>
            <a:ext cx="11150934" cy="4974336"/>
          </a:xfrm>
        </p:spPr>
        <p:txBody>
          <a:bodyPr>
            <a:normAutofit/>
          </a:bodyPr>
          <a:lstStyle/>
          <a:p>
            <a:pPr>
              <a:lnSpc>
                <a:spcPct val="150000"/>
              </a:lnSpc>
            </a:pPr>
            <a:r>
              <a:rPr lang="zh-CN" altLang="en-US" sz="1800" dirty="0"/>
              <a:t>注意力机制（</a:t>
            </a:r>
            <a:r>
              <a:rPr lang="en-US" altLang="zh-CN" sz="1800" dirty="0"/>
              <a:t>Attention Mechanism</a:t>
            </a:r>
            <a:r>
              <a:rPr lang="zh-CN" altLang="en-US" sz="1800" dirty="0"/>
              <a:t>）源于对人类视觉的研究。在认知科学中，由于信息处理的瓶颈，人类会选择性地关注所有信息的一部分，同时忽略其他可见的信息注意力机制最早用于自然语言处理领域（</a:t>
            </a:r>
            <a:r>
              <a:rPr lang="en-US" altLang="zh-CN" sz="1800" dirty="0"/>
              <a:t>NLP</a:t>
            </a:r>
            <a:r>
              <a:rPr lang="zh-CN" altLang="en-US" sz="1800" dirty="0"/>
              <a:t>），后来在计算机视觉领域（</a:t>
            </a:r>
            <a:r>
              <a:rPr lang="en-US" altLang="zh-CN" sz="1800" dirty="0"/>
              <a:t>CV</a:t>
            </a:r>
            <a:r>
              <a:rPr lang="zh-CN" altLang="en-US" sz="1800" dirty="0"/>
              <a:t>）也得到广泛的应用，注意力机制被引入来进行视觉信息处理。注意力机制没有严格的数学定义，例如传统的局部图像特征提取、滑动窗口方法等都可以看作一种注意力机制。在神经网络中，注意力机制通常是一个额外的神经网络，能够硬性选择输入的某些部分，或者给输入的不同部分分配不同的权重。注意力机制能够从大量信息中筛选出重要的信息。在神经网络中引入注意力机制有很多方法，以卷积神经网络为例，可以在空间维度增加引入</a:t>
            </a:r>
            <a:r>
              <a:rPr lang="en-US" altLang="zh-CN" sz="1800" dirty="0"/>
              <a:t>attention</a:t>
            </a:r>
            <a:r>
              <a:rPr lang="zh-CN" altLang="en-US" sz="1800" dirty="0"/>
              <a:t>机制（如</a:t>
            </a:r>
            <a:r>
              <a:rPr lang="en-US" altLang="zh-CN" sz="1800" dirty="0"/>
              <a:t>inception</a:t>
            </a:r>
            <a:r>
              <a:rPr lang="zh-CN" altLang="en-US" sz="1800" dirty="0"/>
              <a:t>网络的多尺度，让并联的卷积层有不同的权重），也可以在通道维度（</a:t>
            </a:r>
            <a:r>
              <a:rPr lang="en-US" altLang="zh-CN" sz="1800" dirty="0"/>
              <a:t>channel</a:t>
            </a:r>
            <a:r>
              <a:rPr lang="zh-CN" altLang="en-US" sz="1800" dirty="0"/>
              <a:t>）增加</a:t>
            </a:r>
            <a:r>
              <a:rPr lang="en-US" altLang="zh-CN" sz="1800" dirty="0"/>
              <a:t>attention</a:t>
            </a:r>
            <a:r>
              <a:rPr lang="zh-CN" altLang="en-US" sz="1800" dirty="0"/>
              <a:t>机制，当然也有混合维度即同时在空间维度和通道维度增加</a:t>
            </a:r>
            <a:r>
              <a:rPr lang="en-US" altLang="zh-CN" sz="1800" dirty="0"/>
              <a:t>attention</a:t>
            </a:r>
            <a:r>
              <a:rPr lang="zh-CN" altLang="en-US" sz="1800" dirty="0"/>
              <a:t>机制。我们常用</a:t>
            </a:r>
            <a:r>
              <a:rPr lang="en-US" altLang="zh-CN" sz="1800" dirty="0"/>
              <a:t>Senet</a:t>
            </a:r>
            <a:r>
              <a:rPr lang="zh-CN" altLang="en-US" sz="1800" dirty="0"/>
              <a:t>所提出的一种通道维度上</a:t>
            </a:r>
            <a:r>
              <a:rPr lang="en-US" altLang="zh-CN" sz="1800" dirty="0"/>
              <a:t>attention</a:t>
            </a:r>
            <a:r>
              <a:rPr lang="zh-CN" altLang="en-US" sz="1800" dirty="0"/>
              <a:t>机制。</a:t>
            </a:r>
            <a:endParaRPr lang="en-US" altLang="zh-CN" sz="1800" dirty="0"/>
          </a:p>
          <a:p>
            <a:endParaRPr lang="zh-CN" altLang="en-US" sz="1800" dirty="0"/>
          </a:p>
        </p:txBody>
      </p:sp>
    </p:spTree>
    <p:extLst>
      <p:ext uri="{BB962C8B-B14F-4D97-AF65-F5344CB8AC3E}">
        <p14:creationId xmlns:p14="http://schemas.microsoft.com/office/powerpoint/2010/main" val="1502302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7BD91-16FB-413E-BEB0-4236A7C48C9A}"/>
              </a:ext>
            </a:extLst>
          </p:cNvPr>
          <p:cNvSpPr>
            <a:spLocks noGrp="1"/>
          </p:cNvSpPr>
          <p:nvPr>
            <p:ph type="title"/>
          </p:nvPr>
        </p:nvSpPr>
        <p:spPr/>
        <p:txBody>
          <a:bodyPr/>
          <a:lstStyle/>
          <a:p>
            <a:r>
              <a:rPr lang="en-US" altLang="zh-CN" b="1" dirty="0" err="1"/>
              <a:t>SEnet</a:t>
            </a:r>
            <a:endParaRPr lang="zh-CN" altLang="en-US" b="1" dirty="0"/>
          </a:p>
        </p:txBody>
      </p:sp>
      <p:sp>
        <p:nvSpPr>
          <p:cNvPr id="3" name="内容占位符 2">
            <a:extLst>
              <a:ext uri="{FF2B5EF4-FFF2-40B4-BE49-F238E27FC236}">
                <a16:creationId xmlns:a16="http://schemas.microsoft.com/office/drawing/2014/main" id="{8869DD84-344F-4FFD-A366-8538FEA8C97A}"/>
              </a:ext>
            </a:extLst>
          </p:cNvPr>
          <p:cNvSpPr>
            <a:spLocks noGrp="1"/>
          </p:cNvSpPr>
          <p:nvPr>
            <p:ph sz="quarter" idx="10"/>
          </p:nvPr>
        </p:nvSpPr>
        <p:spPr>
          <a:xfrm>
            <a:off x="539494" y="1590651"/>
            <a:ext cx="10792121" cy="1210422"/>
          </a:xfrm>
        </p:spPr>
        <p:txBody>
          <a:bodyPr>
            <a:noAutofit/>
          </a:bodyPr>
          <a:lstStyle/>
          <a:p>
            <a:r>
              <a:rPr lang="zh-CN" altLang="en-US" sz="1800" dirty="0"/>
              <a:t>通道维度（</a:t>
            </a:r>
            <a:r>
              <a:rPr lang="en-US" altLang="zh-CN" sz="1800" dirty="0"/>
              <a:t>channel-wise</a:t>
            </a:r>
            <a:r>
              <a:rPr lang="zh-CN" altLang="en-US" sz="1800" dirty="0"/>
              <a:t>）增加注意力机制，关键的两个操作是</a:t>
            </a:r>
            <a:r>
              <a:rPr lang="en-US" altLang="zh-CN" sz="1800" dirty="0"/>
              <a:t>squeeze</a:t>
            </a:r>
            <a:r>
              <a:rPr lang="zh-CN" altLang="en-US" sz="1800" dirty="0"/>
              <a:t>和</a:t>
            </a:r>
            <a:r>
              <a:rPr lang="en-US" altLang="zh-CN" sz="1800" dirty="0"/>
              <a:t>excitation</a:t>
            </a:r>
            <a:r>
              <a:rPr lang="zh-CN" altLang="en-US" sz="1800" dirty="0"/>
              <a:t>，所以论文把这个</a:t>
            </a:r>
            <a:r>
              <a:rPr lang="en-US" altLang="zh-CN" sz="1800" dirty="0"/>
              <a:t>attention</a:t>
            </a:r>
            <a:r>
              <a:rPr lang="zh-CN" altLang="en-US" sz="1800" dirty="0"/>
              <a:t>结构命名为</a:t>
            </a:r>
            <a:r>
              <a:rPr lang="en-US" altLang="zh-CN" sz="1800" dirty="0"/>
              <a:t>SE block</a:t>
            </a:r>
            <a:r>
              <a:rPr lang="zh-CN" altLang="en-US" sz="1800" dirty="0"/>
              <a:t>，</a:t>
            </a:r>
            <a:r>
              <a:rPr lang="en-US" altLang="zh-CN" sz="1800" dirty="0"/>
              <a:t>SE block</a:t>
            </a:r>
            <a:r>
              <a:rPr lang="zh-CN" altLang="en-US" sz="1800" dirty="0"/>
              <a:t>是为了显式地实现特征通道的的相互依赖关系，就是说就是通过自动学习的方式（用另外一个新的神经网络实现）获取到每个特征通道的重要程度，然后用这个重要程度去给每一个特征通道赋予一个权重值，从而让神经网络重点关注某些特征通道，即提升对当前任务有用的特征通道并抑制对当前任务用处不大的特征通道。</a:t>
            </a:r>
          </a:p>
        </p:txBody>
      </p:sp>
      <p:pic>
        <p:nvPicPr>
          <p:cNvPr id="1026" name="Picture 2">
            <a:extLst>
              <a:ext uri="{FF2B5EF4-FFF2-40B4-BE49-F238E27FC236}">
                <a16:creationId xmlns:a16="http://schemas.microsoft.com/office/drawing/2014/main" id="{AED62198-B63D-4492-B831-9AAEA49C3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745" y="3750430"/>
            <a:ext cx="89820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52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05C3F-F33D-48C6-AD86-5F0635B07B36}"/>
              </a:ext>
            </a:extLst>
          </p:cNvPr>
          <p:cNvSpPr>
            <a:spLocks noGrp="1"/>
          </p:cNvSpPr>
          <p:nvPr>
            <p:ph type="title"/>
          </p:nvPr>
        </p:nvSpPr>
        <p:spPr/>
        <p:txBody>
          <a:bodyPr/>
          <a:lstStyle/>
          <a:p>
            <a:r>
              <a:rPr lang="en-US" altLang="zh-CN" b="1" dirty="0"/>
              <a:t>Senet</a:t>
            </a:r>
            <a:r>
              <a:rPr lang="zh-CN" altLang="en-US" b="1" dirty="0"/>
              <a:t>具体操作</a:t>
            </a:r>
          </a:p>
        </p:txBody>
      </p:sp>
      <p:sp>
        <p:nvSpPr>
          <p:cNvPr id="3" name="内容占位符 2">
            <a:extLst>
              <a:ext uri="{FF2B5EF4-FFF2-40B4-BE49-F238E27FC236}">
                <a16:creationId xmlns:a16="http://schemas.microsoft.com/office/drawing/2014/main" id="{D097135C-EBAD-4B89-865C-9497CC02619E}"/>
              </a:ext>
            </a:extLst>
          </p:cNvPr>
          <p:cNvSpPr>
            <a:spLocks noGrp="1"/>
          </p:cNvSpPr>
          <p:nvPr>
            <p:ph sz="quarter" idx="10"/>
          </p:nvPr>
        </p:nvSpPr>
        <p:spPr>
          <a:xfrm>
            <a:off x="523437" y="1440180"/>
            <a:ext cx="6166729" cy="5134240"/>
          </a:xfrm>
        </p:spPr>
        <p:txBody>
          <a:bodyPr>
            <a:normAutofit lnSpcReduction="10000"/>
          </a:bodyPr>
          <a:lstStyle/>
          <a:p>
            <a:pPr>
              <a:lnSpc>
                <a:spcPct val="150000"/>
              </a:lnSpc>
            </a:pPr>
            <a:r>
              <a:rPr lang="zh-CN" altLang="en-US" sz="1700" b="1" dirty="0"/>
              <a:t>第一个操作</a:t>
            </a:r>
            <a:r>
              <a:rPr lang="zh-CN" altLang="en-US" sz="1700" dirty="0"/>
              <a:t>：</a:t>
            </a:r>
            <a:r>
              <a:rPr lang="en-US" altLang="zh-CN" sz="1700" dirty="0"/>
              <a:t>Squeeze</a:t>
            </a:r>
            <a:r>
              <a:rPr lang="zh-CN" altLang="en-US" sz="1700" dirty="0"/>
              <a:t>（</a:t>
            </a:r>
            <a:r>
              <a:rPr lang="en-US" altLang="zh-CN" sz="1700" dirty="0" err="1"/>
              <a:t>Fsq</a:t>
            </a:r>
            <a:r>
              <a:rPr lang="zh-CN" altLang="en-US" sz="1700" dirty="0"/>
              <a:t>），通过全局池化（</a:t>
            </a:r>
            <a:r>
              <a:rPr lang="en-US" altLang="zh-CN" sz="1700" dirty="0"/>
              <a:t>global pooling</a:t>
            </a:r>
            <a:r>
              <a:rPr lang="zh-CN" altLang="en-US" sz="1700" dirty="0"/>
              <a:t>），将每个通道的二维特征（</a:t>
            </a:r>
            <a:r>
              <a:rPr lang="en-US" altLang="zh-CN" sz="1700" dirty="0"/>
              <a:t>H×W</a:t>
            </a:r>
            <a:r>
              <a:rPr lang="zh-CN" altLang="en-US" sz="1700" dirty="0"/>
              <a:t>）压缩为</a:t>
            </a:r>
            <a:r>
              <a:rPr lang="en-US" altLang="zh-CN" sz="1700" dirty="0"/>
              <a:t>1</a:t>
            </a:r>
            <a:r>
              <a:rPr lang="zh-CN" altLang="en-US" sz="1700" dirty="0"/>
              <a:t>个实数，论文是通过平均值池化的方式实现。这属于空间维度的一种特征压缩，因为这个实数是根据二维特征所有值算出来的，所以在某种程度上具有全局的感受野，通道数保持不变，所以通过</a:t>
            </a:r>
            <a:r>
              <a:rPr lang="en-US" altLang="zh-CN" sz="1700" dirty="0"/>
              <a:t>squeeze</a:t>
            </a:r>
            <a:r>
              <a:rPr lang="zh-CN" altLang="en-US" sz="1700" dirty="0"/>
              <a:t>操作后变为</a:t>
            </a:r>
            <a:r>
              <a:rPr lang="en-US" altLang="zh-CN" sz="1700" dirty="0"/>
              <a:t>1×1×C</a:t>
            </a:r>
            <a:r>
              <a:rPr lang="zh-CN" altLang="en-US" sz="1700" dirty="0"/>
              <a:t>。</a:t>
            </a:r>
            <a:endParaRPr lang="en-US" altLang="zh-CN" sz="1700" dirty="0"/>
          </a:p>
          <a:p>
            <a:pPr>
              <a:lnSpc>
                <a:spcPct val="150000"/>
              </a:lnSpc>
            </a:pPr>
            <a:r>
              <a:rPr lang="zh-CN" altLang="en-US" sz="1700" b="1" i="0" dirty="0">
                <a:solidFill>
                  <a:srgbClr val="4D4D4D"/>
                </a:solidFill>
                <a:effectLst/>
                <a:latin typeface="Microsoft YaHei" panose="020B0503020204020204" pitchFamily="34" charset="-122"/>
                <a:ea typeface="Microsoft YaHei" panose="020B0503020204020204" pitchFamily="34" charset="-122"/>
              </a:rPr>
              <a:t>第二个操作：</a:t>
            </a:r>
            <a:r>
              <a:rPr lang="en-US" altLang="zh-CN" sz="1700" b="1" i="0" dirty="0">
                <a:solidFill>
                  <a:srgbClr val="4D4D4D"/>
                </a:solidFill>
                <a:effectLst/>
                <a:latin typeface="Microsoft YaHei" panose="020B0503020204020204" pitchFamily="34" charset="-122"/>
                <a:ea typeface="Microsoft YaHei" panose="020B0503020204020204" pitchFamily="34" charset="-122"/>
              </a:rPr>
              <a:t>excitation</a:t>
            </a:r>
            <a:r>
              <a:rPr lang="zh-CN" altLang="en-US" sz="1700" b="0" i="0" dirty="0">
                <a:solidFill>
                  <a:srgbClr val="4D4D4D"/>
                </a:solidFill>
                <a:effectLst/>
                <a:latin typeface="Microsoft YaHei" panose="020B0503020204020204" pitchFamily="34" charset="-122"/>
                <a:ea typeface="Microsoft YaHei" panose="020B0503020204020204" pitchFamily="34" charset="-122"/>
              </a:rPr>
              <a:t>（</a:t>
            </a:r>
            <a:r>
              <a:rPr lang="en-US" altLang="zh-CN" sz="1700" b="0" i="0" dirty="0" err="1">
                <a:solidFill>
                  <a:srgbClr val="4D4D4D"/>
                </a:solidFill>
                <a:effectLst/>
                <a:latin typeface="Microsoft YaHei" panose="020B0503020204020204" pitchFamily="34" charset="-122"/>
                <a:ea typeface="Microsoft YaHei" panose="020B0503020204020204" pitchFamily="34" charset="-122"/>
              </a:rPr>
              <a:t>Fex</a:t>
            </a:r>
            <a:r>
              <a:rPr lang="zh-CN" altLang="en-US" sz="1700" b="0" i="0" dirty="0">
                <a:solidFill>
                  <a:srgbClr val="4D4D4D"/>
                </a:solidFill>
                <a:effectLst/>
                <a:latin typeface="Microsoft YaHei" panose="020B0503020204020204" pitchFamily="34" charset="-122"/>
                <a:ea typeface="Microsoft YaHei" panose="020B0503020204020204" pitchFamily="34" charset="-122"/>
              </a:rPr>
              <a:t>），通过参数来为每个特征通道生成一个权重值，这个权重值是如何生成就很关键了，论文是通过两个全连接层组成一个</a:t>
            </a:r>
            <a:r>
              <a:rPr lang="en-US" altLang="zh-CN" sz="1700" b="0" i="0" dirty="0">
                <a:solidFill>
                  <a:srgbClr val="4D4D4D"/>
                </a:solidFill>
                <a:effectLst/>
                <a:latin typeface="Microsoft YaHei" panose="020B0503020204020204" pitchFamily="34" charset="-122"/>
                <a:ea typeface="Microsoft YaHei" panose="020B0503020204020204" pitchFamily="34" charset="-122"/>
              </a:rPr>
              <a:t>Bottleneck</a:t>
            </a:r>
            <a:r>
              <a:rPr lang="zh-CN" altLang="en-US" sz="1700" b="0" i="0" dirty="0">
                <a:solidFill>
                  <a:srgbClr val="4D4D4D"/>
                </a:solidFill>
                <a:effectLst/>
                <a:latin typeface="Microsoft YaHei" panose="020B0503020204020204" pitchFamily="34" charset="-122"/>
                <a:ea typeface="Microsoft YaHei" panose="020B0503020204020204" pitchFamily="34" charset="-122"/>
              </a:rPr>
              <a:t>结构去建模通道间的相关性，并输出和输入特征同样数目的权重值。</a:t>
            </a:r>
            <a:endParaRPr lang="en-US" altLang="zh-CN" sz="1700" b="0" i="0" dirty="0">
              <a:solidFill>
                <a:srgbClr val="4D4D4D"/>
              </a:solidFill>
              <a:effectLst/>
              <a:latin typeface="Microsoft YaHei" panose="020B0503020204020204" pitchFamily="34" charset="-122"/>
              <a:ea typeface="Microsoft YaHei" panose="020B0503020204020204" pitchFamily="34" charset="-122"/>
            </a:endParaRPr>
          </a:p>
          <a:p>
            <a:pPr>
              <a:lnSpc>
                <a:spcPct val="150000"/>
              </a:lnSpc>
            </a:pPr>
            <a:r>
              <a:rPr lang="zh-CN" altLang="en-US" sz="1700" b="1" i="0" dirty="0">
                <a:solidFill>
                  <a:srgbClr val="4D4D4D"/>
                </a:solidFill>
                <a:effectLst/>
                <a:latin typeface="Microsoft YaHei" panose="020B0503020204020204" pitchFamily="34" charset="-122"/>
                <a:ea typeface="Microsoft YaHei" panose="020B0503020204020204" pitchFamily="34" charset="-122"/>
              </a:rPr>
              <a:t>第三个操作：</a:t>
            </a:r>
            <a:r>
              <a:rPr lang="en-US" altLang="zh-CN" sz="1700" b="1" i="0" dirty="0">
                <a:solidFill>
                  <a:srgbClr val="4D4D4D"/>
                </a:solidFill>
                <a:effectLst/>
                <a:latin typeface="Microsoft YaHei" panose="020B0503020204020204" pitchFamily="34" charset="-122"/>
                <a:ea typeface="Microsoft YaHei" panose="020B0503020204020204" pitchFamily="34" charset="-122"/>
              </a:rPr>
              <a:t>Scale</a:t>
            </a:r>
            <a:r>
              <a:rPr lang="zh-CN" altLang="en-US" sz="1700" b="0" i="0" dirty="0">
                <a:solidFill>
                  <a:srgbClr val="4D4D4D"/>
                </a:solidFill>
                <a:effectLst/>
                <a:latin typeface="Microsoft YaHei" panose="020B0503020204020204" pitchFamily="34" charset="-122"/>
                <a:ea typeface="Microsoft YaHei" panose="020B0503020204020204" pitchFamily="34" charset="-122"/>
              </a:rPr>
              <a:t>（</a:t>
            </a:r>
            <a:r>
              <a:rPr lang="en-US" altLang="zh-CN" sz="1700" b="0" i="0" dirty="0" err="1">
                <a:solidFill>
                  <a:srgbClr val="4D4D4D"/>
                </a:solidFill>
                <a:effectLst/>
                <a:latin typeface="Microsoft YaHei" panose="020B0503020204020204" pitchFamily="34" charset="-122"/>
                <a:ea typeface="Microsoft YaHei" panose="020B0503020204020204" pitchFamily="34" charset="-122"/>
              </a:rPr>
              <a:t>Fscale</a:t>
            </a:r>
            <a:r>
              <a:rPr lang="zh-CN" altLang="en-US" sz="1700" b="0" i="0" dirty="0">
                <a:solidFill>
                  <a:srgbClr val="4D4D4D"/>
                </a:solidFill>
                <a:effectLst/>
                <a:latin typeface="Microsoft YaHei" panose="020B0503020204020204" pitchFamily="34" charset="-122"/>
                <a:ea typeface="Microsoft YaHei" panose="020B0503020204020204" pitchFamily="34" charset="-122"/>
              </a:rPr>
              <a:t>），将前面得到的归一化权重加权到每个通道的特征上。论文中的方法是用乘法，逐通道乘以权重系数，完成再通道维度上引入</a:t>
            </a:r>
            <a:r>
              <a:rPr lang="en-US" altLang="zh-CN" sz="1700" b="0" i="0" dirty="0">
                <a:solidFill>
                  <a:srgbClr val="4D4D4D"/>
                </a:solidFill>
                <a:effectLst/>
                <a:latin typeface="Microsoft YaHei" panose="020B0503020204020204" pitchFamily="34" charset="-122"/>
                <a:ea typeface="Microsoft YaHei" panose="020B0503020204020204" pitchFamily="34" charset="-122"/>
              </a:rPr>
              <a:t>attention</a:t>
            </a:r>
            <a:r>
              <a:rPr lang="zh-CN" altLang="en-US" sz="1700" b="0" i="0" dirty="0">
                <a:solidFill>
                  <a:srgbClr val="4D4D4D"/>
                </a:solidFill>
                <a:effectLst/>
                <a:latin typeface="Microsoft YaHei" panose="020B0503020204020204" pitchFamily="34" charset="-122"/>
                <a:ea typeface="Microsoft YaHei" panose="020B0503020204020204" pitchFamily="34" charset="-122"/>
              </a:rPr>
              <a:t>机制。</a:t>
            </a:r>
            <a:endParaRPr lang="en-US" altLang="zh-CN" sz="1700" dirty="0"/>
          </a:p>
          <a:p>
            <a:endParaRPr lang="zh-CN" altLang="en-US" sz="1400" dirty="0"/>
          </a:p>
        </p:txBody>
      </p:sp>
      <p:pic>
        <p:nvPicPr>
          <p:cNvPr id="2058" name="Picture 10">
            <a:extLst>
              <a:ext uri="{FF2B5EF4-FFF2-40B4-BE49-F238E27FC236}">
                <a16:creationId xmlns:a16="http://schemas.microsoft.com/office/drawing/2014/main" id="{53E52A8D-4387-420F-BEE2-B36E1B97E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165" y="1568728"/>
            <a:ext cx="5312781" cy="4219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15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模型蒸馏</a:t>
            </a:r>
            <a:endParaRPr lang="en-US" altLang="zh-CN" dirty="0"/>
          </a:p>
        </p:txBody>
      </p:sp>
      <p:sp>
        <p:nvSpPr>
          <p:cNvPr id="3" name="内容占位符 2"/>
          <p:cNvSpPr>
            <a:spLocks noGrp="1"/>
          </p:cNvSpPr>
          <p:nvPr>
            <p:ph idx="1"/>
          </p:nvPr>
        </p:nvSpPr>
        <p:spPr/>
        <p:txBody>
          <a:bodyPr>
            <a:normAutofit/>
          </a:bodyPr>
          <a:lstStyle/>
          <a:p>
            <a:pPr>
              <a:lnSpc>
                <a:spcPct val="150000"/>
              </a:lnSpc>
              <a:buFont typeface="Arial" panose="020B0604020202090204" pitchFamily="34" charset="0"/>
              <a:buChar char="•"/>
            </a:pPr>
            <a:r>
              <a:rPr lang="zh-CN" altLang="en-US" sz="1800" b="0" i="0" dirty="0">
                <a:solidFill>
                  <a:srgbClr val="1A1A1A"/>
                </a:solidFill>
                <a:effectLst/>
                <a:latin typeface="-apple-system"/>
              </a:rPr>
              <a:t>蒸馏，就是知识蒸馏，将教师网络</a:t>
            </a:r>
            <a:r>
              <a:rPr lang="en-US" altLang="zh-CN" sz="1800" b="0" i="0" dirty="0">
                <a:solidFill>
                  <a:srgbClr val="1A1A1A"/>
                </a:solidFill>
                <a:effectLst/>
                <a:latin typeface="-apple-system"/>
              </a:rPr>
              <a:t>(teacher network)</a:t>
            </a:r>
            <a:r>
              <a:rPr lang="zh-CN" altLang="en-US" sz="1800" b="0" i="0" dirty="0">
                <a:solidFill>
                  <a:srgbClr val="1A1A1A"/>
                </a:solidFill>
                <a:effectLst/>
                <a:latin typeface="-apple-system"/>
              </a:rPr>
              <a:t>的知识迁移到学生网络</a:t>
            </a:r>
            <a:r>
              <a:rPr lang="en-US" altLang="zh-CN" sz="1800" b="0" i="0" dirty="0">
                <a:solidFill>
                  <a:srgbClr val="1A1A1A"/>
                </a:solidFill>
                <a:effectLst/>
                <a:latin typeface="-apple-system"/>
              </a:rPr>
              <a:t>(student network)</a:t>
            </a:r>
            <a:r>
              <a:rPr lang="zh-CN" altLang="en-US" sz="1800" b="0" i="0" dirty="0">
                <a:solidFill>
                  <a:srgbClr val="1A1A1A"/>
                </a:solidFill>
                <a:effectLst/>
                <a:latin typeface="-apple-system"/>
              </a:rPr>
              <a:t>上，使得学生网络的性能表现如教师网络一般。我们就可以愉快地将学生网络部署到移动手机和其它边缘设备上。通常，我们会进行两种方向的蒸馏，一种是</a:t>
            </a:r>
            <a:r>
              <a:rPr lang="en-US" altLang="zh-CN" sz="1800" b="0" i="0" dirty="0">
                <a:solidFill>
                  <a:srgbClr val="1A1A1A"/>
                </a:solidFill>
                <a:effectLst/>
                <a:latin typeface="-apple-system"/>
              </a:rPr>
              <a:t>from deep and large to shallow and small network</a:t>
            </a:r>
            <a:r>
              <a:rPr lang="zh-CN" altLang="en-US" sz="1800" b="0" i="0" dirty="0">
                <a:solidFill>
                  <a:srgbClr val="1A1A1A"/>
                </a:solidFill>
                <a:effectLst/>
                <a:latin typeface="-apple-system"/>
              </a:rPr>
              <a:t>，另一种是</a:t>
            </a:r>
            <a:r>
              <a:rPr lang="en-US" altLang="zh-CN" sz="1800" b="0" i="0" dirty="0">
                <a:solidFill>
                  <a:srgbClr val="1A1A1A"/>
                </a:solidFill>
                <a:effectLst/>
                <a:latin typeface="-apple-system"/>
              </a:rPr>
              <a:t>from ensembles of classifiers to individual classifier</a:t>
            </a:r>
            <a:r>
              <a:rPr lang="zh-CN" altLang="en-US" sz="1800" b="0" i="0" dirty="0">
                <a:solidFill>
                  <a:srgbClr val="1A1A1A"/>
                </a:solidFill>
                <a:effectLst/>
                <a:latin typeface="-apple-system"/>
              </a:rPr>
              <a:t>。</a:t>
            </a:r>
            <a:endParaRPr lang="en-US" altLang="zh-CN" sz="1800" b="0" i="0" dirty="0">
              <a:solidFill>
                <a:srgbClr val="1A1A1A"/>
              </a:solidFill>
              <a:effectLst/>
              <a:latin typeface="-apple-system"/>
            </a:endParaRPr>
          </a:p>
          <a:p>
            <a:pPr>
              <a:lnSpc>
                <a:spcPct val="150000"/>
              </a:lnSpc>
              <a:buFont typeface="Arial" panose="020B0604020202090204" pitchFamily="34" charset="0"/>
              <a:buChar char="•"/>
            </a:pPr>
            <a:r>
              <a:rPr lang="zh-CN" altLang="en-US" sz="1800" dirty="0">
                <a:solidFill>
                  <a:srgbClr val="1A1A1A"/>
                </a:solidFill>
                <a:latin typeface="-apple-system"/>
              </a:rPr>
              <a:t>知识蒸馏的原理，简单而言，第一，利用大规模数据训练一个教师网络；第二，利用大规模数据训练一个学生网络，这时候的损失函数由两部分组成：一部分是拿教师和学生网络的输出</a:t>
            </a:r>
            <a:r>
              <a:rPr lang="en-US" altLang="zh-CN" sz="1800" dirty="0">
                <a:solidFill>
                  <a:srgbClr val="1A1A1A"/>
                </a:solidFill>
                <a:latin typeface="-apple-system"/>
              </a:rPr>
              <a:t>logits</a:t>
            </a:r>
            <a:r>
              <a:rPr lang="zh-CN" altLang="en-US" sz="1800" dirty="0">
                <a:solidFill>
                  <a:srgbClr val="1A1A1A"/>
                </a:solidFill>
                <a:latin typeface="-apple-system"/>
              </a:rPr>
              <a:t>计算蒸馏损失</a:t>
            </a:r>
            <a:r>
              <a:rPr lang="en-US" altLang="zh-CN" sz="1800" dirty="0">
                <a:solidFill>
                  <a:srgbClr val="1A1A1A"/>
                </a:solidFill>
                <a:latin typeface="-apple-system"/>
              </a:rPr>
              <a:t>/KL</a:t>
            </a:r>
            <a:r>
              <a:rPr lang="zh-CN" altLang="en-US" sz="1800" dirty="0">
                <a:solidFill>
                  <a:srgbClr val="1A1A1A"/>
                </a:solidFill>
                <a:latin typeface="-apple-system"/>
              </a:rPr>
              <a:t>散度，一部分是拿学生网络的输出和数据标签计算交叉熵损失。</a:t>
            </a:r>
            <a:r>
              <a:rPr lang="en-US" altLang="zh-CN" sz="1800" dirty="0">
                <a:solidFill>
                  <a:srgbClr val="1A1A1A"/>
                </a:solidFill>
                <a:latin typeface="-apple-system"/>
              </a:rPr>
              <a:t>Hinton</a:t>
            </a:r>
            <a:r>
              <a:rPr lang="zh-CN" altLang="en-US" sz="1800" dirty="0">
                <a:solidFill>
                  <a:srgbClr val="1A1A1A"/>
                </a:solidFill>
                <a:latin typeface="-apple-system"/>
              </a:rPr>
              <a:t>等人的工作以手写数字识别和语音识别为例，验证了上述蒸馏的有效性，蒸馏模型确实获得了如教师网络一般的泛化能力。</a:t>
            </a:r>
            <a:endParaRPr lang="en-US" altLang="zh-CN" sz="1800" dirty="0">
              <a:solidFill>
                <a:srgbClr val="1A1A1A"/>
              </a:solidFill>
              <a:latin typeface="-apple-system"/>
            </a:endParaRPr>
          </a:p>
        </p:txBody>
      </p:sp>
    </p:spTree>
    <p:extLst>
      <p:ext uri="{BB962C8B-B14F-4D97-AF65-F5344CB8AC3E}">
        <p14:creationId xmlns:p14="http://schemas.microsoft.com/office/powerpoint/2010/main" val="189169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模型蒸馏</a:t>
            </a:r>
            <a:endParaRPr lang="en-US" altLang="zh-CN" dirty="0"/>
          </a:p>
        </p:txBody>
      </p:sp>
      <p:sp>
        <p:nvSpPr>
          <p:cNvPr id="3" name="内容占位符 2"/>
          <p:cNvSpPr>
            <a:spLocks noGrp="1"/>
          </p:cNvSpPr>
          <p:nvPr>
            <p:ph idx="1"/>
          </p:nvPr>
        </p:nvSpPr>
        <p:spPr/>
        <p:txBody>
          <a:bodyPr>
            <a:noAutofit/>
          </a:bodyPr>
          <a:lstStyle/>
          <a:p>
            <a:pPr>
              <a:lnSpc>
                <a:spcPct val="160000"/>
              </a:lnSpc>
            </a:pPr>
            <a:r>
              <a:rPr lang="zh-CN" altLang="en-US" kern="1400" dirty="0"/>
              <a:t>知识蒸馏通常用于模型压缩，用一个已经训练好的模型</a:t>
            </a:r>
            <a:r>
              <a:rPr lang="en-US" altLang="zh-CN" kern="1400" dirty="0"/>
              <a:t>A</a:t>
            </a:r>
            <a:r>
              <a:rPr lang="zh-CN" altLang="en-US" kern="1400" dirty="0"/>
              <a:t>去“教”另外一个模型</a:t>
            </a:r>
            <a:r>
              <a:rPr lang="en-US" altLang="zh-CN" kern="1400" dirty="0"/>
              <a:t>B</a:t>
            </a:r>
            <a:r>
              <a:rPr lang="zh-CN" altLang="en-US" kern="1400" dirty="0"/>
              <a:t>。这两个模型称为老师</a:t>
            </a:r>
            <a:r>
              <a:rPr lang="en-US" altLang="zh-CN" kern="1400" dirty="0"/>
              <a:t>-</a:t>
            </a:r>
            <a:r>
              <a:rPr lang="zh-CN" altLang="en-US" kern="1400" dirty="0"/>
              <a:t>学生模型。</a:t>
            </a:r>
            <a:endParaRPr lang="en-US" altLang="zh-CN" kern="1400" dirty="0"/>
          </a:p>
          <a:p>
            <a:pPr>
              <a:lnSpc>
                <a:spcPct val="160000"/>
              </a:lnSpc>
            </a:pPr>
            <a:endParaRPr lang="en-US" altLang="zh-CN" kern="1400" dirty="0"/>
          </a:p>
          <a:p>
            <a:pPr>
              <a:lnSpc>
                <a:spcPct val="160000"/>
              </a:lnSpc>
            </a:pPr>
            <a:r>
              <a:rPr lang="zh-CN" altLang="en-US" kern="1400" dirty="0"/>
              <a:t>通常模型</a:t>
            </a:r>
            <a:r>
              <a:rPr lang="en-US" altLang="zh-CN" kern="1400" dirty="0"/>
              <a:t>A</a:t>
            </a:r>
            <a:r>
              <a:rPr lang="zh-CN" altLang="en-US" kern="1400" dirty="0"/>
              <a:t>比模型</a:t>
            </a:r>
            <a:r>
              <a:rPr lang="en-US" altLang="zh-CN" kern="1400" dirty="0"/>
              <a:t>B</a:t>
            </a:r>
            <a:r>
              <a:rPr lang="zh-CN" altLang="en-US" kern="1400" dirty="0"/>
              <a:t>更强。在模型</a:t>
            </a:r>
            <a:r>
              <a:rPr lang="en-US" altLang="zh-CN" kern="1400" dirty="0"/>
              <a:t>A</a:t>
            </a:r>
            <a:r>
              <a:rPr lang="zh-CN" altLang="en-US" kern="1400" dirty="0"/>
              <a:t>的帮助下，模型</a:t>
            </a:r>
            <a:r>
              <a:rPr lang="en-US" altLang="zh-CN" kern="1400" dirty="0"/>
              <a:t>B</a:t>
            </a:r>
            <a:r>
              <a:rPr lang="zh-CN" altLang="en-US" kern="1400" dirty="0"/>
              <a:t>可以突破自我，学得更好。</a:t>
            </a:r>
            <a:endParaRPr lang="en-US" altLang="zh-CN" kern="1400" dirty="0"/>
          </a:p>
        </p:txBody>
      </p:sp>
    </p:spTree>
    <p:extLst>
      <p:ext uri="{BB962C8B-B14F-4D97-AF65-F5344CB8AC3E}">
        <p14:creationId xmlns:p14="http://schemas.microsoft.com/office/powerpoint/2010/main" val="205297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模型蒸馏</a:t>
            </a:r>
            <a:endParaRPr lang="en-US" altLang="zh-CN" dirty="0"/>
          </a:p>
        </p:txBody>
      </p:sp>
      <p:pic>
        <p:nvPicPr>
          <p:cNvPr id="6" name="内容占位符 3">
            <a:extLst>
              <a:ext uri="{FF2B5EF4-FFF2-40B4-BE49-F238E27FC236}">
                <a16:creationId xmlns:a16="http://schemas.microsoft.com/office/drawing/2014/main" id="{CA9A62D4-9F27-4966-9A20-338317421A78}"/>
              </a:ext>
            </a:extLst>
          </p:cNvPr>
          <p:cNvPicPr>
            <a:picLocks noChangeAspect="1"/>
          </p:cNvPicPr>
          <p:nvPr/>
        </p:nvPicPr>
        <p:blipFill>
          <a:blip r:embed="rId3"/>
          <a:stretch>
            <a:fillRect/>
          </a:stretch>
        </p:blipFill>
        <p:spPr>
          <a:xfrm>
            <a:off x="238103" y="1690688"/>
            <a:ext cx="11715794" cy="4952247"/>
          </a:xfrm>
          <a:prstGeom prst="rect">
            <a:avLst/>
          </a:prstGeom>
        </p:spPr>
      </p:pic>
    </p:spTree>
    <p:extLst>
      <p:ext uri="{BB962C8B-B14F-4D97-AF65-F5344CB8AC3E}">
        <p14:creationId xmlns:p14="http://schemas.microsoft.com/office/powerpoint/2010/main" val="68384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分类</a:t>
            </a:r>
            <a:endParaRPr lang="en-US" altLang="zh-CN" dirty="0"/>
          </a:p>
        </p:txBody>
      </p:sp>
      <p:pic>
        <p:nvPicPr>
          <p:cNvPr id="6" name="Picture 2" descr="“西红柿 柿子”的图片搜索结果&quot;">
            <a:extLst>
              <a:ext uri="{FF2B5EF4-FFF2-40B4-BE49-F238E27FC236}">
                <a16:creationId xmlns:a16="http://schemas.microsoft.com/office/drawing/2014/main" id="{06EA1000-7763-4D9D-8B14-644F15275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72" y="1634516"/>
            <a:ext cx="3136265" cy="20908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西红柿 柿子”的图片搜索结果&quot;">
            <a:extLst>
              <a:ext uri="{FF2B5EF4-FFF2-40B4-BE49-F238E27FC236}">
                <a16:creationId xmlns:a16="http://schemas.microsoft.com/office/drawing/2014/main" id="{0BF38610-5145-4C20-A4B2-24A585100F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7313" y="1634516"/>
            <a:ext cx="3056789" cy="2090844"/>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E113D751-C68D-448B-BF23-B5FDD6FF3744}"/>
              </a:ext>
            </a:extLst>
          </p:cNvPr>
          <p:cNvPicPr>
            <a:picLocks noChangeAspect="1"/>
          </p:cNvPicPr>
          <p:nvPr/>
        </p:nvPicPr>
        <p:blipFill>
          <a:blip r:embed="rId5"/>
          <a:stretch>
            <a:fillRect/>
          </a:stretch>
        </p:blipFill>
        <p:spPr>
          <a:xfrm>
            <a:off x="8121234" y="1634517"/>
            <a:ext cx="3293079" cy="2090844"/>
          </a:xfrm>
          <a:prstGeom prst="rect">
            <a:avLst/>
          </a:prstGeom>
        </p:spPr>
      </p:pic>
      <p:sp>
        <p:nvSpPr>
          <p:cNvPr id="12" name="文本框 11">
            <a:extLst>
              <a:ext uri="{FF2B5EF4-FFF2-40B4-BE49-F238E27FC236}">
                <a16:creationId xmlns:a16="http://schemas.microsoft.com/office/drawing/2014/main" id="{2D2BCE59-645D-4CC4-9B41-4939D41BDB56}"/>
              </a:ext>
            </a:extLst>
          </p:cNvPr>
          <p:cNvSpPr txBox="1"/>
          <p:nvPr/>
        </p:nvSpPr>
        <p:spPr>
          <a:xfrm>
            <a:off x="1013205" y="4220515"/>
            <a:ext cx="7537407" cy="479234"/>
          </a:xfrm>
          <a:prstGeom prst="rect">
            <a:avLst/>
          </a:prstGeom>
          <a:noFill/>
        </p:spPr>
        <p:txBody>
          <a:bodyPr wrap="square">
            <a:spAutoFit/>
          </a:bodyPr>
          <a:lstStyle/>
          <a:p>
            <a:pPr marL="0" indent="0">
              <a:lnSpc>
                <a:spcPct val="160000"/>
              </a:lnSpc>
              <a:buNone/>
            </a:pPr>
            <a:r>
              <a:rPr lang="zh-CN" altLang="en-US" b="1" kern="1400" dirty="0"/>
              <a:t>传统的训练</a:t>
            </a:r>
            <a:r>
              <a:rPr lang="zh-CN" altLang="en-US" kern="1400" dirty="0"/>
              <a:t>：西红柿</a:t>
            </a:r>
            <a:r>
              <a:rPr lang="en-US" altLang="zh-CN" kern="1400" dirty="0"/>
              <a:t>【1, 0, 0】</a:t>
            </a:r>
            <a:r>
              <a:rPr lang="zh-CN" altLang="en-US" kern="1400" dirty="0"/>
              <a:t>，这是西红柿</a:t>
            </a:r>
            <a:endParaRPr lang="en-US" altLang="zh-CN" kern="1400" dirty="0"/>
          </a:p>
        </p:txBody>
      </p:sp>
      <p:sp>
        <p:nvSpPr>
          <p:cNvPr id="14" name="文本框 13">
            <a:extLst>
              <a:ext uri="{FF2B5EF4-FFF2-40B4-BE49-F238E27FC236}">
                <a16:creationId xmlns:a16="http://schemas.microsoft.com/office/drawing/2014/main" id="{B96013DB-A3D0-4F7F-8748-91E20E7C5C7F}"/>
              </a:ext>
            </a:extLst>
          </p:cNvPr>
          <p:cNvSpPr txBox="1"/>
          <p:nvPr/>
        </p:nvSpPr>
        <p:spPr>
          <a:xfrm>
            <a:off x="1013205" y="4871737"/>
            <a:ext cx="10173604" cy="369332"/>
          </a:xfrm>
          <a:prstGeom prst="rect">
            <a:avLst/>
          </a:prstGeom>
          <a:noFill/>
        </p:spPr>
        <p:txBody>
          <a:bodyPr wrap="square">
            <a:spAutoFit/>
          </a:bodyPr>
          <a:lstStyle/>
          <a:p>
            <a:r>
              <a:rPr lang="zh-CN" altLang="en-US" b="1" dirty="0"/>
              <a:t>有老师教</a:t>
            </a:r>
            <a:r>
              <a:rPr lang="zh-CN" altLang="en-US" dirty="0"/>
              <a:t>：西红柿</a:t>
            </a:r>
            <a:r>
              <a:rPr lang="en-US" altLang="zh-CN" dirty="0"/>
              <a:t>【1, 0, 0】+【0.7, 0.29, 0.01】</a:t>
            </a:r>
            <a:r>
              <a:rPr lang="zh-CN" altLang="en-US" dirty="0"/>
              <a:t>，这是西红柿，但它跟柿子长得挺像。</a:t>
            </a:r>
          </a:p>
        </p:txBody>
      </p:sp>
    </p:spTree>
    <p:extLst>
      <p:ext uri="{BB962C8B-B14F-4D97-AF65-F5344CB8AC3E}">
        <p14:creationId xmlns:p14="http://schemas.microsoft.com/office/powerpoint/2010/main" val="278528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2" name="标题 1"/>
          <p:cNvSpPr>
            <a:spLocks noGrp="1"/>
          </p:cNvSpPr>
          <p:nvPr>
            <p:ph type="title"/>
          </p:nvPr>
        </p:nvSpPr>
        <p:spPr/>
        <p:txBody>
          <a:bodyPr anchor="ctr"/>
          <a:lstStyle/>
          <a:p>
            <a:r>
              <a:rPr lang="zh-CN" altLang="en-US" dirty="0"/>
              <a:t>模型蒸馏</a:t>
            </a:r>
            <a:endParaRPr lang="en-US" altLang="zh-CN" dirty="0"/>
          </a:p>
        </p:txBody>
      </p:sp>
      <p:sp>
        <p:nvSpPr>
          <p:cNvPr id="13" name="文本框 12">
            <a:extLst>
              <a:ext uri="{FF2B5EF4-FFF2-40B4-BE49-F238E27FC236}">
                <a16:creationId xmlns:a16="http://schemas.microsoft.com/office/drawing/2014/main" id="{C9CE6564-059D-4934-8AA3-01BB47D8B4BE}"/>
              </a:ext>
            </a:extLst>
          </p:cNvPr>
          <p:cNvSpPr txBox="1"/>
          <p:nvPr/>
        </p:nvSpPr>
        <p:spPr>
          <a:xfrm>
            <a:off x="630194" y="1375105"/>
            <a:ext cx="11022228" cy="923330"/>
          </a:xfrm>
          <a:prstGeom prst="rect">
            <a:avLst/>
          </a:prstGeom>
          <a:noFill/>
        </p:spPr>
        <p:txBody>
          <a:bodyPr wrap="square">
            <a:spAutoFit/>
          </a:bodyPr>
          <a:lstStyle/>
          <a:p>
            <a:r>
              <a:rPr lang="en-US" altLang="zh-CN" b="1" i="0" dirty="0">
                <a:solidFill>
                  <a:srgbClr val="1A1A1A"/>
                </a:solidFill>
                <a:effectLst/>
                <a:latin typeface="-apple-system"/>
              </a:rPr>
              <a:t>(CVPR 2019) Structured Knowledge Distillation</a:t>
            </a:r>
            <a:r>
              <a:rPr lang="en-US" altLang="zh-CN" b="0" i="0" dirty="0">
                <a:solidFill>
                  <a:srgbClr val="1A1A1A"/>
                </a:solidFill>
                <a:effectLst/>
                <a:latin typeface="-apple-system"/>
              </a:rPr>
              <a:t> </a:t>
            </a:r>
            <a:r>
              <a:rPr lang="zh-CN" altLang="en-US" b="0" i="0" dirty="0">
                <a:solidFill>
                  <a:srgbClr val="1A1A1A"/>
                </a:solidFill>
                <a:effectLst/>
                <a:latin typeface="-apple-system"/>
              </a:rPr>
              <a:t>（</a:t>
            </a:r>
            <a:r>
              <a:rPr lang="zh-CN" altLang="en-US" b="0" i="0" dirty="0">
                <a:solidFill>
                  <a:srgbClr val="2E3033"/>
                </a:solidFill>
                <a:effectLst/>
                <a:latin typeface="Arial" panose="020B0604020202020204" pitchFamily="34" charset="0"/>
              </a:rPr>
              <a:t>结构化知识蒸馏</a:t>
            </a:r>
            <a:r>
              <a:rPr lang="zh-CN" altLang="en-US" b="0" i="0" dirty="0">
                <a:solidFill>
                  <a:srgbClr val="1A1A1A"/>
                </a:solidFill>
                <a:effectLst/>
                <a:latin typeface="-apple-system"/>
              </a:rPr>
              <a:t>）</a:t>
            </a:r>
            <a:r>
              <a:rPr lang="en-US" altLang="zh-CN" b="0" i="0" dirty="0">
                <a:solidFill>
                  <a:srgbClr val="1A1A1A"/>
                </a:solidFill>
                <a:effectLst/>
                <a:latin typeface="-apple-system"/>
              </a:rPr>
              <a:t>Liu</a:t>
            </a:r>
            <a:r>
              <a:rPr lang="zh-CN" altLang="en-US" b="0" i="0" dirty="0">
                <a:solidFill>
                  <a:srgbClr val="1A1A1A"/>
                </a:solidFill>
                <a:effectLst/>
                <a:latin typeface="-apple-system"/>
              </a:rPr>
              <a:t>等人的工作</a:t>
            </a:r>
            <a:r>
              <a:rPr lang="en-US" altLang="zh-CN" b="0" i="0" dirty="0">
                <a:solidFill>
                  <a:srgbClr val="1A1A1A"/>
                </a:solidFill>
                <a:effectLst/>
                <a:latin typeface="-apple-system"/>
              </a:rPr>
              <a:t>[26-27]</a:t>
            </a:r>
            <a:r>
              <a:rPr lang="zh-CN" altLang="en-US" b="0" i="0" dirty="0">
                <a:solidFill>
                  <a:srgbClr val="1A1A1A"/>
                </a:solidFill>
                <a:effectLst/>
                <a:latin typeface="-apple-system"/>
              </a:rPr>
              <a:t>整合了暗知识的逐像素蒸馏</a:t>
            </a:r>
            <a:r>
              <a:rPr lang="en-US" altLang="zh-CN" b="0" i="0" dirty="0">
                <a:solidFill>
                  <a:srgbClr val="1A1A1A"/>
                </a:solidFill>
                <a:effectLst/>
                <a:latin typeface="-apple-system"/>
              </a:rPr>
              <a:t>(pixel-wise distillation)</a:t>
            </a:r>
            <a:r>
              <a:rPr lang="zh-CN" altLang="en-US" b="0" i="0" dirty="0">
                <a:solidFill>
                  <a:srgbClr val="1A1A1A"/>
                </a:solidFill>
                <a:effectLst/>
                <a:latin typeface="-apple-system"/>
              </a:rPr>
              <a:t>、马尔科夫随机场的逐配对</a:t>
            </a:r>
            <a:r>
              <a:rPr lang="en-US" altLang="zh-CN" b="0" i="0" dirty="0">
                <a:solidFill>
                  <a:srgbClr val="1A1A1A"/>
                </a:solidFill>
                <a:effectLst/>
                <a:latin typeface="-apple-system"/>
              </a:rPr>
              <a:t>/</a:t>
            </a:r>
            <a:r>
              <a:rPr lang="zh-CN" altLang="en-US" b="0" i="0" dirty="0">
                <a:solidFill>
                  <a:srgbClr val="1A1A1A"/>
                </a:solidFill>
                <a:effectLst/>
                <a:latin typeface="-apple-system"/>
              </a:rPr>
              <a:t>特征块蒸馏</a:t>
            </a:r>
            <a:r>
              <a:rPr lang="en-US" altLang="zh-CN" b="0" i="0" dirty="0">
                <a:solidFill>
                  <a:srgbClr val="1A1A1A"/>
                </a:solidFill>
                <a:effectLst/>
                <a:latin typeface="-apple-system"/>
              </a:rPr>
              <a:t>(pair-wise distillation)</a:t>
            </a:r>
            <a:r>
              <a:rPr lang="zh-CN" altLang="en-US" b="0" i="0" dirty="0">
                <a:solidFill>
                  <a:srgbClr val="1A1A1A"/>
                </a:solidFill>
                <a:effectLst/>
                <a:latin typeface="-apple-system"/>
              </a:rPr>
              <a:t>和有条件生成对抗网络的整体蒸馏</a:t>
            </a:r>
            <a:r>
              <a:rPr lang="en-US" altLang="zh-CN" b="0" i="0" dirty="0">
                <a:solidFill>
                  <a:srgbClr val="1A1A1A"/>
                </a:solidFill>
                <a:effectLst/>
                <a:latin typeface="-apple-system"/>
              </a:rPr>
              <a:t>(holistic distillation)</a:t>
            </a:r>
            <a:r>
              <a:rPr lang="zh-CN" altLang="en-US" b="0" i="0" dirty="0">
                <a:solidFill>
                  <a:srgbClr val="1A1A1A"/>
                </a:solidFill>
                <a:effectLst/>
                <a:latin typeface="-apple-system"/>
              </a:rPr>
              <a:t>，用于密集预测任务：</a:t>
            </a:r>
            <a:r>
              <a:rPr lang="zh-CN" altLang="en-US" b="1" i="0" dirty="0">
                <a:solidFill>
                  <a:srgbClr val="1A1A1A"/>
                </a:solidFill>
                <a:effectLst/>
                <a:latin typeface="-apple-system"/>
              </a:rPr>
              <a:t>语义分割</a:t>
            </a:r>
            <a:r>
              <a:rPr lang="zh-CN" altLang="en-US" b="0" i="0" dirty="0">
                <a:solidFill>
                  <a:srgbClr val="1A1A1A"/>
                </a:solidFill>
                <a:effectLst/>
                <a:latin typeface="-apple-system"/>
              </a:rPr>
              <a:t>、</a:t>
            </a:r>
            <a:r>
              <a:rPr lang="zh-CN" altLang="en-US" b="1" i="0" dirty="0">
                <a:solidFill>
                  <a:srgbClr val="1A1A1A"/>
                </a:solidFill>
                <a:effectLst/>
                <a:latin typeface="-apple-system"/>
              </a:rPr>
              <a:t>深度估计</a:t>
            </a:r>
            <a:r>
              <a:rPr lang="zh-CN" altLang="en-US" b="0" i="0" dirty="0">
                <a:solidFill>
                  <a:srgbClr val="1A1A1A"/>
                </a:solidFill>
                <a:effectLst/>
                <a:latin typeface="-apple-system"/>
              </a:rPr>
              <a:t>和</a:t>
            </a:r>
            <a:r>
              <a:rPr lang="zh-CN" altLang="en-US" b="1" i="0" dirty="0">
                <a:solidFill>
                  <a:srgbClr val="1A1A1A"/>
                </a:solidFill>
                <a:effectLst/>
                <a:latin typeface="-apple-system"/>
              </a:rPr>
              <a:t>物体检测</a:t>
            </a:r>
            <a:r>
              <a:rPr lang="zh-CN" altLang="en-US" b="0" i="0" dirty="0">
                <a:solidFill>
                  <a:srgbClr val="1A1A1A"/>
                </a:solidFill>
                <a:effectLst/>
                <a:latin typeface="-apple-system"/>
              </a:rPr>
              <a:t>。</a:t>
            </a:r>
            <a:endParaRPr lang="zh-CN" altLang="en-US" dirty="0"/>
          </a:p>
        </p:txBody>
      </p:sp>
      <p:pic>
        <p:nvPicPr>
          <p:cNvPr id="11" name="图片 10">
            <a:extLst>
              <a:ext uri="{FF2B5EF4-FFF2-40B4-BE49-F238E27FC236}">
                <a16:creationId xmlns:a16="http://schemas.microsoft.com/office/drawing/2014/main" id="{14A856E6-C02A-4387-8D1F-D5C1BB487D8A}"/>
              </a:ext>
            </a:extLst>
          </p:cNvPr>
          <p:cNvPicPr>
            <a:picLocks noChangeAspect="1"/>
          </p:cNvPicPr>
          <p:nvPr/>
        </p:nvPicPr>
        <p:blipFill>
          <a:blip r:embed="rId3"/>
          <a:stretch>
            <a:fillRect/>
          </a:stretch>
        </p:blipFill>
        <p:spPr>
          <a:xfrm>
            <a:off x="1025610" y="2265342"/>
            <a:ext cx="9724768" cy="4227533"/>
          </a:xfrm>
          <a:prstGeom prst="rect">
            <a:avLst/>
          </a:prstGeom>
        </p:spPr>
      </p:pic>
    </p:spTree>
    <p:extLst>
      <p:ext uri="{BB962C8B-B14F-4D97-AF65-F5344CB8AC3E}">
        <p14:creationId xmlns:p14="http://schemas.microsoft.com/office/powerpoint/2010/main" val="386306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A36889C-6B0F-46A1-B356-DB976EF11969}"/>
              </a:ext>
            </a:extLst>
          </p:cNvPr>
          <p:cNvSpPr>
            <a:spLocks noGrp="1"/>
          </p:cNvSpPr>
          <p:nvPr>
            <p:ph idx="1"/>
          </p:nvPr>
        </p:nvSpPr>
        <p:spPr>
          <a:xfrm>
            <a:off x="96900" y="185351"/>
            <a:ext cx="7280084" cy="6534018"/>
          </a:xfrm>
        </p:spPr>
        <p:txBody>
          <a:bodyPr>
            <a:normAutofit/>
          </a:bodyPr>
          <a:lstStyle/>
          <a:p>
            <a:pPr algn="l">
              <a:lnSpc>
                <a:spcPct val="150000"/>
              </a:lnSpc>
            </a:pPr>
            <a:r>
              <a:rPr lang="en-US" altLang="zh-CN" sz="1800" b="1" i="0" dirty="0">
                <a:solidFill>
                  <a:srgbClr val="1A1A1A"/>
                </a:solidFill>
                <a:effectLst/>
                <a:latin typeface="-apple-system"/>
              </a:rPr>
              <a:t>2.1 pixel-wise distillation</a:t>
            </a:r>
          </a:p>
          <a:p>
            <a:pPr algn="l">
              <a:lnSpc>
                <a:spcPct val="150000"/>
              </a:lnSpc>
            </a:pPr>
            <a:r>
              <a:rPr lang="zh-CN" altLang="en-US" sz="1800" b="0" i="0" dirty="0">
                <a:solidFill>
                  <a:srgbClr val="1A1A1A"/>
                </a:solidFill>
                <a:effectLst/>
                <a:latin typeface="-apple-system"/>
              </a:rPr>
              <a:t>最简单直接的策略，借鉴分类任务上的知识蒸馏算法，将每个</a:t>
            </a:r>
            <a:r>
              <a:rPr lang="en-US" altLang="zh-CN" sz="1800" b="0" i="0" dirty="0">
                <a:solidFill>
                  <a:srgbClr val="1A1A1A"/>
                </a:solidFill>
                <a:effectLst/>
                <a:latin typeface="-apple-system"/>
              </a:rPr>
              <a:t>pixel</a:t>
            </a:r>
            <a:r>
              <a:rPr lang="zh-CN" altLang="en-US" sz="1800" b="0" i="0" dirty="0">
                <a:solidFill>
                  <a:srgbClr val="1A1A1A"/>
                </a:solidFill>
                <a:effectLst/>
                <a:latin typeface="-apple-system"/>
              </a:rPr>
              <a:t>看做分类的单位，独立地进行蒸馏。（</a:t>
            </a:r>
            <a:r>
              <a:rPr lang="en-US" altLang="zh-CN" sz="1200" b="0" i="0" dirty="0">
                <a:solidFill>
                  <a:srgbClr val="1A1A1A"/>
                </a:solidFill>
                <a:effectLst/>
                <a:latin typeface="-apple-system"/>
              </a:rPr>
              <a:t>KL</a:t>
            </a:r>
            <a:r>
              <a:rPr lang="zh-CN" altLang="en-US" sz="1200" b="0" i="0" dirty="0">
                <a:solidFill>
                  <a:srgbClr val="1A1A1A"/>
                </a:solidFill>
                <a:effectLst/>
                <a:latin typeface="-apple-system"/>
              </a:rPr>
              <a:t>散度</a:t>
            </a:r>
            <a:r>
              <a:rPr lang="zh-CN" altLang="en-US" sz="1800" b="0" i="0" dirty="0">
                <a:solidFill>
                  <a:srgbClr val="1A1A1A"/>
                </a:solidFill>
                <a:effectLst/>
                <a:latin typeface="-apple-system"/>
              </a:rPr>
              <a:t>）</a:t>
            </a:r>
          </a:p>
          <a:p>
            <a:pPr algn="l">
              <a:lnSpc>
                <a:spcPct val="150000"/>
              </a:lnSpc>
            </a:pPr>
            <a:r>
              <a:rPr lang="zh-CN" altLang="en-US" sz="1800" b="0" i="0" dirty="0">
                <a:solidFill>
                  <a:srgbClr val="1A1A1A"/>
                </a:solidFill>
                <a:effectLst/>
                <a:latin typeface="-apple-system"/>
              </a:rPr>
              <a:t>考虑语义分割是有结构的预测任务（每个</a:t>
            </a:r>
            <a:r>
              <a:rPr lang="en-US" altLang="zh-CN" sz="1800" b="0" i="0" dirty="0">
                <a:solidFill>
                  <a:srgbClr val="1A1A1A"/>
                </a:solidFill>
                <a:effectLst/>
                <a:latin typeface="-apple-system"/>
              </a:rPr>
              <a:t>pixel</a:t>
            </a:r>
            <a:r>
              <a:rPr lang="zh-CN" altLang="en-US" sz="1800" b="0" i="0" dirty="0">
                <a:solidFill>
                  <a:srgbClr val="1A1A1A"/>
                </a:solidFill>
                <a:effectLst/>
                <a:latin typeface="-apple-system"/>
              </a:rPr>
              <a:t>的结果与它的周围</a:t>
            </a:r>
            <a:r>
              <a:rPr lang="en-US" altLang="zh-CN" sz="1800" b="0" i="0" dirty="0">
                <a:solidFill>
                  <a:srgbClr val="1A1A1A"/>
                </a:solidFill>
                <a:effectLst/>
                <a:latin typeface="-apple-system"/>
              </a:rPr>
              <a:t>pixel</a:t>
            </a:r>
            <a:r>
              <a:rPr lang="zh-CN" altLang="en-US" sz="1800" b="0" i="0" dirty="0">
                <a:solidFill>
                  <a:srgbClr val="1A1A1A"/>
                </a:solidFill>
                <a:effectLst/>
                <a:latin typeface="-apple-system"/>
              </a:rPr>
              <a:t>相关），因此提出来下面的两种策略。</a:t>
            </a:r>
          </a:p>
          <a:p>
            <a:pPr algn="l">
              <a:lnSpc>
                <a:spcPct val="150000"/>
              </a:lnSpc>
            </a:pPr>
            <a:r>
              <a:rPr lang="en-US" altLang="zh-CN" sz="1800" b="1" i="0" dirty="0">
                <a:solidFill>
                  <a:srgbClr val="1A1A1A"/>
                </a:solidFill>
                <a:effectLst/>
                <a:latin typeface="-apple-system"/>
              </a:rPr>
              <a:t>2.2 pair-wise distillation</a:t>
            </a:r>
          </a:p>
          <a:p>
            <a:pPr algn="l">
              <a:lnSpc>
                <a:spcPct val="150000"/>
              </a:lnSpc>
            </a:pPr>
            <a:r>
              <a:rPr lang="zh-CN" altLang="en-US" sz="1800" b="0" i="0" dirty="0">
                <a:solidFill>
                  <a:srgbClr val="1A1A1A"/>
                </a:solidFill>
                <a:effectLst/>
                <a:latin typeface="-apple-system"/>
              </a:rPr>
              <a:t>这种策略领用了</a:t>
            </a:r>
            <a:r>
              <a:rPr lang="en-US" altLang="zh-CN" sz="1800" b="0" i="0" dirty="0">
                <a:solidFill>
                  <a:srgbClr val="1A1A1A"/>
                </a:solidFill>
                <a:effectLst/>
                <a:latin typeface="-apple-system"/>
              </a:rPr>
              <a:t>pair-wise</a:t>
            </a:r>
            <a:r>
              <a:rPr lang="zh-CN" altLang="en-US" sz="1800" b="0" i="0" dirty="0">
                <a:solidFill>
                  <a:srgbClr val="1A1A1A"/>
                </a:solidFill>
                <a:effectLst/>
                <a:latin typeface="-apple-system"/>
              </a:rPr>
              <a:t>的马尔科夫随机场框架来增强空间</a:t>
            </a:r>
            <a:r>
              <a:rPr lang="en-US" altLang="zh-CN" sz="1800" b="0" i="0" dirty="0">
                <a:solidFill>
                  <a:srgbClr val="1A1A1A"/>
                </a:solidFill>
                <a:effectLst/>
                <a:latin typeface="-apple-system"/>
              </a:rPr>
              <a:t>labelling</a:t>
            </a:r>
            <a:r>
              <a:rPr lang="zh-CN" altLang="en-US" sz="1800" b="0" i="0" dirty="0">
                <a:solidFill>
                  <a:srgbClr val="1A1A1A"/>
                </a:solidFill>
                <a:effectLst/>
                <a:latin typeface="-apple-system"/>
              </a:rPr>
              <a:t>的连续性，目标是对齐简单网络（</a:t>
            </a:r>
            <a:r>
              <a:rPr lang="en-US" altLang="zh-CN" sz="1800" b="0" i="0" dirty="0">
                <a:solidFill>
                  <a:srgbClr val="1A1A1A"/>
                </a:solidFill>
                <a:effectLst/>
                <a:latin typeface="-apple-system"/>
              </a:rPr>
              <a:t>student</a:t>
            </a:r>
            <a:r>
              <a:rPr lang="zh-CN" altLang="en-US" sz="1800" b="0" i="0" dirty="0">
                <a:solidFill>
                  <a:srgbClr val="1A1A1A"/>
                </a:solidFill>
                <a:effectLst/>
                <a:latin typeface="-apple-system"/>
              </a:rPr>
              <a:t>）和复杂网络（</a:t>
            </a:r>
            <a:r>
              <a:rPr lang="en-US" altLang="zh-CN" sz="1800" b="0" i="0" dirty="0">
                <a:solidFill>
                  <a:srgbClr val="1A1A1A"/>
                </a:solidFill>
                <a:effectLst/>
                <a:latin typeface="-apple-system"/>
              </a:rPr>
              <a:t>teacher</a:t>
            </a:r>
            <a:r>
              <a:rPr lang="zh-CN" altLang="en-US" sz="1800" b="0" i="0" dirty="0">
                <a:solidFill>
                  <a:srgbClr val="1A1A1A"/>
                </a:solidFill>
                <a:effectLst/>
                <a:latin typeface="-apple-system"/>
              </a:rPr>
              <a:t>）中学到的</a:t>
            </a:r>
            <a:r>
              <a:rPr lang="en-US" altLang="zh-CN" sz="1800" b="0" i="0" dirty="0">
                <a:solidFill>
                  <a:srgbClr val="1A1A1A"/>
                </a:solidFill>
                <a:effectLst/>
                <a:latin typeface="-apple-system"/>
              </a:rPr>
              <a:t>pair-wise</a:t>
            </a:r>
            <a:r>
              <a:rPr lang="zh-CN" altLang="en-US" sz="1800" b="0" i="0" dirty="0">
                <a:solidFill>
                  <a:srgbClr val="1A1A1A"/>
                </a:solidFill>
                <a:effectLst/>
                <a:latin typeface="-apple-system"/>
              </a:rPr>
              <a:t>的相似度。（平方差）</a:t>
            </a:r>
          </a:p>
          <a:p>
            <a:pPr algn="l">
              <a:lnSpc>
                <a:spcPct val="150000"/>
              </a:lnSpc>
            </a:pPr>
            <a:r>
              <a:rPr lang="en-US" altLang="zh-CN" sz="1800" b="1" i="0" dirty="0">
                <a:solidFill>
                  <a:srgbClr val="1A1A1A"/>
                </a:solidFill>
                <a:effectLst/>
                <a:latin typeface="-apple-system"/>
              </a:rPr>
              <a:t>2.3 holistic distillation</a:t>
            </a:r>
          </a:p>
          <a:p>
            <a:pPr algn="l">
              <a:lnSpc>
                <a:spcPct val="150000"/>
              </a:lnSpc>
            </a:pPr>
            <a:r>
              <a:rPr lang="zh-CN" altLang="en-US" sz="1800" b="0" i="0" dirty="0">
                <a:solidFill>
                  <a:srgbClr val="1A1A1A"/>
                </a:solidFill>
                <a:effectLst/>
                <a:latin typeface="-apple-system"/>
              </a:rPr>
              <a:t>这种策略考虑比</a:t>
            </a:r>
            <a:r>
              <a:rPr lang="en-US" altLang="zh-CN" sz="1800" b="0" i="0" dirty="0">
                <a:solidFill>
                  <a:srgbClr val="1A1A1A"/>
                </a:solidFill>
                <a:effectLst/>
                <a:latin typeface="-apple-system"/>
              </a:rPr>
              <a:t>pixel-wise</a:t>
            </a:r>
            <a:r>
              <a:rPr lang="zh-CN" altLang="en-US" sz="1800" b="0" i="0" dirty="0">
                <a:solidFill>
                  <a:srgbClr val="1A1A1A"/>
                </a:solidFill>
                <a:effectLst/>
                <a:latin typeface="-apple-system"/>
              </a:rPr>
              <a:t>和</a:t>
            </a:r>
            <a:r>
              <a:rPr lang="en-US" altLang="zh-CN" sz="1800" b="0" i="0" dirty="0">
                <a:solidFill>
                  <a:srgbClr val="1A1A1A"/>
                </a:solidFill>
                <a:effectLst/>
                <a:latin typeface="-apple-system"/>
              </a:rPr>
              <a:t>pair-wise</a:t>
            </a:r>
            <a:r>
              <a:rPr lang="zh-CN" altLang="en-US" sz="1800" b="0" i="0" dirty="0">
                <a:solidFill>
                  <a:srgbClr val="1A1A1A"/>
                </a:solidFill>
                <a:effectLst/>
                <a:latin typeface="-apple-system"/>
              </a:rPr>
              <a:t>更高层次的对齐，利用了对抗式训练策略，使得简单网络和复杂网络的输出没法被区分出来，这样就达到了图像级别的知识蒸馏。（基于</a:t>
            </a:r>
            <a:r>
              <a:rPr lang="en-US" altLang="zh-CN" sz="1200" b="0" i="0" dirty="0">
                <a:solidFill>
                  <a:srgbClr val="1A1A1A"/>
                </a:solidFill>
                <a:effectLst/>
                <a:latin typeface="-apple-system"/>
              </a:rPr>
              <a:t>Wasserstein distance</a:t>
            </a:r>
            <a:r>
              <a:rPr lang="zh-CN" altLang="en-US" sz="1800" b="0" i="0" dirty="0">
                <a:solidFill>
                  <a:srgbClr val="1A1A1A"/>
                </a:solidFill>
                <a:effectLst/>
                <a:latin typeface="-apple-system"/>
              </a:rPr>
              <a:t>）</a:t>
            </a:r>
          </a:p>
          <a:p>
            <a:pPr>
              <a:lnSpc>
                <a:spcPct val="150000"/>
              </a:lnSpc>
            </a:pPr>
            <a:endParaRPr lang="zh-CN" altLang="en-US" sz="1800" dirty="0"/>
          </a:p>
        </p:txBody>
      </p:sp>
      <p:pic>
        <p:nvPicPr>
          <p:cNvPr id="4" name="图片 3">
            <a:extLst>
              <a:ext uri="{FF2B5EF4-FFF2-40B4-BE49-F238E27FC236}">
                <a16:creationId xmlns:a16="http://schemas.microsoft.com/office/drawing/2014/main" id="{120F904A-C818-4BD7-A1AE-D56902563233}"/>
              </a:ext>
            </a:extLst>
          </p:cNvPr>
          <p:cNvPicPr>
            <a:picLocks noChangeAspect="1"/>
          </p:cNvPicPr>
          <p:nvPr/>
        </p:nvPicPr>
        <p:blipFill>
          <a:blip r:embed="rId2"/>
          <a:stretch>
            <a:fillRect/>
          </a:stretch>
        </p:blipFill>
        <p:spPr>
          <a:xfrm>
            <a:off x="7468797" y="0"/>
            <a:ext cx="4626302" cy="6719369"/>
          </a:xfrm>
          <a:prstGeom prst="rect">
            <a:avLst/>
          </a:prstGeom>
        </p:spPr>
      </p:pic>
    </p:spTree>
    <p:extLst>
      <p:ext uri="{BB962C8B-B14F-4D97-AF65-F5344CB8AC3E}">
        <p14:creationId xmlns:p14="http://schemas.microsoft.com/office/powerpoint/2010/main" val="2963850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圆角 54">
            <a:extLst>
              <a:ext uri="{FF2B5EF4-FFF2-40B4-BE49-F238E27FC236}">
                <a16:creationId xmlns:a16="http://schemas.microsoft.com/office/drawing/2014/main" id="{F787134B-7140-42BA-B409-A7B9720383D3}"/>
              </a:ext>
            </a:extLst>
          </p:cNvPr>
          <p:cNvSpPr/>
          <p:nvPr/>
        </p:nvSpPr>
        <p:spPr>
          <a:xfrm>
            <a:off x="3563332" y="661481"/>
            <a:ext cx="3333579" cy="56128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1D600B8F-EC8D-4698-A7DF-914A71E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681" cy="6854243"/>
          </a:xfrm>
          <a:prstGeom prst="rect">
            <a:avLst/>
          </a:prstGeom>
        </p:spPr>
      </p:pic>
      <p:sp>
        <p:nvSpPr>
          <p:cNvPr id="56" name="矩形: 圆角 55">
            <a:extLst>
              <a:ext uri="{FF2B5EF4-FFF2-40B4-BE49-F238E27FC236}">
                <a16:creationId xmlns:a16="http://schemas.microsoft.com/office/drawing/2014/main" id="{ED176AB6-B0C2-46DE-8F5E-D4BDF0B04092}"/>
              </a:ext>
            </a:extLst>
          </p:cNvPr>
          <p:cNvSpPr/>
          <p:nvPr/>
        </p:nvSpPr>
        <p:spPr>
          <a:xfrm>
            <a:off x="3563331" y="583661"/>
            <a:ext cx="3722685" cy="54085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2" name="标题 1"/>
          <p:cNvSpPr>
            <a:spLocks noGrp="1"/>
          </p:cNvSpPr>
          <p:nvPr>
            <p:ph type="title"/>
          </p:nvPr>
        </p:nvSpPr>
        <p:spPr/>
        <p:txBody>
          <a:bodyPr anchor="ctr"/>
          <a:lstStyle/>
          <a:p>
            <a:r>
              <a:rPr lang="zh-CN" altLang="en-US" dirty="0"/>
              <a:t>模型蒸馏</a:t>
            </a:r>
            <a:endParaRPr lang="en-US" altLang="zh-CN" dirty="0"/>
          </a:p>
        </p:txBody>
      </p:sp>
      <p:sp>
        <p:nvSpPr>
          <p:cNvPr id="3" name="矩形 2">
            <a:extLst>
              <a:ext uri="{FF2B5EF4-FFF2-40B4-BE49-F238E27FC236}">
                <a16:creationId xmlns:a16="http://schemas.microsoft.com/office/drawing/2014/main" id="{2F51D9BC-DC65-4142-8B60-F5FA46E37D53}"/>
              </a:ext>
            </a:extLst>
          </p:cNvPr>
          <p:cNvSpPr/>
          <p:nvPr/>
        </p:nvSpPr>
        <p:spPr>
          <a:xfrm>
            <a:off x="725078" y="2764339"/>
            <a:ext cx="1187777" cy="13255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input</a:t>
            </a:r>
            <a:endParaRPr lang="zh-CN" altLang="en-US" dirty="0"/>
          </a:p>
        </p:txBody>
      </p:sp>
      <p:cxnSp>
        <p:nvCxnSpPr>
          <p:cNvPr id="16" name="连接符: 肘形 15">
            <a:extLst>
              <a:ext uri="{FF2B5EF4-FFF2-40B4-BE49-F238E27FC236}">
                <a16:creationId xmlns:a16="http://schemas.microsoft.com/office/drawing/2014/main" id="{32665B30-5232-4F0D-999F-29D0AA948AD4}"/>
              </a:ext>
            </a:extLst>
          </p:cNvPr>
          <p:cNvCxnSpPr>
            <a:cxnSpLocks/>
          </p:cNvCxnSpPr>
          <p:nvPr/>
        </p:nvCxnSpPr>
        <p:spPr>
          <a:xfrm flipV="1">
            <a:off x="1912855" y="1979629"/>
            <a:ext cx="1650477" cy="14493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B591AD26-14C6-4A82-9F8E-814F7700801D}"/>
              </a:ext>
            </a:extLst>
          </p:cNvPr>
          <p:cNvCxnSpPr>
            <a:cxnSpLocks/>
          </p:cNvCxnSpPr>
          <p:nvPr/>
        </p:nvCxnSpPr>
        <p:spPr>
          <a:xfrm>
            <a:off x="1912855" y="3429001"/>
            <a:ext cx="1650477" cy="13221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B08B2222-1ECA-42AF-9EC1-ACAF6D12F933}"/>
              </a:ext>
            </a:extLst>
          </p:cNvPr>
          <p:cNvSpPr/>
          <p:nvPr/>
        </p:nvSpPr>
        <p:spPr>
          <a:xfrm>
            <a:off x="3667026" y="1225485"/>
            <a:ext cx="2036190" cy="16968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accent1"/>
                </a:solidFill>
                <a:effectLst>
                  <a:outerShdw blurRad="38100" dist="25400" dir="5400000" algn="ctr" rotWithShape="0">
                    <a:srgbClr val="6E747A">
                      <a:alpha val="43000"/>
                    </a:srgbClr>
                  </a:outerShdw>
                </a:effectLst>
              </a:rPr>
              <a:t>             decoder</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25" name="平行四边形 24">
            <a:extLst>
              <a:ext uri="{FF2B5EF4-FFF2-40B4-BE49-F238E27FC236}">
                <a16:creationId xmlns:a16="http://schemas.microsoft.com/office/drawing/2014/main" id="{2F9AFCB5-B93D-4EBA-86F3-5BBBF32DA140}"/>
              </a:ext>
            </a:extLst>
          </p:cNvPr>
          <p:cNvSpPr/>
          <p:nvPr/>
        </p:nvSpPr>
        <p:spPr>
          <a:xfrm>
            <a:off x="3713867" y="1321398"/>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平行四边形 35">
            <a:extLst>
              <a:ext uri="{FF2B5EF4-FFF2-40B4-BE49-F238E27FC236}">
                <a16:creationId xmlns:a16="http://schemas.microsoft.com/office/drawing/2014/main" id="{29D40A38-D615-423B-822E-43A659CB9866}"/>
              </a:ext>
            </a:extLst>
          </p:cNvPr>
          <p:cNvSpPr/>
          <p:nvPr/>
        </p:nvSpPr>
        <p:spPr>
          <a:xfrm>
            <a:off x="3836124" y="1355340"/>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平行四边形 36">
            <a:extLst>
              <a:ext uri="{FF2B5EF4-FFF2-40B4-BE49-F238E27FC236}">
                <a16:creationId xmlns:a16="http://schemas.microsoft.com/office/drawing/2014/main" id="{87771B9D-21B6-4FFB-8734-D1E964D80613}"/>
              </a:ext>
            </a:extLst>
          </p:cNvPr>
          <p:cNvSpPr/>
          <p:nvPr/>
        </p:nvSpPr>
        <p:spPr>
          <a:xfrm>
            <a:off x="3958381" y="1440418"/>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a:extLst>
              <a:ext uri="{FF2B5EF4-FFF2-40B4-BE49-F238E27FC236}">
                <a16:creationId xmlns:a16="http://schemas.microsoft.com/office/drawing/2014/main" id="{F22B5493-DD18-4C22-AD39-F13D44A68102}"/>
              </a:ext>
            </a:extLst>
          </p:cNvPr>
          <p:cNvSpPr/>
          <p:nvPr/>
        </p:nvSpPr>
        <p:spPr>
          <a:xfrm>
            <a:off x="4068457" y="1507740"/>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38">
            <a:extLst>
              <a:ext uri="{FF2B5EF4-FFF2-40B4-BE49-F238E27FC236}">
                <a16:creationId xmlns:a16="http://schemas.microsoft.com/office/drawing/2014/main" id="{6CC3895A-BC58-41EA-8FCD-4706D17EA8AE}"/>
              </a:ext>
            </a:extLst>
          </p:cNvPr>
          <p:cNvSpPr/>
          <p:nvPr/>
        </p:nvSpPr>
        <p:spPr>
          <a:xfrm>
            <a:off x="4155557" y="1575062"/>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平行四边形 39">
            <a:extLst>
              <a:ext uri="{FF2B5EF4-FFF2-40B4-BE49-F238E27FC236}">
                <a16:creationId xmlns:a16="http://schemas.microsoft.com/office/drawing/2014/main" id="{7A55C75D-85E2-448F-9830-F6C8F6407ABF}"/>
              </a:ext>
            </a:extLst>
          </p:cNvPr>
          <p:cNvSpPr/>
          <p:nvPr/>
        </p:nvSpPr>
        <p:spPr>
          <a:xfrm>
            <a:off x="4276632" y="1667602"/>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A2953A57-811B-4FF1-A67A-15FA89E26BD8}"/>
              </a:ext>
            </a:extLst>
          </p:cNvPr>
          <p:cNvSpPr/>
          <p:nvPr/>
        </p:nvSpPr>
        <p:spPr>
          <a:xfrm>
            <a:off x="3667026" y="3902697"/>
            <a:ext cx="2036190" cy="16968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accent1"/>
                </a:solidFill>
                <a:effectLst>
                  <a:outerShdw blurRad="38100" dist="25400" dir="5400000" algn="ctr" rotWithShape="0">
                    <a:srgbClr val="6E747A">
                      <a:alpha val="43000"/>
                    </a:srgbClr>
                  </a:outerShdw>
                </a:effectLst>
              </a:rPr>
              <a:t>             decoder</a:t>
            </a:r>
            <a:endParaRPr lang="zh-CN" altLang="en-US" dirty="0">
              <a:ln w="0"/>
              <a:solidFill>
                <a:schemeClr val="accent1"/>
              </a:solidFill>
              <a:effectLst>
                <a:outerShdw blurRad="38100" dist="25400" dir="5400000" algn="ctr" rotWithShape="0">
                  <a:srgbClr val="6E747A">
                    <a:alpha val="43000"/>
                  </a:srgbClr>
                </a:outerShdw>
              </a:effectLst>
            </a:endParaRPr>
          </a:p>
        </p:txBody>
      </p:sp>
      <p:sp>
        <p:nvSpPr>
          <p:cNvPr id="49" name="平行四边形 48">
            <a:extLst>
              <a:ext uri="{FF2B5EF4-FFF2-40B4-BE49-F238E27FC236}">
                <a16:creationId xmlns:a16="http://schemas.microsoft.com/office/drawing/2014/main" id="{B9E732A7-1134-4BE0-BA03-D77B28F8A8F9}"/>
              </a:ext>
            </a:extLst>
          </p:cNvPr>
          <p:cNvSpPr/>
          <p:nvPr/>
        </p:nvSpPr>
        <p:spPr>
          <a:xfrm>
            <a:off x="3713867" y="3998610"/>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a:extLst>
              <a:ext uri="{FF2B5EF4-FFF2-40B4-BE49-F238E27FC236}">
                <a16:creationId xmlns:a16="http://schemas.microsoft.com/office/drawing/2014/main" id="{E53815B4-F5B4-4068-9AFE-62B549D2B4CB}"/>
              </a:ext>
            </a:extLst>
          </p:cNvPr>
          <p:cNvSpPr/>
          <p:nvPr/>
        </p:nvSpPr>
        <p:spPr>
          <a:xfrm>
            <a:off x="3836124" y="4032552"/>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a:extLst>
              <a:ext uri="{FF2B5EF4-FFF2-40B4-BE49-F238E27FC236}">
                <a16:creationId xmlns:a16="http://schemas.microsoft.com/office/drawing/2014/main" id="{7934D47F-AA8E-4CA7-81DB-18AF4463346D}"/>
              </a:ext>
            </a:extLst>
          </p:cNvPr>
          <p:cNvSpPr/>
          <p:nvPr/>
        </p:nvSpPr>
        <p:spPr>
          <a:xfrm>
            <a:off x="3958381" y="4117630"/>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a:extLst>
              <a:ext uri="{FF2B5EF4-FFF2-40B4-BE49-F238E27FC236}">
                <a16:creationId xmlns:a16="http://schemas.microsoft.com/office/drawing/2014/main" id="{06CEBFE5-E851-4B94-A89A-9A164E1DD16A}"/>
              </a:ext>
            </a:extLst>
          </p:cNvPr>
          <p:cNvSpPr/>
          <p:nvPr/>
        </p:nvSpPr>
        <p:spPr>
          <a:xfrm>
            <a:off x="4068457" y="4184952"/>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a:extLst>
              <a:ext uri="{FF2B5EF4-FFF2-40B4-BE49-F238E27FC236}">
                <a16:creationId xmlns:a16="http://schemas.microsoft.com/office/drawing/2014/main" id="{04FF1F00-8131-4BD5-9623-2AC1EB253B03}"/>
              </a:ext>
            </a:extLst>
          </p:cNvPr>
          <p:cNvSpPr/>
          <p:nvPr/>
        </p:nvSpPr>
        <p:spPr>
          <a:xfrm>
            <a:off x="4155557" y="4252274"/>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a:extLst>
              <a:ext uri="{FF2B5EF4-FFF2-40B4-BE49-F238E27FC236}">
                <a16:creationId xmlns:a16="http://schemas.microsoft.com/office/drawing/2014/main" id="{09BA035B-DAAD-43DD-8484-D23983A527E6}"/>
              </a:ext>
            </a:extLst>
          </p:cNvPr>
          <p:cNvSpPr/>
          <p:nvPr/>
        </p:nvSpPr>
        <p:spPr>
          <a:xfrm>
            <a:off x="4276632" y="4344814"/>
            <a:ext cx="242150" cy="1027522"/>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连接符: 肘形 61">
            <a:extLst>
              <a:ext uri="{FF2B5EF4-FFF2-40B4-BE49-F238E27FC236}">
                <a16:creationId xmlns:a16="http://schemas.microsoft.com/office/drawing/2014/main" id="{21BC8B28-9EFD-4036-A289-921F792C93D1}"/>
              </a:ext>
            </a:extLst>
          </p:cNvPr>
          <p:cNvCxnSpPr>
            <a:cxnSpLocks/>
          </p:cNvCxnSpPr>
          <p:nvPr/>
        </p:nvCxnSpPr>
        <p:spPr>
          <a:xfrm rot="16200000" flipH="1">
            <a:off x="5532759" y="2124634"/>
            <a:ext cx="1318844" cy="9779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DBEAA8FB-57EB-4EA8-8B22-15E0376F937C}"/>
              </a:ext>
            </a:extLst>
          </p:cNvPr>
          <p:cNvSpPr txBox="1"/>
          <p:nvPr/>
        </p:nvSpPr>
        <p:spPr>
          <a:xfrm>
            <a:off x="5720914" y="2233252"/>
            <a:ext cx="1491877" cy="369332"/>
          </a:xfrm>
          <a:prstGeom prst="rect">
            <a:avLst/>
          </a:prstGeom>
          <a:solidFill>
            <a:schemeClr val="bg1"/>
          </a:solidFill>
        </p:spPr>
        <p:txBody>
          <a:bodyPr wrap="square" rtlCol="0">
            <a:spAutoFit/>
          </a:bodyPr>
          <a:lstStyle/>
          <a:p>
            <a:r>
              <a:rPr lang="en-US" altLang="zh-CN" dirty="0" err="1">
                <a:solidFill>
                  <a:schemeClr val="accent1"/>
                </a:solidFill>
              </a:rPr>
              <a:t>featuremap</a:t>
            </a:r>
            <a:endParaRPr lang="zh-CN" altLang="en-US" dirty="0">
              <a:solidFill>
                <a:schemeClr val="accent1"/>
              </a:solidFill>
            </a:endParaRPr>
          </a:p>
        </p:txBody>
      </p:sp>
      <p:cxnSp>
        <p:nvCxnSpPr>
          <p:cNvPr id="65" name="连接符: 肘形 64">
            <a:extLst>
              <a:ext uri="{FF2B5EF4-FFF2-40B4-BE49-F238E27FC236}">
                <a16:creationId xmlns:a16="http://schemas.microsoft.com/office/drawing/2014/main" id="{47929B49-FEE1-431D-8479-50275EACB9A5}"/>
              </a:ext>
            </a:extLst>
          </p:cNvPr>
          <p:cNvCxnSpPr>
            <a:cxnSpLocks/>
            <a:stCxn id="48" idx="3"/>
          </p:cNvCxnSpPr>
          <p:nvPr/>
        </p:nvCxnSpPr>
        <p:spPr>
          <a:xfrm flipV="1">
            <a:off x="5703216" y="3765972"/>
            <a:ext cx="977932" cy="985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47B91676-7E64-4D9F-9C27-B681D23C4112}"/>
              </a:ext>
            </a:extLst>
          </p:cNvPr>
          <p:cNvSpPr txBox="1"/>
          <p:nvPr/>
        </p:nvSpPr>
        <p:spPr>
          <a:xfrm>
            <a:off x="5720913" y="4833000"/>
            <a:ext cx="1491877" cy="369332"/>
          </a:xfrm>
          <a:prstGeom prst="rect">
            <a:avLst/>
          </a:prstGeom>
          <a:solidFill>
            <a:schemeClr val="bg1"/>
          </a:solidFill>
        </p:spPr>
        <p:txBody>
          <a:bodyPr wrap="square" rtlCol="0">
            <a:spAutoFit/>
          </a:bodyPr>
          <a:lstStyle/>
          <a:p>
            <a:r>
              <a:rPr lang="en-US" altLang="zh-CN" dirty="0" err="1">
                <a:solidFill>
                  <a:schemeClr val="accent1"/>
                </a:solidFill>
              </a:rPr>
              <a:t>featuremap</a:t>
            </a:r>
            <a:endParaRPr lang="zh-CN" altLang="en-US" dirty="0">
              <a:solidFill>
                <a:schemeClr val="accent1"/>
              </a:solidFill>
            </a:endParaRPr>
          </a:p>
        </p:txBody>
      </p:sp>
      <p:sp>
        <p:nvSpPr>
          <p:cNvPr id="74" name="文本框 73">
            <a:extLst>
              <a:ext uri="{FF2B5EF4-FFF2-40B4-BE49-F238E27FC236}">
                <a16:creationId xmlns:a16="http://schemas.microsoft.com/office/drawing/2014/main" id="{82610AB4-0B26-4067-81FA-CE901E4CC806}"/>
              </a:ext>
            </a:extLst>
          </p:cNvPr>
          <p:cNvSpPr txBox="1"/>
          <p:nvPr/>
        </p:nvSpPr>
        <p:spPr>
          <a:xfrm>
            <a:off x="6400800" y="3327896"/>
            <a:ext cx="747589" cy="369332"/>
          </a:xfrm>
          <a:prstGeom prst="rect">
            <a:avLst/>
          </a:prstGeom>
          <a:noFill/>
        </p:spPr>
        <p:txBody>
          <a:bodyPr wrap="square" rtlCol="0">
            <a:spAutoFit/>
          </a:bodyPr>
          <a:lstStyle/>
          <a:p>
            <a:r>
              <a:rPr lang="en-US" altLang="zh-CN" dirty="0">
                <a:solidFill>
                  <a:schemeClr val="accent1"/>
                </a:solidFill>
              </a:rPr>
              <a:t>loss</a:t>
            </a:r>
            <a:endParaRPr lang="zh-CN" altLang="en-US" dirty="0">
              <a:solidFill>
                <a:schemeClr val="accent1"/>
              </a:solidFill>
            </a:endParaRPr>
          </a:p>
        </p:txBody>
      </p:sp>
      <p:sp>
        <p:nvSpPr>
          <p:cNvPr id="76" name="箭头: 右 75">
            <a:extLst>
              <a:ext uri="{FF2B5EF4-FFF2-40B4-BE49-F238E27FC236}">
                <a16:creationId xmlns:a16="http://schemas.microsoft.com/office/drawing/2014/main" id="{C68F3F69-3C39-4487-8625-A0E500A66060}"/>
              </a:ext>
            </a:extLst>
          </p:cNvPr>
          <p:cNvSpPr/>
          <p:nvPr/>
        </p:nvSpPr>
        <p:spPr>
          <a:xfrm>
            <a:off x="7655670" y="3064456"/>
            <a:ext cx="1246493" cy="63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DE762055-2DF6-48A5-ADCB-2F1A16475060}"/>
              </a:ext>
            </a:extLst>
          </p:cNvPr>
          <p:cNvSpPr/>
          <p:nvPr/>
        </p:nvSpPr>
        <p:spPr>
          <a:xfrm>
            <a:off x="9182911" y="2233251"/>
            <a:ext cx="1575880" cy="2241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decoder</a:t>
            </a:r>
            <a:endParaRPr lang="zh-CN" altLang="en-US" dirty="0"/>
          </a:p>
        </p:txBody>
      </p:sp>
    </p:spTree>
    <p:extLst>
      <p:ext uri="{BB962C8B-B14F-4D97-AF65-F5344CB8AC3E}">
        <p14:creationId xmlns:p14="http://schemas.microsoft.com/office/powerpoint/2010/main" val="560012100"/>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2499</Words>
  <Application>Microsoft Office PowerPoint</Application>
  <PresentationFormat>宽屏</PresentationFormat>
  <Paragraphs>94</Paragraphs>
  <Slides>24</Slides>
  <Notes>3</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-apple-system</vt:lpstr>
      <vt:lpstr>-apple-system-font</vt:lpstr>
      <vt:lpstr>mp-quote</vt:lpstr>
      <vt:lpstr>等线</vt:lpstr>
      <vt:lpstr>黑体</vt:lpstr>
      <vt:lpstr>微软雅黑</vt:lpstr>
      <vt:lpstr>微软雅黑</vt:lpstr>
      <vt:lpstr>Arial</vt:lpstr>
      <vt:lpstr>Office 主题​​</vt:lpstr>
      <vt:lpstr>模型压缩与加速</vt:lpstr>
      <vt:lpstr>PowerPoint 演示文稿</vt:lpstr>
      <vt:lpstr>模型蒸馏</vt:lpstr>
      <vt:lpstr>模型蒸馏</vt:lpstr>
      <vt:lpstr>模型蒸馏</vt:lpstr>
      <vt:lpstr>分类</vt:lpstr>
      <vt:lpstr>模型蒸馏</vt:lpstr>
      <vt:lpstr>PowerPoint 演示文稿</vt:lpstr>
      <vt:lpstr>模型蒸馏</vt:lpstr>
      <vt:lpstr>模型蒸馏总结</vt:lpstr>
      <vt:lpstr>模型量化</vt:lpstr>
      <vt:lpstr>PowerPoint 演示文稿</vt:lpstr>
      <vt:lpstr>模型量化</vt:lpstr>
      <vt:lpstr>模型量化</vt:lpstr>
      <vt:lpstr>模型量化</vt:lpstr>
      <vt:lpstr>模型量化</vt:lpstr>
      <vt:lpstr>Pytorch量化流程</vt:lpstr>
      <vt:lpstr>模型量化</vt:lpstr>
      <vt:lpstr>PC端量化结果对比</vt:lpstr>
      <vt:lpstr>新模型的尝试</vt:lpstr>
      <vt:lpstr>SandGlass残差网络</vt:lpstr>
      <vt:lpstr>Attention机制</vt:lpstr>
      <vt:lpstr>SEnet</vt:lpstr>
      <vt:lpstr>Senet具体操作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时间线_x000d_中台产品</dc:title>
  <dc:creator>罗雪</dc:creator>
  <cp:lastModifiedBy>罗 雪</cp:lastModifiedBy>
  <cp:revision>32</cp:revision>
  <dcterms:created xsi:type="dcterms:W3CDTF">2020-07-14T05:07:18Z</dcterms:created>
  <dcterms:modified xsi:type="dcterms:W3CDTF">2020-07-15T08:10:43Z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