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62" r:id="rId9"/>
    <p:sldId id="266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1B80246-2E66-0246-A631-BF3036909936}">
          <p14:sldIdLst>
            <p14:sldId id="256"/>
            <p14:sldId id="257"/>
            <p14:sldId id="258"/>
            <p14:sldId id="259"/>
            <p14:sldId id="268"/>
            <p14:sldId id="269"/>
            <p14:sldId id="260"/>
            <p14:sldId id="262"/>
            <p14:sldId id="266"/>
            <p14:sldId id="263"/>
            <p14:sldId id="264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87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Trading System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Siqi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lou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/ </a:t>
            </a:r>
            <a:r>
              <a:rPr kumimoji="1" lang="en-US" altLang="zh-CN" dirty="0" err="1" smtClean="0"/>
              <a:t>Jinqing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xu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/ </a:t>
            </a:r>
            <a:r>
              <a:rPr kumimoji="1" lang="en-US" altLang="zh-CN" dirty="0" err="1" smtClean="0"/>
              <a:t>jiawen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wu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8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 Balance: </a:t>
            </a:r>
            <a:r>
              <a:rPr lang="en-US" altLang="zh-CN" dirty="0" smtClean="0"/>
              <a:t>Broker-Cluster Deploy</a:t>
            </a:r>
            <a:endParaRPr kumimoji="1" lang="zh-CN" altLang="en-US" dirty="0"/>
          </a:p>
        </p:txBody>
      </p:sp>
      <p:sp>
        <p:nvSpPr>
          <p:cNvPr id="7" name="立方体 6"/>
          <p:cNvSpPr/>
          <p:nvPr/>
        </p:nvSpPr>
        <p:spPr>
          <a:xfrm>
            <a:off x="2861441" y="2905614"/>
            <a:ext cx="1743476" cy="102266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Producer</a:t>
            </a:r>
            <a:endParaRPr kumimoji="1" lang="zh-CN" altLang="en-US" dirty="0"/>
          </a:p>
        </p:txBody>
      </p:sp>
      <p:sp>
        <p:nvSpPr>
          <p:cNvPr id="8" name="立方体 7"/>
          <p:cNvSpPr/>
          <p:nvPr/>
        </p:nvSpPr>
        <p:spPr>
          <a:xfrm>
            <a:off x="6164317" y="2923643"/>
            <a:ext cx="1739462" cy="1022663"/>
          </a:xfrm>
          <a:prstGeom prst="cub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Broker1</a:t>
            </a:r>
            <a:endParaRPr kumimoji="1" lang="zh-CN" altLang="en-US" dirty="0"/>
          </a:p>
        </p:txBody>
      </p:sp>
      <p:sp>
        <p:nvSpPr>
          <p:cNvPr id="9" name="立方体 8"/>
          <p:cNvSpPr/>
          <p:nvPr/>
        </p:nvSpPr>
        <p:spPr>
          <a:xfrm>
            <a:off x="7388772" y="4556234"/>
            <a:ext cx="1739462" cy="1022663"/>
          </a:xfrm>
          <a:prstGeom prst="cub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Broker3</a:t>
            </a:r>
            <a:endParaRPr kumimoji="1" lang="zh-CN" altLang="en-US" dirty="0"/>
          </a:p>
        </p:txBody>
      </p:sp>
      <p:sp>
        <p:nvSpPr>
          <p:cNvPr id="10" name="立方体 9"/>
          <p:cNvSpPr/>
          <p:nvPr/>
        </p:nvSpPr>
        <p:spPr>
          <a:xfrm>
            <a:off x="4893222" y="4578650"/>
            <a:ext cx="1739462" cy="1022663"/>
          </a:xfrm>
          <a:prstGeom prst="cub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Broker2</a:t>
            </a:r>
            <a:endParaRPr kumimoji="1" lang="zh-CN" altLang="en-US" dirty="0"/>
          </a:p>
        </p:txBody>
      </p:sp>
      <p:sp>
        <p:nvSpPr>
          <p:cNvPr id="11" name="立方体 10"/>
          <p:cNvSpPr/>
          <p:nvPr/>
        </p:nvSpPr>
        <p:spPr>
          <a:xfrm>
            <a:off x="1383424" y="4684066"/>
            <a:ext cx="2087836" cy="102266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Consumer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stCxn id="7" idx="5"/>
            <a:endCxn id="8" idx="2"/>
          </p:cNvCxnSpPr>
          <p:nvPr/>
        </p:nvCxnSpPr>
        <p:spPr>
          <a:xfrm>
            <a:off x="4604917" y="3289113"/>
            <a:ext cx="1559400" cy="2736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11" idx="5"/>
            <a:endCxn id="10" idx="2"/>
          </p:cNvCxnSpPr>
          <p:nvPr/>
        </p:nvCxnSpPr>
        <p:spPr>
          <a:xfrm>
            <a:off x="3471260" y="5067565"/>
            <a:ext cx="1421962" cy="1502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8" idx="3"/>
            <a:endCxn id="9" idx="0"/>
          </p:cNvCxnSpPr>
          <p:nvPr/>
        </p:nvCxnSpPr>
        <p:spPr>
          <a:xfrm>
            <a:off x="6906215" y="3946306"/>
            <a:ext cx="1480121" cy="60992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10" idx="0"/>
            <a:endCxn id="8" idx="3"/>
          </p:cNvCxnSpPr>
          <p:nvPr/>
        </p:nvCxnSpPr>
        <p:spPr>
          <a:xfrm flipV="1">
            <a:off x="5890786" y="3946306"/>
            <a:ext cx="1015429" cy="63234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10" idx="4"/>
            <a:endCxn id="9" idx="2"/>
          </p:cNvCxnSpPr>
          <p:nvPr/>
        </p:nvCxnSpPr>
        <p:spPr>
          <a:xfrm flipV="1">
            <a:off x="6377018" y="5195398"/>
            <a:ext cx="1011754" cy="2241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15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964721" y="4535356"/>
            <a:ext cx="7685996" cy="1581665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288221" y="2695903"/>
            <a:ext cx="6306207" cy="1565707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 Balance: </a:t>
            </a:r>
            <a:r>
              <a:rPr lang="en-US" altLang="zh-CN" dirty="0" smtClean="0"/>
              <a:t>Broker-Cluster Deploy</a:t>
            </a:r>
            <a:endParaRPr kumimoji="1" lang="zh-CN" altLang="en-US" dirty="0"/>
          </a:p>
        </p:txBody>
      </p:sp>
      <p:sp>
        <p:nvSpPr>
          <p:cNvPr id="7" name="立方体 6"/>
          <p:cNvSpPr/>
          <p:nvPr/>
        </p:nvSpPr>
        <p:spPr>
          <a:xfrm>
            <a:off x="1154954" y="2967424"/>
            <a:ext cx="1743476" cy="102266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Producer</a:t>
            </a:r>
            <a:endParaRPr kumimoji="1" lang="zh-CN" altLang="en-US" dirty="0"/>
          </a:p>
        </p:txBody>
      </p:sp>
      <p:sp>
        <p:nvSpPr>
          <p:cNvPr id="8" name="立方体 7"/>
          <p:cNvSpPr/>
          <p:nvPr/>
        </p:nvSpPr>
        <p:spPr>
          <a:xfrm>
            <a:off x="9378205" y="4882936"/>
            <a:ext cx="1739462" cy="1022663"/>
          </a:xfrm>
          <a:prstGeom prst="cub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Broker1</a:t>
            </a:r>
            <a:endParaRPr kumimoji="1" lang="zh-CN" altLang="en-US" dirty="0"/>
          </a:p>
        </p:txBody>
      </p:sp>
      <p:sp>
        <p:nvSpPr>
          <p:cNvPr id="9" name="立方体 8"/>
          <p:cNvSpPr/>
          <p:nvPr/>
        </p:nvSpPr>
        <p:spPr>
          <a:xfrm>
            <a:off x="7069038" y="4882937"/>
            <a:ext cx="1739462" cy="1022663"/>
          </a:xfrm>
          <a:prstGeom prst="cub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Broker3</a:t>
            </a:r>
            <a:endParaRPr kumimoji="1" lang="zh-CN" altLang="en-US" dirty="0"/>
          </a:p>
        </p:txBody>
      </p:sp>
      <p:sp>
        <p:nvSpPr>
          <p:cNvPr id="10" name="立方体 9"/>
          <p:cNvSpPr/>
          <p:nvPr/>
        </p:nvSpPr>
        <p:spPr>
          <a:xfrm>
            <a:off x="4759871" y="4889018"/>
            <a:ext cx="1739462" cy="1022663"/>
          </a:xfrm>
          <a:prstGeom prst="cub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Broker2</a:t>
            </a:r>
            <a:endParaRPr kumimoji="1" lang="zh-CN" altLang="en-US" dirty="0"/>
          </a:p>
        </p:txBody>
      </p:sp>
      <p:sp>
        <p:nvSpPr>
          <p:cNvPr id="11" name="立方体 10"/>
          <p:cNvSpPr/>
          <p:nvPr/>
        </p:nvSpPr>
        <p:spPr>
          <a:xfrm>
            <a:off x="548115" y="4882936"/>
            <a:ext cx="2087836" cy="102266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Consumer</a:t>
            </a:r>
            <a:endParaRPr kumimoji="1" lang="zh-CN" altLang="en-US" dirty="0"/>
          </a:p>
        </p:txBody>
      </p:sp>
      <p:cxnSp>
        <p:nvCxnSpPr>
          <p:cNvPr id="18" name="直线箭头连接符 17"/>
          <p:cNvCxnSpPr>
            <a:stCxn id="23" idx="3"/>
            <a:endCxn id="9" idx="0"/>
          </p:cNvCxnSpPr>
          <p:nvPr/>
        </p:nvCxnSpPr>
        <p:spPr>
          <a:xfrm flipH="1">
            <a:off x="8066602" y="3980984"/>
            <a:ext cx="637057" cy="901953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10" idx="0"/>
            <a:endCxn id="22" idx="3"/>
          </p:cNvCxnSpPr>
          <p:nvPr/>
        </p:nvCxnSpPr>
        <p:spPr>
          <a:xfrm flipH="1" flipV="1">
            <a:off x="5633806" y="3980985"/>
            <a:ext cx="123629" cy="908033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22" idx="3"/>
            <a:endCxn id="9" idx="0"/>
          </p:cNvCxnSpPr>
          <p:nvPr/>
        </p:nvCxnSpPr>
        <p:spPr>
          <a:xfrm>
            <a:off x="5633806" y="3980985"/>
            <a:ext cx="2432796" cy="901952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立方体 21"/>
          <p:cNvSpPr/>
          <p:nvPr/>
        </p:nvSpPr>
        <p:spPr>
          <a:xfrm>
            <a:off x="4759871" y="2958322"/>
            <a:ext cx="2003536" cy="1022663"/>
          </a:xfrm>
          <a:prstGeom prst="cub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Broker Hub1</a:t>
            </a:r>
            <a:endParaRPr kumimoji="1" lang="zh-CN" altLang="en-US" dirty="0"/>
          </a:p>
        </p:txBody>
      </p:sp>
      <p:sp>
        <p:nvSpPr>
          <p:cNvPr id="23" name="立方体 22"/>
          <p:cNvSpPr/>
          <p:nvPr/>
        </p:nvSpPr>
        <p:spPr>
          <a:xfrm>
            <a:off x="7829724" y="2958321"/>
            <a:ext cx="2003536" cy="1022663"/>
          </a:xfrm>
          <a:prstGeom prst="cub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Broker Hub2</a:t>
            </a:r>
            <a:endParaRPr kumimoji="1" lang="zh-CN" altLang="en-US" dirty="0"/>
          </a:p>
        </p:txBody>
      </p:sp>
      <p:cxnSp>
        <p:nvCxnSpPr>
          <p:cNvPr id="27" name="直线箭头连接符 26"/>
          <p:cNvCxnSpPr>
            <a:stCxn id="22" idx="3"/>
            <a:endCxn id="8" idx="0"/>
          </p:cNvCxnSpPr>
          <p:nvPr/>
        </p:nvCxnSpPr>
        <p:spPr>
          <a:xfrm>
            <a:off x="5633806" y="3980985"/>
            <a:ext cx="4741963" cy="901951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23" idx="3"/>
            <a:endCxn id="10" idx="0"/>
          </p:cNvCxnSpPr>
          <p:nvPr/>
        </p:nvCxnSpPr>
        <p:spPr>
          <a:xfrm flipH="1">
            <a:off x="5757435" y="3980984"/>
            <a:ext cx="2946224" cy="90803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23" idx="3"/>
            <a:endCxn id="8" idx="0"/>
          </p:cNvCxnSpPr>
          <p:nvPr/>
        </p:nvCxnSpPr>
        <p:spPr>
          <a:xfrm>
            <a:off x="8703659" y="3980984"/>
            <a:ext cx="1672110" cy="9019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endCxn id="36" idx="1"/>
          </p:cNvCxnSpPr>
          <p:nvPr/>
        </p:nvCxnSpPr>
        <p:spPr>
          <a:xfrm flipV="1">
            <a:off x="2898430" y="3478757"/>
            <a:ext cx="1389791" cy="211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/>
          <p:nvPr/>
        </p:nvCxnSpPr>
        <p:spPr>
          <a:xfrm flipV="1">
            <a:off x="2574930" y="5326188"/>
            <a:ext cx="1389791" cy="211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3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 Balance: Broker-Cluster Deploy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3484178"/>
            <a:ext cx="8825659" cy="2535621"/>
          </a:xfrm>
        </p:spPr>
        <p:txBody>
          <a:bodyPr/>
          <a:lstStyle/>
          <a:p>
            <a:r>
              <a:rPr lang="en-US" altLang="zh-CN" dirty="0"/>
              <a:t>activemq1: 61616 (broker1)</a:t>
            </a:r>
          </a:p>
          <a:p>
            <a:r>
              <a:rPr lang="en-US" altLang="zh-CN" dirty="0"/>
              <a:t>activemq2: 61626 (broker2)</a:t>
            </a:r>
          </a:p>
          <a:p>
            <a:r>
              <a:rPr lang="en-US" altLang="zh-CN" dirty="0"/>
              <a:t>activemq3: 61636 (broker3)</a:t>
            </a:r>
          </a:p>
          <a:p>
            <a:r>
              <a:rPr lang="en-US" altLang="zh-CN" dirty="0"/>
              <a:t>activemq4: 61646 (broker-hub1)</a:t>
            </a:r>
          </a:p>
          <a:p>
            <a:r>
              <a:rPr lang="en-US" altLang="zh-CN" dirty="0"/>
              <a:t>activemq5: 61656 (broker-hub2)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575" y="2916620"/>
            <a:ext cx="6298018" cy="344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VWAP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Split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by hours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Equal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proportion with the sum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deal number in an hour.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Forecast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past data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Moving window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66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657224" y="2714625"/>
            <a:ext cx="5075237" cy="3857625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Architecture: B</a:t>
            </a:r>
            <a:r>
              <a:rPr kumimoji="1" lang="zh-CN" altLang="en-US" dirty="0" smtClean="0"/>
              <a:t>／</a:t>
            </a:r>
            <a:r>
              <a:rPr kumimoji="1" lang="en-US" altLang="zh-CN" dirty="0" smtClean="0"/>
              <a:t>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914650"/>
            <a:ext cx="1504949" cy="11287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4795838"/>
            <a:ext cx="1504949" cy="11287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r="14109" b="14939"/>
          <a:stretch/>
        </p:blipFill>
        <p:spPr>
          <a:xfrm>
            <a:off x="3414713" y="2914650"/>
            <a:ext cx="1456375" cy="1982139"/>
          </a:xfrm>
          <a:prstGeom prst="rect">
            <a:avLst/>
          </a:prstGeom>
        </p:spPr>
      </p:pic>
      <p:cxnSp>
        <p:nvCxnSpPr>
          <p:cNvPr id="9" name="直线箭头连接符 8"/>
          <p:cNvCxnSpPr>
            <a:stCxn id="4" idx="3"/>
            <a:endCxn id="7" idx="1"/>
          </p:cNvCxnSpPr>
          <p:nvPr/>
        </p:nvCxnSpPr>
        <p:spPr>
          <a:xfrm>
            <a:off x="2381249" y="3479006"/>
            <a:ext cx="1033464" cy="426714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5" idx="3"/>
            <a:endCxn id="7" idx="1"/>
          </p:cNvCxnSpPr>
          <p:nvPr/>
        </p:nvCxnSpPr>
        <p:spPr>
          <a:xfrm flipV="1">
            <a:off x="2381249" y="3905720"/>
            <a:ext cx="1033464" cy="1454474"/>
          </a:xfrm>
          <a:prstGeom prst="straightConnector1">
            <a:avLst/>
          </a:prstGeom>
          <a:ln w="19050"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45355" y="4097893"/>
            <a:ext cx="136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Trader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76300" y="6068497"/>
            <a:ext cx="136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Trader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476525" y="4555802"/>
            <a:ext cx="145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Trader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Gateway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843466" y="2820710"/>
            <a:ext cx="110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Firm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/>
          <a:srcRect r="14667" b="14939"/>
          <a:stretch/>
        </p:blipFill>
        <p:spPr>
          <a:xfrm>
            <a:off x="6905745" y="2881696"/>
            <a:ext cx="1508009" cy="206585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8119599" y="4555801"/>
            <a:ext cx="1437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Broker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Gateway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358080" y="2714625"/>
            <a:ext cx="5075237" cy="38576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0137779" y="2820710"/>
            <a:ext cx="110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Broker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cxnSp>
        <p:nvCxnSpPr>
          <p:cNvPr id="34" name="直线箭头连接符 33"/>
          <p:cNvCxnSpPr>
            <a:stCxn id="7" idx="3"/>
            <a:endCxn id="26" idx="1"/>
          </p:cNvCxnSpPr>
          <p:nvPr/>
        </p:nvCxnSpPr>
        <p:spPr>
          <a:xfrm>
            <a:off x="4871088" y="3905720"/>
            <a:ext cx="2034657" cy="8904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0146" y="3947741"/>
            <a:ext cx="1427439" cy="1290070"/>
          </a:xfrm>
          <a:prstGeom prst="rect">
            <a:avLst/>
          </a:prstGeom>
        </p:spPr>
      </p:pic>
      <p:cxnSp>
        <p:nvCxnSpPr>
          <p:cNvPr id="42" name="直线箭头连接符 41"/>
          <p:cNvCxnSpPr>
            <a:stCxn id="26" idx="3"/>
            <a:endCxn id="41" idx="1"/>
          </p:cNvCxnSpPr>
          <p:nvPr/>
        </p:nvCxnSpPr>
        <p:spPr>
          <a:xfrm>
            <a:off x="8413754" y="3914624"/>
            <a:ext cx="1346392" cy="67815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9867158" y="5351032"/>
            <a:ext cx="123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Broker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UI</a:t>
            </a:r>
            <a:endParaRPr kumimoji="1"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5"/>
          <a:srcRect t="15152"/>
          <a:stretch/>
        </p:blipFill>
        <p:spPr>
          <a:xfrm>
            <a:off x="3628550" y="5489177"/>
            <a:ext cx="1028700" cy="862058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5"/>
          <a:srcRect t="15152"/>
          <a:stretch/>
        </p:blipFill>
        <p:spPr>
          <a:xfrm>
            <a:off x="7145399" y="5489177"/>
            <a:ext cx="1028700" cy="862058"/>
          </a:xfrm>
          <a:prstGeom prst="rect">
            <a:avLst/>
          </a:prstGeom>
        </p:spPr>
      </p:pic>
      <p:cxnSp>
        <p:nvCxnSpPr>
          <p:cNvPr id="43" name="直线箭头连接符 42"/>
          <p:cNvCxnSpPr>
            <a:stCxn id="7" idx="2"/>
            <a:endCxn id="27" idx="0"/>
          </p:cNvCxnSpPr>
          <p:nvPr/>
        </p:nvCxnSpPr>
        <p:spPr>
          <a:xfrm flipH="1">
            <a:off x="4142900" y="4896789"/>
            <a:ext cx="1" cy="59238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699923" y="5817302"/>
            <a:ext cx="145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Trader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Database</a:t>
            </a:r>
            <a:endParaRPr kumimoji="1" lang="zh-CN" altLang="en-US" dirty="0"/>
          </a:p>
        </p:txBody>
      </p:sp>
      <p:cxnSp>
        <p:nvCxnSpPr>
          <p:cNvPr id="47" name="直线箭头连接符 46"/>
          <p:cNvCxnSpPr/>
          <p:nvPr/>
        </p:nvCxnSpPr>
        <p:spPr>
          <a:xfrm flipH="1">
            <a:off x="7725939" y="4896789"/>
            <a:ext cx="1" cy="59238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8233230" y="5824384"/>
            <a:ext cx="145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Broker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Database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4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Gateway Connection: JMS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14109" b="14939"/>
          <a:stretch/>
        </p:blipFill>
        <p:spPr>
          <a:xfrm>
            <a:off x="2219372" y="3086100"/>
            <a:ext cx="773390" cy="10525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00201" y="2673462"/>
            <a:ext cx="222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</a:rPr>
              <a:t>Trader Gateway A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r="14109" b="14939"/>
          <a:stretch/>
        </p:blipFill>
        <p:spPr>
          <a:xfrm>
            <a:off x="5257846" y="3086100"/>
            <a:ext cx="773390" cy="10525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638675" y="2673462"/>
            <a:ext cx="222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</a:rPr>
              <a:t>Trader Gateway A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/>
          <a:srcRect r="14109" b="14939"/>
          <a:stretch/>
        </p:blipFill>
        <p:spPr>
          <a:xfrm>
            <a:off x="8384801" y="3086100"/>
            <a:ext cx="773390" cy="105259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765630" y="2673462"/>
            <a:ext cx="222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</a:rPr>
              <a:t>Trader Gateway A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/>
          <a:srcRect r="14109" b="14939"/>
          <a:stretch/>
        </p:blipFill>
        <p:spPr>
          <a:xfrm>
            <a:off x="3829050" y="5138737"/>
            <a:ext cx="773390" cy="105259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306811" y="6300844"/>
            <a:ext cx="222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Broker Gateway A</a:t>
            </a:r>
            <a:endParaRPr kumimoji="1" lang="zh-CN" altLang="en-US" sz="16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/>
          <a:srcRect r="14109" b="14939"/>
          <a:stretch/>
        </p:blipFill>
        <p:spPr>
          <a:xfrm>
            <a:off x="6992240" y="5138737"/>
            <a:ext cx="773390" cy="105259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470001" y="6300844"/>
            <a:ext cx="222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Broker Gateway A</a:t>
            </a:r>
            <a:endParaRPr kumimoji="1" lang="zh-CN" altLang="en-US" sz="1600" dirty="0"/>
          </a:p>
        </p:txBody>
      </p:sp>
      <p:cxnSp>
        <p:nvCxnSpPr>
          <p:cNvPr id="21" name="直线箭头连接符 20"/>
          <p:cNvCxnSpPr>
            <a:stCxn id="4" idx="2"/>
            <a:endCxn id="16" idx="1"/>
          </p:cNvCxnSpPr>
          <p:nvPr/>
        </p:nvCxnSpPr>
        <p:spPr>
          <a:xfrm>
            <a:off x="2606067" y="4138690"/>
            <a:ext cx="1222983" cy="1526342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2" idx="2"/>
            <a:endCxn id="16" idx="0"/>
          </p:cNvCxnSpPr>
          <p:nvPr/>
        </p:nvCxnSpPr>
        <p:spPr>
          <a:xfrm flipH="1">
            <a:off x="4215745" y="4138690"/>
            <a:ext cx="1428796" cy="1000047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4" idx="2"/>
            <a:endCxn id="16" idx="0"/>
          </p:cNvCxnSpPr>
          <p:nvPr/>
        </p:nvCxnSpPr>
        <p:spPr>
          <a:xfrm flipH="1">
            <a:off x="4215745" y="4138690"/>
            <a:ext cx="4555751" cy="1000047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258368" y="4638713"/>
            <a:ext cx="183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MakeOrder</a:t>
            </a:r>
            <a:endParaRPr kumimoji="1" lang="zh-CN" altLang="en-US" dirty="0"/>
          </a:p>
        </p:txBody>
      </p:sp>
      <p:cxnSp>
        <p:nvCxnSpPr>
          <p:cNvPr id="40" name="直线箭头连接符 39"/>
          <p:cNvCxnSpPr>
            <a:stCxn id="4" idx="2"/>
            <a:endCxn id="16" idx="0"/>
          </p:cNvCxnSpPr>
          <p:nvPr/>
        </p:nvCxnSpPr>
        <p:spPr>
          <a:xfrm>
            <a:off x="2606067" y="4138690"/>
            <a:ext cx="1609678" cy="1000047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930143" y="5272088"/>
            <a:ext cx="178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Broadcast </a:t>
            </a:r>
          </a:p>
          <a:p>
            <a:r>
              <a:rPr kumimoji="1" lang="en-US" altLang="zh-CN" dirty="0" err="1" smtClean="0"/>
              <a:t>OrderBook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68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403509" cy="706964"/>
          </a:xfrm>
        </p:spPr>
        <p:txBody>
          <a:bodyPr/>
          <a:lstStyle/>
          <a:p>
            <a:r>
              <a:rPr kumimoji="1" lang="en-US" altLang="zh-CN" dirty="0" smtClean="0"/>
              <a:t>UI/Gateway Conn: </a:t>
            </a:r>
            <a:r>
              <a:rPr kumimoji="1" lang="en-US" altLang="zh-CN" dirty="0" err="1" smtClean="0"/>
              <a:t>RESTful</a:t>
            </a:r>
            <a:r>
              <a:rPr kumimoji="1" lang="en-US" altLang="zh-CN" dirty="0" smtClean="0"/>
              <a:t> + </a:t>
            </a:r>
            <a:r>
              <a:rPr kumimoji="1" lang="en-US" altLang="zh-CN" dirty="0" err="1" smtClean="0"/>
              <a:t>Websocket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14109" b="14939"/>
          <a:stretch/>
        </p:blipFill>
        <p:spPr>
          <a:xfrm>
            <a:off x="7660573" y="3207370"/>
            <a:ext cx="1409654" cy="1918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46486" y="3038093"/>
            <a:ext cx="222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</a:rPr>
              <a:t>Trader Gateway A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718" y="2854589"/>
            <a:ext cx="1504949" cy="112871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59718" y="2321132"/>
            <a:ext cx="136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Trader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742" y="5373678"/>
            <a:ext cx="1504949" cy="112871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26742" y="4840221"/>
            <a:ext cx="136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Trader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12" name="直线箭头连接符 11"/>
          <p:cNvCxnSpPr>
            <a:stCxn id="7" idx="3"/>
            <a:endCxn id="4" idx="1"/>
          </p:cNvCxnSpPr>
          <p:nvPr/>
        </p:nvCxnSpPr>
        <p:spPr>
          <a:xfrm>
            <a:off x="3064667" y="3418945"/>
            <a:ext cx="4595906" cy="74770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224382" y="2985710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Make Order (</a:t>
            </a:r>
            <a:r>
              <a:rPr kumimoji="1" lang="en-US" altLang="zh-CN" dirty="0" err="1" smtClean="0"/>
              <a:t>RESTFul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cxnSp>
        <p:nvCxnSpPr>
          <p:cNvPr id="16" name="直线箭头连接符 15"/>
          <p:cNvCxnSpPr>
            <a:stCxn id="9" idx="3"/>
            <a:endCxn id="4" idx="2"/>
          </p:cNvCxnSpPr>
          <p:nvPr/>
        </p:nvCxnSpPr>
        <p:spPr>
          <a:xfrm flipV="1">
            <a:off x="5931691" y="5125920"/>
            <a:ext cx="2433709" cy="812114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7" idx="3"/>
            <a:endCxn id="4" idx="2"/>
          </p:cNvCxnSpPr>
          <p:nvPr/>
        </p:nvCxnSpPr>
        <p:spPr>
          <a:xfrm>
            <a:off x="3064667" y="3418945"/>
            <a:ext cx="5300733" cy="1706975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972300" y="5720292"/>
            <a:ext cx="393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Frush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OrderBook</a:t>
            </a:r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WebSocket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64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7725444" y="2597149"/>
            <a:ext cx="3018756" cy="3429001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62140" y="2590799"/>
            <a:ext cx="5532259" cy="3429001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structure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229948" y="3757612"/>
            <a:ext cx="1808116" cy="8572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OrderBook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244729" y="3757612"/>
            <a:ext cx="1671638" cy="8572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DisPlayBook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endCxn id="4" idx="1"/>
          </p:cNvCxnSpPr>
          <p:nvPr/>
        </p:nvCxnSpPr>
        <p:spPr>
          <a:xfrm>
            <a:off x="2826592" y="4171949"/>
            <a:ext cx="1403356" cy="142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1154954" y="3757612"/>
            <a:ext cx="1671638" cy="8572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Orderqueue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3492" y="2879749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BrokerGateway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858967" y="284109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UI</a:t>
            </a:r>
            <a:endParaRPr kumimoji="1" lang="zh-CN" altLang="en-US" dirty="0"/>
          </a:p>
        </p:txBody>
      </p:sp>
      <p:cxnSp>
        <p:nvCxnSpPr>
          <p:cNvPr id="24" name="直线连接符 23"/>
          <p:cNvCxnSpPr>
            <a:endCxn id="5" idx="1"/>
          </p:cNvCxnSpPr>
          <p:nvPr/>
        </p:nvCxnSpPr>
        <p:spPr>
          <a:xfrm>
            <a:off x="6038064" y="4186237"/>
            <a:ext cx="2206665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88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7246275" y="2464245"/>
            <a:ext cx="4235048" cy="39004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Process Order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55" y="2893219"/>
            <a:ext cx="1504949" cy="11287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14109" b="14939"/>
          <a:stretch/>
        </p:blipFill>
        <p:spPr>
          <a:xfrm>
            <a:off x="3890846" y="3102810"/>
            <a:ext cx="1456375" cy="198213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 rot="1368993">
            <a:off x="2483380" y="3174607"/>
            <a:ext cx="164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Stop order</a:t>
            </a:r>
            <a:endParaRPr kumimoji="1" lang="zh-CN" altLang="en-US" dirty="0"/>
          </a:p>
        </p:txBody>
      </p:sp>
      <p:cxnSp>
        <p:nvCxnSpPr>
          <p:cNvPr id="13" name="直线箭头连接符 12"/>
          <p:cNvCxnSpPr/>
          <p:nvPr/>
        </p:nvCxnSpPr>
        <p:spPr>
          <a:xfrm flipH="1" flipV="1">
            <a:off x="2028827" y="3457575"/>
            <a:ext cx="2073661" cy="97256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 rot="1457778">
            <a:off x="1867962" y="3936433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Orderbook</a:t>
            </a:r>
            <a:r>
              <a:rPr kumimoji="1" lang="en-US" altLang="zh-CN" dirty="0" smtClean="0"/>
              <a:t> change</a:t>
            </a:r>
            <a:endParaRPr kumimoji="1" lang="zh-CN" altLang="en-US" dirty="0"/>
          </a:p>
        </p:txBody>
      </p:sp>
      <p:sp>
        <p:nvSpPr>
          <p:cNvPr id="19" name="直接访问存储器 18"/>
          <p:cNvSpPr/>
          <p:nvPr/>
        </p:nvSpPr>
        <p:spPr>
          <a:xfrm>
            <a:off x="7329488" y="2671762"/>
            <a:ext cx="2586879" cy="78581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直接访问存储器 22"/>
          <p:cNvSpPr/>
          <p:nvPr/>
        </p:nvSpPr>
        <p:spPr>
          <a:xfrm>
            <a:off x="7329488" y="4108766"/>
            <a:ext cx="2586879" cy="78581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直接访问存储器 23"/>
          <p:cNvSpPr/>
          <p:nvPr/>
        </p:nvSpPr>
        <p:spPr>
          <a:xfrm>
            <a:off x="7337052" y="5371404"/>
            <a:ext cx="2586879" cy="78581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745473" y="2844166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NormalThread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757244" y="431700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LimitThread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737909" y="5579644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CancelThread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 flipV="1">
            <a:off x="5321280" y="3102810"/>
            <a:ext cx="1924995" cy="96710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左弧形箭头 43"/>
          <p:cNvSpPr/>
          <p:nvPr/>
        </p:nvSpPr>
        <p:spPr>
          <a:xfrm>
            <a:off x="9999580" y="3010272"/>
            <a:ext cx="415985" cy="1419872"/>
          </a:xfrm>
          <a:prstGeom prst="curvedLeftArrow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5285427" y="4345811"/>
            <a:ext cx="1923813" cy="141849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>
            <a:off x="2221704" y="3102810"/>
            <a:ext cx="1994143" cy="91877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10715333" y="255461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redis</a:t>
            </a:r>
            <a:endParaRPr kumimoji="1"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721181" y="230034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trader</a:t>
            </a:r>
            <a:endParaRPr kumimoji="1"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3768664" y="2779167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BrokerGateWay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84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Structure: MySQL + </a:t>
            </a:r>
            <a:r>
              <a:rPr kumimoji="1" lang="en-US" altLang="zh-CN" dirty="0" err="1" smtClean="0"/>
              <a:t>MongoDB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7224" y="2714625"/>
            <a:ext cx="6615114" cy="3857625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0100" y="2886076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MySQL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29563" y="2714625"/>
            <a:ext cx="3527423" cy="3857625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973267" y="2886076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MongoDB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8158163" y="3714750"/>
            <a:ext cx="1400175" cy="857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Price Log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343025" y="3627954"/>
            <a:ext cx="1400175" cy="857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firm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292230" y="3627954"/>
            <a:ext cx="1400175" cy="857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order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218906" y="3627954"/>
            <a:ext cx="1624017" cy="857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transaction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343025" y="5175761"/>
            <a:ext cx="1400175" cy="857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Product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920458" y="5132899"/>
            <a:ext cx="1922465" cy="857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Cancel Order</a:t>
            </a:r>
            <a:endParaRPr kumimoji="1" lang="zh-CN" altLang="en-US" dirty="0"/>
          </a:p>
        </p:txBody>
      </p:sp>
      <p:cxnSp>
        <p:nvCxnSpPr>
          <p:cNvPr id="14" name="直线箭头连接符 13"/>
          <p:cNvCxnSpPr/>
          <p:nvPr/>
        </p:nvCxnSpPr>
        <p:spPr>
          <a:xfrm flipV="1">
            <a:off x="4619873" y="4098906"/>
            <a:ext cx="599033" cy="1079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4669876" y="4344714"/>
            <a:ext cx="707782" cy="79659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8" idx="3"/>
            <a:endCxn id="9" idx="1"/>
          </p:cNvCxnSpPr>
          <p:nvPr/>
        </p:nvCxnSpPr>
        <p:spPr>
          <a:xfrm>
            <a:off x="2743200" y="4056579"/>
            <a:ext cx="54903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V="1">
            <a:off x="2642334" y="4289401"/>
            <a:ext cx="677924" cy="85190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8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Scalability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Nginx</a:t>
            </a:r>
            <a:endParaRPr kumimoji="1" lang="zh-CN" altLang="en-US" dirty="0"/>
          </a:p>
        </p:txBody>
      </p:sp>
      <p:sp>
        <p:nvSpPr>
          <p:cNvPr id="4" name="立方体 3"/>
          <p:cNvSpPr/>
          <p:nvPr/>
        </p:nvSpPr>
        <p:spPr>
          <a:xfrm>
            <a:off x="4696045" y="3974474"/>
            <a:ext cx="1743476" cy="102266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Proxy</a:t>
            </a:r>
            <a:endParaRPr kumimoji="1" lang="zh-CN" altLang="en-US" dirty="0"/>
          </a:p>
        </p:txBody>
      </p:sp>
      <p:sp>
        <p:nvSpPr>
          <p:cNvPr id="6" name="立方体 5"/>
          <p:cNvSpPr/>
          <p:nvPr/>
        </p:nvSpPr>
        <p:spPr>
          <a:xfrm>
            <a:off x="1635180" y="3285809"/>
            <a:ext cx="1739462" cy="1022663"/>
          </a:xfrm>
          <a:prstGeom prst="cub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Broker1</a:t>
            </a:r>
            <a:endParaRPr kumimoji="1" lang="zh-CN" altLang="en-US" dirty="0"/>
          </a:p>
        </p:txBody>
      </p:sp>
      <p:sp>
        <p:nvSpPr>
          <p:cNvPr id="7" name="立方体 6"/>
          <p:cNvSpPr/>
          <p:nvPr/>
        </p:nvSpPr>
        <p:spPr>
          <a:xfrm>
            <a:off x="1635180" y="4997137"/>
            <a:ext cx="1739462" cy="1022663"/>
          </a:xfrm>
          <a:prstGeom prst="cub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Broker2</a:t>
            </a:r>
            <a:endParaRPr kumimoji="1" lang="zh-CN" altLang="en-US" dirty="0"/>
          </a:p>
        </p:txBody>
      </p:sp>
      <p:sp>
        <p:nvSpPr>
          <p:cNvPr id="8" name="立方体 7"/>
          <p:cNvSpPr/>
          <p:nvPr/>
        </p:nvSpPr>
        <p:spPr>
          <a:xfrm>
            <a:off x="7864530" y="3881457"/>
            <a:ext cx="1739462" cy="1022663"/>
          </a:xfrm>
          <a:prstGeom prst="cub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Trader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456620" y="4555548"/>
            <a:ext cx="1425009" cy="2904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3374642" y="3881457"/>
            <a:ext cx="1321403" cy="56116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endCxn id="4" idx="2"/>
          </p:cNvCxnSpPr>
          <p:nvPr/>
        </p:nvCxnSpPr>
        <p:spPr>
          <a:xfrm flipV="1">
            <a:off x="3295282" y="4613638"/>
            <a:ext cx="1400763" cy="79623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6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Scalability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mysql</a:t>
            </a:r>
            <a:endParaRPr kumimoji="1"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57" y="3070223"/>
            <a:ext cx="7925755" cy="318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10001029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1256</TotalTime>
  <Words>203</Words>
  <Application>Microsoft Macintosh PowerPoint</Application>
  <PresentationFormat>宽屏</PresentationFormat>
  <Paragraphs>87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Century Gothic</vt:lpstr>
      <vt:lpstr>Wingdings 3</vt:lpstr>
      <vt:lpstr>宋体</vt:lpstr>
      <vt:lpstr>Arial</vt:lpstr>
      <vt:lpstr>TF10001029</vt:lpstr>
      <vt:lpstr>Trading System</vt:lpstr>
      <vt:lpstr>Architecture: B／S</vt:lpstr>
      <vt:lpstr>Gateway Connection: JMS</vt:lpstr>
      <vt:lpstr>UI/Gateway Conn: RESTful + Websocket</vt:lpstr>
      <vt:lpstr>Data structure</vt:lpstr>
      <vt:lpstr>Process Order</vt:lpstr>
      <vt:lpstr>Data Structure: MySQL + MongoDB</vt:lpstr>
      <vt:lpstr>Scalability</vt:lpstr>
      <vt:lpstr>Scalability</vt:lpstr>
      <vt:lpstr>Load Balance: Broker-Cluster Deploy</vt:lpstr>
      <vt:lpstr>Load Balance: Broker-Cluster Deploy</vt:lpstr>
      <vt:lpstr>Load Balance: Broker-Cluster Deploy</vt:lpstr>
      <vt:lpstr>VWAP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siqilou@gmail.com</dc:creator>
  <cp:lastModifiedBy>Microsoft Office 用户</cp:lastModifiedBy>
  <cp:revision>31</cp:revision>
  <dcterms:created xsi:type="dcterms:W3CDTF">2017-06-05T03:31:26Z</dcterms:created>
  <dcterms:modified xsi:type="dcterms:W3CDTF">2017-06-06T01:26:06Z</dcterms:modified>
</cp:coreProperties>
</file>