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90" r:id="rId3"/>
    <p:sldId id="292" r:id="rId4"/>
    <p:sldId id="291" r:id="rId5"/>
    <p:sldId id="266" r:id="rId6"/>
    <p:sldId id="287" r:id="rId7"/>
    <p:sldId id="269" r:id="rId8"/>
    <p:sldId id="270" r:id="rId9"/>
    <p:sldId id="267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F8E68-09F3-4FA7-93D3-08C5E3F3937C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19C55-6BFC-45A1-ACEF-0288BB567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7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44E82-AD65-42BB-B312-B9DFF8D9ECC9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67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4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98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907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1"/>
          <p:cNvSpPr>
            <a:spLocks noGrp="1"/>
          </p:cNvSpPr>
          <p:nvPr>
            <p:ph type="title"/>
          </p:nvPr>
        </p:nvSpPr>
        <p:spPr>
          <a:xfrm>
            <a:off x="85095" y="0"/>
            <a:ext cx="8229600" cy="768666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17904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이 없는 제목(부제목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 userDrawn="1"/>
        </p:nvSpPr>
        <p:spPr>
          <a:xfrm>
            <a:off x="0" y="6440326"/>
            <a:ext cx="9144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7"/>
            <a:ext cx="9144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18" name="Oval 63"/>
          <p:cNvSpPr/>
          <p:nvPr userDrawn="1"/>
        </p:nvSpPr>
        <p:spPr>
          <a:xfrm>
            <a:off x="4404946" y="6471858"/>
            <a:ext cx="33072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471858"/>
            <a:ext cx="205740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Rectangle 8"/>
          <p:cNvSpPr/>
          <p:nvPr userDrawn="1"/>
        </p:nvSpPr>
        <p:spPr>
          <a:xfrm>
            <a:off x="0" y="1"/>
            <a:ext cx="9144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9" name="Rectangle 8"/>
          <p:cNvSpPr/>
          <p:nvPr userDrawn="1"/>
        </p:nvSpPr>
        <p:spPr>
          <a:xfrm>
            <a:off x="0" y="982230"/>
            <a:ext cx="9144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10" name="제목 10"/>
          <p:cNvSpPr>
            <a:spLocks noGrp="1"/>
          </p:cNvSpPr>
          <p:nvPr>
            <p:ph type="title"/>
          </p:nvPr>
        </p:nvSpPr>
        <p:spPr>
          <a:xfrm>
            <a:off x="185539" y="187897"/>
            <a:ext cx="8772923" cy="503211"/>
          </a:xfrm>
        </p:spPr>
        <p:txBody>
          <a:bodyPr>
            <a:noAutofit/>
          </a:bodyPr>
          <a:lstStyle>
            <a:lvl1pPr>
              <a:defRPr sz="2585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51520" y="692696"/>
            <a:ext cx="8706942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292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8961418" y="46425"/>
            <a:ext cx="124820" cy="246071"/>
          </a:xfrm>
          <a:prstGeom prst="rect">
            <a:avLst/>
          </a:prstGeom>
        </p:spPr>
        <p:txBody>
          <a:bodyPr wrap="none" lIns="33231" tIns="33231" rIns="33231" bIns="33231">
            <a:spAutoFit/>
          </a:bodyPr>
          <a:lstStyle/>
          <a:p>
            <a:pPr marL="0" marR="0" lvl="0" indent="0" algn="r" defTabSz="685817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92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ko-KR" altLang="en-US" sz="1292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817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84">
          <p15:clr>
            <a:srgbClr val="A4A3A4"/>
          </p15:clr>
        </p15:guide>
        <p15:guide id="2" pos="308">
          <p15:clr>
            <a:srgbClr val="A4A3A4"/>
          </p15:clr>
        </p15:guide>
        <p15:guide id="3" pos="7333">
          <p15:clr>
            <a:srgbClr val="A4A3A4"/>
          </p15:clr>
        </p15:guide>
        <p15:guide id="4" pos="6114">
          <p15:clr>
            <a:srgbClr val="A4A3A4"/>
          </p15:clr>
        </p15:guide>
        <p15:guide id="5" pos="3120">
          <p15:clr>
            <a:srgbClr val="A4A3A4"/>
          </p15:clr>
        </p15:guide>
        <p15:guide id="6" pos="126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>
          <p15:clr>
            <a:srgbClr val="A4A3A4"/>
          </p15:clr>
        </p15:guide>
        <p15:guide id="9" orient="horz" pos="1525">
          <p15:clr>
            <a:srgbClr val="A4A3A4"/>
          </p15:clr>
        </p15:guide>
        <p15:guide id="11" orient="horz" pos="2205">
          <p15:clr>
            <a:srgbClr val="A4A3A4"/>
          </p15:clr>
        </p15:guide>
        <p15:guide id="12" pos="3211">
          <p15:clr>
            <a:srgbClr val="A4A3A4"/>
          </p15:clr>
        </p15:guide>
        <p15:guide id="13" pos="3301">
          <p15:clr>
            <a:srgbClr val="A4A3A4"/>
          </p15:clr>
        </p15:guide>
        <p15:guide id="15" orient="horz" pos="2886">
          <p15:clr>
            <a:srgbClr val="FBAE40"/>
          </p15:clr>
        </p15:guide>
        <p15:guide id="17" orient="horz" pos="3566">
          <p15:clr>
            <a:srgbClr val="FBAE40"/>
          </p15:clr>
        </p15:guide>
        <p15:guide id="18" pos="21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6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74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7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7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84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75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90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8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9F75B-FD96-4930-B6FA-51B7AEC0EA7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49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oung-Yi/big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ko/" TargetMode="External"/><Relationship Id="rId2" Type="http://schemas.openxmlformats.org/officeDocument/2006/relationships/hyperlink" Target="https://www.ahnlab.com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google.com/chrome/brows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9512" y="1988840"/>
            <a:ext cx="8856984" cy="38318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3600" dirty="0">
                <a:latin typeface="-윤고딕350" pitchFamily="18" charset="-127"/>
                <a:ea typeface="-윤고딕350" pitchFamily="18" charset="-127"/>
              </a:rPr>
              <a:t>빅데이터 </a:t>
            </a:r>
            <a:r>
              <a:rPr lang="en-US" altLang="ko-KR" sz="3600" dirty="0">
                <a:latin typeface="-윤고딕350" pitchFamily="18" charset="-127"/>
                <a:ea typeface="-윤고딕350" pitchFamily="18" charset="-127"/>
              </a:rPr>
              <a:t>UI </a:t>
            </a:r>
            <a:r>
              <a:rPr lang="ko-KR" altLang="en-US" sz="3600" dirty="0">
                <a:latin typeface="-윤고딕350" pitchFamily="18" charset="-127"/>
                <a:ea typeface="-윤고딕350" pitchFamily="18" charset="-127"/>
              </a:rPr>
              <a:t>전문가 양성과정</a:t>
            </a:r>
            <a:endParaRPr lang="en-US" altLang="ko-KR" sz="700" dirty="0">
              <a:latin typeface="-윤고딕350" pitchFamily="18" charset="-127"/>
              <a:ea typeface="-윤고딕350" pitchFamily="18" charset="-127"/>
            </a:endParaRPr>
          </a:p>
          <a:p>
            <a:pPr algn="ctr"/>
            <a:endParaRPr lang="en-US" altLang="ko-KR" sz="700" dirty="0">
              <a:latin typeface="-윤고딕350" pitchFamily="18" charset="-127"/>
              <a:ea typeface="-윤고딕350" pitchFamily="18" charset="-127"/>
            </a:endParaRPr>
          </a:p>
          <a:p>
            <a:pPr marL="571500" indent="-571500" algn="r">
              <a:buFontTx/>
              <a:buChar char="-"/>
            </a:pPr>
            <a:r>
              <a:rPr lang="ko-KR" altLang="en-US" sz="3600" dirty="0">
                <a:latin typeface="-윤고딕330" pitchFamily="18" charset="-127"/>
                <a:ea typeface="-윤고딕330" pitchFamily="18" charset="-127"/>
              </a:rPr>
              <a:t>이 소 영 </a:t>
            </a:r>
            <a:r>
              <a:rPr lang="ko-KR" altLang="en-US" sz="2800" dirty="0">
                <a:latin typeface="-윤고딕330" pitchFamily="18" charset="-127"/>
                <a:ea typeface="-윤고딕330" pitchFamily="18" charset="-127"/>
              </a:rPr>
              <a:t>강사</a:t>
            </a:r>
            <a:endParaRPr lang="en-US" altLang="ko-KR" sz="3600" dirty="0">
              <a:latin typeface="-윤고딕330" pitchFamily="18" charset="-127"/>
              <a:ea typeface="-윤고딕330" pitchFamily="18" charset="-127"/>
            </a:endParaRPr>
          </a:p>
          <a:p>
            <a:pPr marL="571500" indent="-571500" algn="r">
              <a:buFontTx/>
              <a:buChar char="-"/>
            </a:pPr>
            <a:endParaRPr lang="en-US" altLang="ko-KR" sz="3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r"/>
            <a:r>
              <a:rPr lang="en-US" altLang="ko-KR" sz="3200" dirty="0">
                <a:latin typeface="Abadi" panose="020B0604020202020204" pitchFamily="34" charset="0"/>
                <a:ea typeface="HY엽서M" panose="02030600000101010101" pitchFamily="18" charset="-127"/>
              </a:rPr>
              <a:t>yisy0703@naver.com</a:t>
            </a:r>
          </a:p>
          <a:p>
            <a:pPr algn="r"/>
            <a:r>
              <a:rPr lang="en-US" altLang="ko-KR" sz="3200" dirty="0">
                <a:latin typeface="Abadi" panose="020B0604020202020204" pitchFamily="34" charset="0"/>
                <a:ea typeface="HY엽서M" panose="02030600000101010101" pitchFamily="18" charset="-127"/>
                <a:hlinkClick r:id="rId3"/>
              </a:rPr>
              <a:t>https://github.com/Soyoung-Yi/bigData</a:t>
            </a:r>
            <a:endParaRPr lang="en-US" altLang="ko-KR" sz="3200" dirty="0">
              <a:latin typeface="Abadi" panose="020B0604020202020204" pitchFamily="34" charset="0"/>
              <a:ea typeface="HY엽서M" panose="02030600000101010101" pitchFamily="18" charset="-127"/>
            </a:endParaRPr>
          </a:p>
          <a:p>
            <a:pPr algn="r"/>
            <a:r>
              <a:rPr lang="en-US" altLang="ko-KR" sz="3200" dirty="0">
                <a:latin typeface="+mn-ea"/>
              </a:rPr>
              <a:t>\\</a:t>
            </a:r>
            <a:r>
              <a:rPr lang="en-US" altLang="ko-KR" sz="3200" dirty="0">
                <a:latin typeface="Abadi" panose="020B0604020202020204" pitchFamily="34" charset="0"/>
                <a:ea typeface="HY엽서M" panose="02030600000101010101" pitchFamily="18" charset="-127"/>
              </a:rPr>
              <a:t>192.168.1.103</a:t>
            </a:r>
          </a:p>
          <a:p>
            <a:pPr algn="r"/>
            <a:endParaRPr lang="en-US" altLang="ko-KR" sz="3200" dirty="0">
              <a:latin typeface="Abadi" panose="020B0604020202020204" pitchFamily="34" charset="0"/>
              <a:ea typeface="HY엽서M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0" y="1379163"/>
            <a:ext cx="8470560" cy="501602"/>
            <a:chOff x="0" y="391194"/>
            <a:chExt cx="8470560" cy="501602"/>
          </a:xfrm>
        </p:grpSpPr>
        <p:sp>
          <p:nvSpPr>
            <p:cNvPr id="20" name="직사각형 19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이등변 삼각형 20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flipH="1" flipV="1">
            <a:off x="673262" y="3215366"/>
            <a:ext cx="8470560" cy="501602"/>
            <a:chOff x="0" y="391194"/>
            <a:chExt cx="8470560" cy="501602"/>
          </a:xfrm>
        </p:grpSpPr>
        <p:sp>
          <p:nvSpPr>
            <p:cNvPr id="23" name="직사각형 22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이등변 삼각형 23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494" y="5661248"/>
            <a:ext cx="2065020" cy="4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5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빅데이터(Big Data)의 이해 - Hello Engineering">
            <a:extLst>
              <a:ext uri="{FF2B5EF4-FFF2-40B4-BE49-F238E27FC236}">
                <a16:creationId xmlns:a16="http://schemas.microsoft.com/office/drawing/2014/main" id="{702E1E33-8206-409D-AFFA-6D888D9B2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347788"/>
            <a:ext cx="8410575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03848" y="250775"/>
            <a:ext cx="59168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킬로</a:t>
            </a:r>
            <a:r>
              <a:rPr lang="en-US" altLang="ko-KR" sz="1200" dirty="0"/>
              <a:t>(10</a:t>
            </a:r>
            <a:r>
              <a:rPr lang="en-US" altLang="ko-KR" sz="1200" baseline="30000" dirty="0"/>
              <a:t>3</a:t>
            </a:r>
            <a:r>
              <a:rPr lang="en-US" altLang="ko-KR" sz="1200" dirty="0"/>
              <a:t>)-</a:t>
            </a:r>
            <a:r>
              <a:rPr lang="ko-KR" altLang="en-US" sz="1200" dirty="0"/>
              <a:t>메가</a:t>
            </a:r>
            <a:r>
              <a:rPr lang="en-US" altLang="ko-KR" sz="1200" dirty="0"/>
              <a:t>(10</a:t>
            </a:r>
            <a:r>
              <a:rPr lang="en-US" altLang="ko-KR" sz="1200" baseline="30000" dirty="0"/>
              <a:t>6</a:t>
            </a:r>
            <a:r>
              <a:rPr lang="en-US" altLang="ko-KR" sz="1200" dirty="0"/>
              <a:t>)-</a:t>
            </a:r>
            <a:r>
              <a:rPr lang="ko-KR" altLang="en-US" sz="1200" dirty="0"/>
              <a:t>기가</a:t>
            </a:r>
            <a:r>
              <a:rPr lang="en-US" altLang="ko-KR" sz="1200" dirty="0"/>
              <a:t>(10</a:t>
            </a:r>
            <a:r>
              <a:rPr lang="en-US" altLang="ko-KR" sz="1200" baseline="30000" dirty="0"/>
              <a:t>9</a:t>
            </a:r>
            <a:r>
              <a:rPr lang="en-US" altLang="ko-KR" sz="1200" dirty="0"/>
              <a:t>)-</a:t>
            </a:r>
            <a:r>
              <a:rPr lang="ko-KR" altLang="en-US" sz="1200" dirty="0"/>
              <a:t>테라</a:t>
            </a:r>
            <a:r>
              <a:rPr lang="en-US" altLang="ko-KR" sz="1200" dirty="0"/>
              <a:t>(10</a:t>
            </a:r>
            <a:r>
              <a:rPr lang="en-US" altLang="ko-KR" sz="1200" baseline="30000" dirty="0"/>
              <a:t>12</a:t>
            </a:r>
            <a:r>
              <a:rPr lang="en-US" altLang="ko-KR" sz="1200" dirty="0"/>
              <a:t>)-</a:t>
            </a:r>
            <a:r>
              <a:rPr lang="ko-KR" altLang="en-US" sz="1200" dirty="0" err="1"/>
              <a:t>페타</a:t>
            </a:r>
            <a:r>
              <a:rPr lang="en-US" altLang="ko-KR" sz="1200" dirty="0"/>
              <a:t>(10</a:t>
            </a:r>
            <a:r>
              <a:rPr lang="en-US" altLang="ko-KR" sz="1200" baseline="30000" dirty="0"/>
              <a:t>15</a:t>
            </a:r>
            <a:r>
              <a:rPr lang="en-US" altLang="ko-KR" sz="1200" dirty="0"/>
              <a:t>)-</a:t>
            </a:r>
            <a:r>
              <a:rPr lang="ko-KR" altLang="en-US" sz="1200" dirty="0" err="1"/>
              <a:t>엑사</a:t>
            </a:r>
            <a:r>
              <a:rPr lang="en-US" altLang="ko-KR" sz="1200" dirty="0"/>
              <a:t>(10</a:t>
            </a:r>
            <a:r>
              <a:rPr lang="en-US" altLang="ko-KR" sz="1200" baseline="30000" dirty="0"/>
              <a:t>18</a:t>
            </a:r>
            <a:r>
              <a:rPr lang="en-US" altLang="ko-KR" sz="1200" dirty="0"/>
              <a:t>)-</a:t>
            </a:r>
            <a:r>
              <a:rPr lang="ko-KR" altLang="en-US" sz="1200" dirty="0" err="1"/>
              <a:t>제타</a:t>
            </a:r>
            <a:r>
              <a:rPr lang="en-US" altLang="ko-KR" sz="1200" dirty="0"/>
              <a:t>(10</a:t>
            </a:r>
            <a:r>
              <a:rPr lang="en-US" altLang="ko-KR" sz="1200" baseline="30000" dirty="0"/>
              <a:t>21</a:t>
            </a:r>
            <a:r>
              <a:rPr lang="en-US" altLang="ko-KR" sz="1200" dirty="0"/>
              <a:t>)-</a:t>
            </a:r>
            <a:r>
              <a:rPr lang="ko-KR" altLang="en-US" sz="1200" dirty="0" err="1"/>
              <a:t>요타</a:t>
            </a:r>
            <a:r>
              <a:rPr lang="en-US" altLang="ko-KR" sz="1200" dirty="0"/>
              <a:t>(10</a:t>
            </a:r>
            <a:r>
              <a:rPr lang="en-US" altLang="ko-KR" sz="1200" baseline="30000" dirty="0"/>
              <a:t>24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4378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4EEC6952-0DB5-42B8-8719-4A04A399988B}"/>
              </a:ext>
            </a:extLst>
          </p:cNvPr>
          <p:cNvSpPr txBox="1"/>
          <p:nvPr/>
        </p:nvSpPr>
        <p:spPr>
          <a:xfrm>
            <a:off x="4822968" y="1705732"/>
            <a:ext cx="198604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기준 </a:t>
            </a:r>
            <a:r>
              <a:rPr lang="en-US" altLang="ko-KR" sz="1600" dirty="0"/>
              <a:t>: 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u="sng" dirty="0"/>
              <a:t>스키마가 유무</a:t>
            </a:r>
            <a:r>
              <a:rPr lang="en-US" altLang="ko-KR" sz="1600" u="sng" dirty="0"/>
              <a:t>?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u="sng" dirty="0" err="1"/>
              <a:t>연산가능</a:t>
            </a:r>
            <a:r>
              <a:rPr lang="ko-KR" altLang="en-US" sz="1600" u="sng" dirty="0"/>
              <a:t> </a:t>
            </a:r>
            <a:r>
              <a:rPr lang="en-US" altLang="ko-KR" sz="1600" u="sng" dirty="0"/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EC6952-0DB5-42B8-8719-4A04A399988B}"/>
              </a:ext>
            </a:extLst>
          </p:cNvPr>
          <p:cNvSpPr txBox="1"/>
          <p:nvPr/>
        </p:nvSpPr>
        <p:spPr>
          <a:xfrm>
            <a:off x="35383" y="2348880"/>
            <a:ext cx="2274072" cy="89255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① </a:t>
            </a:r>
            <a:r>
              <a:rPr lang="ko-KR" altLang="en-US" sz="1600" u="sng" dirty="0"/>
              <a:t>휴먼 데이터</a:t>
            </a:r>
            <a:endParaRPr lang="en-US" altLang="ko-KR" sz="1600" u="sng" dirty="0"/>
          </a:p>
          <a:p>
            <a:r>
              <a:rPr lang="en-US" altLang="ko-KR" sz="1200" dirty="0"/>
              <a:t>(ERP</a:t>
            </a:r>
            <a:r>
              <a:rPr lang="ko-KR" altLang="en-US" sz="1200" dirty="0"/>
              <a:t>그룹웨어</a:t>
            </a:r>
            <a:r>
              <a:rPr lang="en-US" altLang="ko-KR" sz="1200" dirty="0"/>
              <a:t>, CRM</a:t>
            </a:r>
            <a:r>
              <a:rPr lang="ko-KR" altLang="en-US" sz="1200" dirty="0" err="1"/>
              <a:t>고객데이터</a:t>
            </a:r>
            <a:r>
              <a:rPr lang="en-US" altLang="ko-KR" sz="1200" dirty="0"/>
              <a:t>, MES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제조시스템</a:t>
            </a:r>
            <a:r>
              <a:rPr lang="en-US" altLang="ko-KR" sz="1200" dirty="0"/>
              <a:t>, SCM</a:t>
            </a:r>
            <a:r>
              <a:rPr lang="ko-KR" altLang="en-US" sz="1200" dirty="0"/>
              <a:t>물류시스템</a:t>
            </a:r>
            <a:r>
              <a:rPr lang="en-US" altLang="ko-KR" sz="1200" dirty="0"/>
              <a:t>, VOS</a:t>
            </a:r>
            <a:r>
              <a:rPr lang="ko-KR" altLang="en-US" sz="1200" dirty="0"/>
              <a:t>고객센터 데이터</a:t>
            </a:r>
            <a:r>
              <a:rPr lang="en-US" altLang="ko-KR" sz="1200" dirty="0"/>
              <a:t>…)</a:t>
            </a:r>
            <a:endParaRPr lang="ko-KR" altLang="en-US" sz="1200" dirty="0"/>
          </a:p>
        </p:txBody>
      </p:sp>
      <p:sp>
        <p:nvSpPr>
          <p:cNvPr id="3" name="오각형 2"/>
          <p:cNvSpPr/>
          <p:nvPr/>
        </p:nvSpPr>
        <p:spPr>
          <a:xfrm>
            <a:off x="755576" y="1013064"/>
            <a:ext cx="1553879" cy="816755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빅데이터 </a:t>
            </a:r>
            <a:r>
              <a:rPr lang="ko-KR" altLang="en-US" dirty="0" err="1">
                <a:solidFill>
                  <a:schemeClr val="tx1"/>
                </a:solidFill>
              </a:rPr>
              <a:t>소스유형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오각형 35"/>
          <p:cNvSpPr/>
          <p:nvPr/>
        </p:nvSpPr>
        <p:spPr>
          <a:xfrm>
            <a:off x="2915816" y="987294"/>
            <a:ext cx="1553879" cy="816755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활용방향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오각형 45"/>
          <p:cNvSpPr/>
          <p:nvPr/>
        </p:nvSpPr>
        <p:spPr>
          <a:xfrm>
            <a:off x="5076056" y="987293"/>
            <a:ext cx="1743257" cy="816755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데이터 형태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오각형 46"/>
          <p:cNvSpPr/>
          <p:nvPr/>
        </p:nvSpPr>
        <p:spPr>
          <a:xfrm>
            <a:off x="7308304" y="1013064"/>
            <a:ext cx="1671249" cy="816755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 소스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EC6952-0DB5-42B8-8719-4A04A399988B}"/>
              </a:ext>
            </a:extLst>
          </p:cNvPr>
          <p:cNvSpPr txBox="1"/>
          <p:nvPr/>
        </p:nvSpPr>
        <p:spPr>
          <a:xfrm>
            <a:off x="35384" y="3717032"/>
            <a:ext cx="2274071" cy="707886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② </a:t>
            </a:r>
            <a:r>
              <a:rPr lang="ko-KR" altLang="en-US" sz="1500" u="sng" dirty="0"/>
              <a:t>로그성시스템데이터</a:t>
            </a:r>
            <a:endParaRPr lang="en-US" altLang="ko-KR" sz="1500" u="sng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기계 </a:t>
            </a:r>
            <a:r>
              <a:rPr lang="en-US" altLang="ko-KR" sz="1200" dirty="0"/>
              <a:t>ex. </a:t>
            </a:r>
            <a:r>
              <a:rPr lang="ko-KR" altLang="en-US" sz="1200" dirty="0"/>
              <a:t>서버스마트폰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IoT</a:t>
            </a:r>
            <a:r>
              <a:rPr lang="en-US" altLang="ko-KR" sz="1200" dirty="0"/>
              <a:t> </a:t>
            </a:r>
            <a:r>
              <a:rPr lang="ko-KR" altLang="en-US" sz="1200" dirty="0"/>
              <a:t>등으로부터</a:t>
            </a:r>
            <a:r>
              <a:rPr lang="en-US" altLang="ko-KR" sz="1200" dirty="0"/>
              <a:t> </a:t>
            </a:r>
            <a:r>
              <a:rPr lang="ko-KR" altLang="en-US" sz="1200" dirty="0"/>
              <a:t>나온 데이터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EC6952-0DB5-42B8-8719-4A04A399988B}"/>
              </a:ext>
            </a:extLst>
          </p:cNvPr>
          <p:cNvSpPr txBox="1"/>
          <p:nvPr/>
        </p:nvSpPr>
        <p:spPr>
          <a:xfrm>
            <a:off x="56451" y="4838963"/>
            <a:ext cx="2253004" cy="5232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③ </a:t>
            </a:r>
            <a:r>
              <a:rPr lang="ko-KR" altLang="en-US" sz="1600" u="sng" dirty="0"/>
              <a:t>웹 데이터</a:t>
            </a:r>
            <a:endParaRPr lang="en-US" altLang="ko-KR" sz="1600" u="sng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기사 및 </a:t>
            </a:r>
            <a:r>
              <a:rPr lang="en-US" altLang="ko-KR" sz="1200" dirty="0" err="1"/>
              <a:t>sns</a:t>
            </a:r>
            <a:r>
              <a:rPr lang="ko-KR" altLang="en-US" sz="1200" dirty="0"/>
              <a:t> 등의 </a:t>
            </a:r>
            <a:r>
              <a:rPr lang="ko-KR" altLang="en-US" sz="1200" dirty="0" err="1"/>
              <a:t>웹데이터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EC6952-0DB5-42B8-8719-4A04A399988B}"/>
              </a:ext>
            </a:extLst>
          </p:cNvPr>
          <p:cNvSpPr txBox="1"/>
          <p:nvPr/>
        </p:nvSpPr>
        <p:spPr>
          <a:xfrm>
            <a:off x="3059832" y="2320249"/>
            <a:ext cx="1008112" cy="33855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/>
              <a:t>현황파악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EC6952-0DB5-42B8-8719-4A04A399988B}"/>
              </a:ext>
            </a:extLst>
          </p:cNvPr>
          <p:cNvSpPr txBox="1"/>
          <p:nvPr/>
        </p:nvSpPr>
        <p:spPr>
          <a:xfrm>
            <a:off x="2627784" y="3125395"/>
            <a:ext cx="2304256" cy="83099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행태분석을</a:t>
            </a:r>
            <a:r>
              <a:rPr lang="ko-KR" altLang="en-US" sz="1600" dirty="0"/>
              <a:t> 통한 </a:t>
            </a:r>
            <a:r>
              <a:rPr lang="ko-KR" altLang="en-US" sz="1600" dirty="0" err="1"/>
              <a:t>타켓마케팅</a:t>
            </a:r>
            <a:r>
              <a:rPr lang="en-US" altLang="ko-KR" sz="1600" dirty="0"/>
              <a:t>, </a:t>
            </a:r>
            <a:r>
              <a:rPr lang="ko-KR" altLang="en-US" sz="1600" dirty="0"/>
              <a:t>미래예측</a:t>
            </a:r>
            <a:r>
              <a:rPr lang="en-US" altLang="ko-KR" sz="1600" dirty="0"/>
              <a:t>, </a:t>
            </a:r>
            <a:r>
              <a:rPr lang="ko-KR" altLang="en-US" sz="1600" dirty="0"/>
              <a:t>재난안전</a:t>
            </a:r>
            <a:r>
              <a:rPr lang="en-US" altLang="ko-KR" sz="1600" dirty="0"/>
              <a:t>, </a:t>
            </a:r>
            <a:r>
              <a:rPr lang="ko-KR" altLang="en-US" sz="1600" dirty="0"/>
              <a:t>이탈고객방지 </a:t>
            </a:r>
            <a:r>
              <a:rPr lang="en-US" altLang="ko-KR" sz="1600" dirty="0"/>
              <a:t>..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EC6952-0DB5-42B8-8719-4A04A399988B}"/>
              </a:ext>
            </a:extLst>
          </p:cNvPr>
          <p:cNvSpPr txBox="1"/>
          <p:nvPr/>
        </p:nvSpPr>
        <p:spPr>
          <a:xfrm>
            <a:off x="2627784" y="5355701"/>
            <a:ext cx="2304256" cy="58477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관계분석</a:t>
            </a:r>
            <a:r>
              <a:rPr lang="en-US" altLang="ko-KR" sz="1600" dirty="0"/>
              <a:t>, </a:t>
            </a:r>
            <a:r>
              <a:rPr lang="ko-KR" altLang="en-US" sz="1600" dirty="0"/>
              <a:t>문맥데이터분석의 </a:t>
            </a:r>
            <a:r>
              <a:rPr lang="ko-KR" altLang="en-US" sz="1600" dirty="0" err="1"/>
              <a:t>자연어처리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EC6952-0DB5-42B8-8719-4A04A399988B}"/>
              </a:ext>
            </a:extLst>
          </p:cNvPr>
          <p:cNvSpPr txBox="1"/>
          <p:nvPr/>
        </p:nvSpPr>
        <p:spPr>
          <a:xfrm>
            <a:off x="2627784" y="4363659"/>
            <a:ext cx="2304256" cy="58477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신상품개발</a:t>
            </a:r>
            <a:r>
              <a:rPr lang="en-US" altLang="ko-KR" sz="1600" dirty="0"/>
              <a:t>, </a:t>
            </a:r>
            <a:r>
              <a:rPr lang="ko-KR" altLang="en-US" sz="1600" dirty="0"/>
              <a:t>고객유치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분석과 전략이 함께</a:t>
            </a:r>
            <a:r>
              <a:rPr lang="en-US" altLang="ko-KR" sz="1600" dirty="0"/>
              <a:t>)</a:t>
            </a:r>
            <a:endParaRPr lang="ko-KR" altLang="en-US" sz="1200" dirty="0"/>
          </a:p>
        </p:txBody>
      </p:sp>
      <p:sp>
        <p:nvSpPr>
          <p:cNvPr id="8" name="뺄셈 기호 7"/>
          <p:cNvSpPr/>
          <p:nvPr/>
        </p:nvSpPr>
        <p:spPr>
          <a:xfrm>
            <a:off x="2555776" y="3068960"/>
            <a:ext cx="216024" cy="172472"/>
          </a:xfrm>
          <a:prstGeom prst="mathMinus">
            <a:avLst/>
          </a:prstGeom>
          <a:solidFill>
            <a:srgbClr val="FF00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덧셈 기호 8"/>
          <p:cNvSpPr/>
          <p:nvPr/>
        </p:nvSpPr>
        <p:spPr>
          <a:xfrm>
            <a:off x="2555776" y="4221088"/>
            <a:ext cx="216024" cy="203830"/>
          </a:xfrm>
          <a:prstGeom prst="mathPlus">
            <a:avLst/>
          </a:prstGeom>
          <a:solidFill>
            <a:srgbClr val="FF00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987824" y="2248698"/>
            <a:ext cx="144016" cy="144016"/>
          </a:xfrm>
          <a:prstGeom prst="ellipse">
            <a:avLst/>
          </a:prstGeom>
          <a:solidFill>
            <a:srgbClr val="FF00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555776" y="5332566"/>
            <a:ext cx="144016" cy="144016"/>
          </a:xfrm>
          <a:prstGeom prst="ellipse">
            <a:avLst/>
          </a:prstGeom>
          <a:solidFill>
            <a:srgbClr val="FF00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EC6952-0DB5-42B8-8719-4A04A399988B}"/>
              </a:ext>
            </a:extLst>
          </p:cNvPr>
          <p:cNvSpPr txBox="1"/>
          <p:nvPr/>
        </p:nvSpPr>
        <p:spPr>
          <a:xfrm>
            <a:off x="5199146" y="2603655"/>
            <a:ext cx="1254293" cy="33855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정형데이터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EC6952-0DB5-42B8-8719-4A04A399988B}"/>
              </a:ext>
            </a:extLst>
          </p:cNvPr>
          <p:cNvSpPr txBox="1"/>
          <p:nvPr/>
        </p:nvSpPr>
        <p:spPr>
          <a:xfrm>
            <a:off x="5199146" y="3558864"/>
            <a:ext cx="1533094" cy="83099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반정형데이터</a:t>
            </a:r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로그</a:t>
            </a:r>
            <a:r>
              <a:rPr lang="en-US" altLang="ko-KR" sz="1600" dirty="0"/>
              <a:t> text, xml, </a:t>
            </a:r>
            <a:r>
              <a:rPr lang="en-US" altLang="ko-KR" sz="1600" dirty="0" err="1"/>
              <a:t>json</a:t>
            </a:r>
            <a:r>
              <a:rPr lang="ko-KR" altLang="en-US" sz="1600" dirty="0"/>
              <a:t>파일</a:t>
            </a:r>
            <a:r>
              <a:rPr lang="en-US" altLang="ko-KR" sz="1600" dirty="0"/>
              <a:t>)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EC6952-0DB5-42B8-8719-4A04A399988B}"/>
              </a:ext>
            </a:extLst>
          </p:cNvPr>
          <p:cNvSpPr txBox="1"/>
          <p:nvPr/>
        </p:nvSpPr>
        <p:spPr>
          <a:xfrm>
            <a:off x="5199146" y="4931296"/>
            <a:ext cx="1533094" cy="83099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비정형데이터</a:t>
            </a:r>
            <a:endParaRPr lang="en-US" altLang="ko-KR" sz="1600" dirty="0"/>
          </a:p>
          <a:p>
            <a:r>
              <a:rPr lang="en-US" altLang="ko-KR" sz="1600" dirty="0"/>
              <a:t>(text, image, voice, video)</a:t>
            </a:r>
            <a:endParaRPr lang="ko-KR" altLang="en-US" sz="1200" dirty="0"/>
          </a:p>
        </p:txBody>
      </p:sp>
      <p:sp>
        <p:nvSpPr>
          <p:cNvPr id="11" name="구름 모양 설명선 10"/>
          <p:cNvSpPr/>
          <p:nvPr/>
        </p:nvSpPr>
        <p:spPr>
          <a:xfrm>
            <a:off x="4932039" y="6021288"/>
            <a:ext cx="4047513" cy="720080"/>
          </a:xfrm>
          <a:prstGeom prst="cloudCallout">
            <a:avLst>
              <a:gd name="adj1" fmla="val -2150"/>
              <a:gd name="adj2" fmla="val -152991"/>
            </a:avLst>
          </a:prstGeom>
          <a:solidFill>
            <a:srgbClr val="FFFF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비정형데이터는 정형화 어플리케이션의 성능이 중요</a:t>
            </a:r>
            <a:r>
              <a:rPr lang="en-US" altLang="ko-KR" sz="1200" dirty="0">
                <a:solidFill>
                  <a:schemeClr val="tx1"/>
                </a:solidFill>
              </a:rPr>
              <a:t>(java, R, Python)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EC6952-0DB5-42B8-8719-4A04A399988B}"/>
              </a:ext>
            </a:extLst>
          </p:cNvPr>
          <p:cNvSpPr txBox="1"/>
          <p:nvPr/>
        </p:nvSpPr>
        <p:spPr>
          <a:xfrm>
            <a:off x="7276752" y="2138703"/>
            <a:ext cx="1702800" cy="58477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RDBMS</a:t>
            </a:r>
          </a:p>
          <a:p>
            <a:r>
              <a:rPr lang="en-US" altLang="ko-KR" sz="1600" dirty="0"/>
              <a:t>(Oracle, MySQL)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EC6952-0DB5-42B8-8719-4A04A399988B}"/>
              </a:ext>
            </a:extLst>
          </p:cNvPr>
          <p:cNvSpPr txBox="1"/>
          <p:nvPr/>
        </p:nvSpPr>
        <p:spPr>
          <a:xfrm>
            <a:off x="7392296" y="3558864"/>
            <a:ext cx="1471712" cy="58477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txt, xml, </a:t>
            </a:r>
            <a:r>
              <a:rPr lang="en-US" altLang="ko-KR" sz="1600" dirty="0" err="1"/>
              <a:t>json</a:t>
            </a:r>
            <a:r>
              <a:rPr lang="en-US" altLang="ko-KR" sz="1600" dirty="0"/>
              <a:t> </a:t>
            </a:r>
          </a:p>
          <a:p>
            <a:r>
              <a:rPr lang="ko-KR" altLang="en-US" sz="1600" dirty="0" err="1"/>
              <a:t>파일형태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EC6952-0DB5-42B8-8719-4A04A399988B}"/>
              </a:ext>
            </a:extLst>
          </p:cNvPr>
          <p:cNvSpPr txBox="1"/>
          <p:nvPr/>
        </p:nvSpPr>
        <p:spPr>
          <a:xfrm>
            <a:off x="7276752" y="4808185"/>
            <a:ext cx="1751704" cy="58477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하둡기반</a:t>
            </a:r>
            <a:r>
              <a:rPr lang="ko-KR" altLang="en-US" sz="1600" dirty="0"/>
              <a:t> </a:t>
            </a:r>
            <a:r>
              <a:rPr lang="en-US" altLang="ko-KR" sz="1600" dirty="0"/>
              <a:t>HBASE</a:t>
            </a:r>
          </a:p>
          <a:p>
            <a:r>
              <a:rPr lang="en-US" altLang="ko-KR" sz="1600" dirty="0"/>
              <a:t>NoSQL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1737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8" grpId="0" animBg="1"/>
      <p:bldP spid="9" grpId="0" animBg="1"/>
      <p:bldP spid="10" grpId="0" animBg="1"/>
      <p:bldP spid="54" grpId="0" animBg="1"/>
      <p:bldP spid="56" grpId="0" animBg="1"/>
      <p:bldP spid="57" grpId="0" animBg="1"/>
      <p:bldP spid="58" grpId="0" animBg="1"/>
      <p:bldP spid="11" grpId="0" animBg="1"/>
      <p:bldP spid="59" grpId="0" animBg="1"/>
      <p:bldP spid="60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5. 빅데이터 처리 (2) 처리 과정">
            <a:extLst>
              <a:ext uri="{FF2B5EF4-FFF2-40B4-BE49-F238E27FC236}">
                <a16:creationId xmlns:a16="http://schemas.microsoft.com/office/drawing/2014/main" id="{F06D5CD4-6103-4BD6-BBA0-C2033A1803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846"/>
          <a:stretch/>
        </p:blipFill>
        <p:spPr bwMode="auto">
          <a:xfrm>
            <a:off x="402271" y="1088740"/>
            <a:ext cx="8339457" cy="7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EC6952-0DB5-42B8-8719-4A04A399988B}"/>
              </a:ext>
            </a:extLst>
          </p:cNvPr>
          <p:cNvSpPr txBox="1"/>
          <p:nvPr/>
        </p:nvSpPr>
        <p:spPr>
          <a:xfrm>
            <a:off x="539552" y="2420888"/>
            <a:ext cx="821059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DBMS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709CD-88EB-417D-A8E0-1EA74196E42B}"/>
              </a:ext>
            </a:extLst>
          </p:cNvPr>
          <p:cNvSpPr txBox="1"/>
          <p:nvPr/>
        </p:nvSpPr>
        <p:spPr>
          <a:xfrm>
            <a:off x="1979712" y="2420888"/>
            <a:ext cx="862737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Sqoop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B7A2D-DD0A-410E-AF7F-FC25862562CC}"/>
              </a:ext>
            </a:extLst>
          </p:cNvPr>
          <p:cNvSpPr txBox="1"/>
          <p:nvPr/>
        </p:nvSpPr>
        <p:spPr>
          <a:xfrm>
            <a:off x="3461550" y="2430586"/>
            <a:ext cx="753668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HDFS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4CFD2-2F84-4475-8869-5AFF5E9507FC}"/>
              </a:ext>
            </a:extLst>
          </p:cNvPr>
          <p:cNvSpPr txBox="1"/>
          <p:nvPr/>
        </p:nvSpPr>
        <p:spPr>
          <a:xfrm>
            <a:off x="4702819" y="2799918"/>
            <a:ext cx="1416798" cy="64633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u="sng" dirty="0"/>
              <a:t>MapReduce</a:t>
            </a:r>
          </a:p>
          <a:p>
            <a:pPr algn="ctr"/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596CE6-52AC-4A84-AB64-AB2E3C110A33}"/>
              </a:ext>
            </a:extLst>
          </p:cNvPr>
          <p:cNvSpPr txBox="1"/>
          <p:nvPr/>
        </p:nvSpPr>
        <p:spPr>
          <a:xfrm>
            <a:off x="4702819" y="4690012"/>
            <a:ext cx="4169729" cy="92333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/>
              <a:t>R, Python</a:t>
            </a:r>
          </a:p>
          <a:p>
            <a:pPr algn="ctr"/>
            <a:r>
              <a:rPr lang="en-US" altLang="ko-KR" u="sng" dirty="0"/>
              <a:t>(</a:t>
            </a:r>
            <a:r>
              <a:rPr lang="ko-KR" altLang="en-US" u="sng" dirty="0" err="1"/>
              <a:t>머신러닝</a:t>
            </a:r>
            <a:r>
              <a:rPr lang="en-US" altLang="ko-KR" u="sng" dirty="0"/>
              <a:t> – </a:t>
            </a:r>
            <a:r>
              <a:rPr lang="ko-KR" altLang="en-US" u="sng" dirty="0"/>
              <a:t>통계기반</a:t>
            </a:r>
            <a:r>
              <a:rPr lang="en-US" altLang="ko-KR" u="sng" dirty="0"/>
              <a:t>,</a:t>
            </a:r>
          </a:p>
          <a:p>
            <a:pPr algn="ctr"/>
            <a:r>
              <a:rPr lang="ko-KR" altLang="en-US" u="sng" dirty="0" err="1"/>
              <a:t>딥러닝</a:t>
            </a:r>
            <a:r>
              <a:rPr lang="en-US" altLang="ko-KR" u="sng" dirty="0"/>
              <a:t>-</a:t>
            </a:r>
            <a:r>
              <a:rPr lang="ko-KR" altLang="en-US" u="sng" dirty="0"/>
              <a:t>지도학습과 비지도학습</a:t>
            </a:r>
            <a:r>
              <a:rPr lang="en-US" altLang="ko-KR" u="sng" dirty="0"/>
              <a:t>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5ADF69-3E71-42A5-A1C1-CDD7DED31441}"/>
              </a:ext>
            </a:extLst>
          </p:cNvPr>
          <p:cNvSpPr txBox="1"/>
          <p:nvPr/>
        </p:nvSpPr>
        <p:spPr>
          <a:xfrm>
            <a:off x="3382169" y="3044780"/>
            <a:ext cx="912429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NoSQL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BB75C1-63BB-4310-ACF6-4E319A483BD2}"/>
              </a:ext>
            </a:extLst>
          </p:cNvPr>
          <p:cNvSpPr txBox="1"/>
          <p:nvPr/>
        </p:nvSpPr>
        <p:spPr>
          <a:xfrm>
            <a:off x="3382168" y="3743513"/>
            <a:ext cx="962123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RDBMS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209BE7-D895-4A29-88C0-A20E4ECCBBDD}"/>
              </a:ext>
            </a:extLst>
          </p:cNvPr>
          <p:cNvSpPr txBox="1"/>
          <p:nvPr/>
        </p:nvSpPr>
        <p:spPr>
          <a:xfrm>
            <a:off x="341126" y="3090946"/>
            <a:ext cx="1338828" cy="64633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IoT</a:t>
            </a:r>
            <a:r>
              <a:rPr lang="ko-KR" altLang="en-US" dirty="0"/>
              <a:t>기기</a:t>
            </a:r>
            <a:endParaRPr lang="en-US" altLang="ko-KR" dirty="0"/>
          </a:p>
          <a:p>
            <a:pPr algn="ctr"/>
            <a:r>
              <a:rPr lang="ko-KR" altLang="en-US" dirty="0"/>
              <a:t>로그데이터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A896D8-D0D0-484E-B058-DE291D27171B}"/>
              </a:ext>
            </a:extLst>
          </p:cNvPr>
          <p:cNvSpPr txBox="1"/>
          <p:nvPr/>
        </p:nvSpPr>
        <p:spPr>
          <a:xfrm>
            <a:off x="290421" y="3928179"/>
            <a:ext cx="1446358" cy="64633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공공데이터</a:t>
            </a:r>
            <a:endParaRPr lang="en-US" altLang="ko-KR" dirty="0"/>
          </a:p>
          <a:p>
            <a:pPr algn="ctr"/>
            <a:r>
              <a:rPr lang="en-US" altLang="ko-KR" dirty="0"/>
              <a:t>(data.go.kr..)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009120-4B82-4E88-B139-3C1E10E878D0}"/>
              </a:ext>
            </a:extLst>
          </p:cNvPr>
          <p:cNvSpPr txBox="1"/>
          <p:nvPr/>
        </p:nvSpPr>
        <p:spPr>
          <a:xfrm>
            <a:off x="271452" y="4875235"/>
            <a:ext cx="1436612" cy="64633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Web</a:t>
            </a:r>
            <a:r>
              <a:rPr lang="ko-KR" altLang="en-US" dirty="0"/>
              <a:t>데이터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기사</a:t>
            </a:r>
            <a:r>
              <a:rPr lang="en-US" altLang="ko-KR" dirty="0"/>
              <a:t>,SNS…)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FE35A0-9197-4189-B974-239FEA14F8F5}"/>
              </a:ext>
            </a:extLst>
          </p:cNvPr>
          <p:cNvSpPr txBox="1"/>
          <p:nvPr/>
        </p:nvSpPr>
        <p:spPr>
          <a:xfrm>
            <a:off x="4680806" y="1991703"/>
            <a:ext cx="3159519" cy="64633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u="sng" dirty="0"/>
              <a:t>Spark</a:t>
            </a:r>
          </a:p>
          <a:p>
            <a:pPr algn="ctr"/>
            <a:r>
              <a:rPr lang="en-US" altLang="ko-KR" dirty="0"/>
              <a:t>(Spark, Java, Python, R, SQL)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504CDA-4E3A-4768-B72C-0D8C0EF05A0B}"/>
              </a:ext>
            </a:extLst>
          </p:cNvPr>
          <p:cNvSpPr txBox="1"/>
          <p:nvPr/>
        </p:nvSpPr>
        <p:spPr>
          <a:xfrm>
            <a:off x="1737245" y="4873575"/>
            <a:ext cx="1891223" cy="64633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크롤러</a:t>
            </a:r>
            <a:endParaRPr lang="en-US" altLang="ko-KR" dirty="0"/>
          </a:p>
          <a:p>
            <a:pPr algn="ctr"/>
            <a:r>
              <a:rPr lang="en-US" altLang="ko-KR" dirty="0"/>
              <a:t>(Python, R, Java)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2FBDC5-695A-43D6-AA57-D30B0FEF1DEC}"/>
              </a:ext>
            </a:extLst>
          </p:cNvPr>
          <p:cNvSpPr txBox="1"/>
          <p:nvPr/>
        </p:nvSpPr>
        <p:spPr>
          <a:xfrm>
            <a:off x="4702819" y="3573016"/>
            <a:ext cx="1416798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/>
              <a:t>Pig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046114-9D36-4808-A207-97DAA4C29EAA}"/>
              </a:ext>
            </a:extLst>
          </p:cNvPr>
          <p:cNvSpPr txBox="1"/>
          <p:nvPr/>
        </p:nvSpPr>
        <p:spPr>
          <a:xfrm>
            <a:off x="4702818" y="4077072"/>
            <a:ext cx="1416797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/>
              <a:t>HIVE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CE148CD-885D-442D-B8F9-E954A3FE16EA}"/>
              </a:ext>
            </a:extLst>
          </p:cNvPr>
          <p:cNvSpPr/>
          <p:nvPr/>
        </p:nvSpPr>
        <p:spPr>
          <a:xfrm>
            <a:off x="325101" y="2245403"/>
            <a:ext cx="1242672" cy="69518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2E18BFB-728C-4956-9137-C4B886E3BC39}"/>
              </a:ext>
            </a:extLst>
          </p:cNvPr>
          <p:cNvSpPr/>
          <p:nvPr/>
        </p:nvSpPr>
        <p:spPr>
          <a:xfrm>
            <a:off x="271451" y="3839114"/>
            <a:ext cx="1465327" cy="850897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BE161F9-5DB1-41ED-872A-796F5D679556}"/>
              </a:ext>
            </a:extLst>
          </p:cNvPr>
          <p:cNvSpPr/>
          <p:nvPr/>
        </p:nvSpPr>
        <p:spPr>
          <a:xfrm>
            <a:off x="1678416" y="4737645"/>
            <a:ext cx="2029488" cy="103161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20540CA-66DF-4FEA-915E-139D94774B27}"/>
              </a:ext>
            </a:extLst>
          </p:cNvPr>
          <p:cNvSpPr/>
          <p:nvPr/>
        </p:nvSpPr>
        <p:spPr>
          <a:xfrm>
            <a:off x="1824707" y="2069065"/>
            <a:ext cx="1149241" cy="103161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82EB333-D5D7-4EF2-8AD7-106B0D3D4360}"/>
              </a:ext>
            </a:extLst>
          </p:cNvPr>
          <p:cNvSpPr/>
          <p:nvPr/>
        </p:nvSpPr>
        <p:spPr>
          <a:xfrm>
            <a:off x="3136887" y="2223223"/>
            <a:ext cx="1246589" cy="723297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C8CF998-B72D-4DD4-AD67-756E1E068B0E}"/>
              </a:ext>
            </a:extLst>
          </p:cNvPr>
          <p:cNvSpPr/>
          <p:nvPr/>
        </p:nvSpPr>
        <p:spPr>
          <a:xfrm>
            <a:off x="3276965" y="3531095"/>
            <a:ext cx="1246589" cy="723297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182FD81-AD41-488A-9A81-83064D0CB2B5}"/>
              </a:ext>
            </a:extLst>
          </p:cNvPr>
          <p:cNvSpPr/>
          <p:nvPr/>
        </p:nvSpPr>
        <p:spPr>
          <a:xfrm>
            <a:off x="4528990" y="1949854"/>
            <a:ext cx="3571402" cy="723297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745E8B7-2850-40D2-A0D3-FA65A2FB9EF5}"/>
              </a:ext>
            </a:extLst>
          </p:cNvPr>
          <p:cNvSpPr/>
          <p:nvPr/>
        </p:nvSpPr>
        <p:spPr>
          <a:xfrm>
            <a:off x="4571999" y="3453917"/>
            <a:ext cx="1653770" cy="56672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2778C18-71A9-453A-B2A5-946C730A9736}"/>
              </a:ext>
            </a:extLst>
          </p:cNvPr>
          <p:cNvSpPr/>
          <p:nvPr/>
        </p:nvSpPr>
        <p:spPr>
          <a:xfrm>
            <a:off x="4660921" y="4007790"/>
            <a:ext cx="1653770" cy="56672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A6C8879-760F-4E04-A660-9C1CDA49FDB0}"/>
              </a:ext>
            </a:extLst>
          </p:cNvPr>
          <p:cNvSpPr/>
          <p:nvPr/>
        </p:nvSpPr>
        <p:spPr>
          <a:xfrm>
            <a:off x="4623382" y="4638870"/>
            <a:ext cx="4413113" cy="1166393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11FD468-F5D8-40E4-9B12-76DCCB128F1D}"/>
              </a:ext>
            </a:extLst>
          </p:cNvPr>
          <p:cNvSpPr/>
          <p:nvPr/>
        </p:nvSpPr>
        <p:spPr>
          <a:xfrm>
            <a:off x="152132" y="4699952"/>
            <a:ext cx="1594531" cy="103161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69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0872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/>
              <a:t>선수학습</a:t>
            </a:r>
            <a:r>
              <a:rPr lang="en-US" altLang="ko-KR" sz="2400" dirty="0"/>
              <a:t>(40</a:t>
            </a:r>
            <a:r>
              <a:rPr lang="ko-KR" altLang="en-US" sz="2400" dirty="0"/>
              <a:t>시간</a:t>
            </a:r>
            <a:r>
              <a:rPr lang="en-US" altLang="ko-KR" sz="2400" dirty="0"/>
              <a:t>) – </a:t>
            </a:r>
            <a:r>
              <a:rPr lang="ko-KR" altLang="en-US" sz="2400" dirty="0"/>
              <a:t>빅데이터 개념</a:t>
            </a:r>
            <a:r>
              <a:rPr lang="en-US" altLang="ko-KR" sz="2400" dirty="0"/>
              <a:t>, HTML, </a:t>
            </a:r>
            <a:r>
              <a:rPr lang="ko-KR" altLang="en-US" sz="2400" dirty="0" err="1"/>
              <a:t>웹크롤링</a:t>
            </a:r>
            <a:r>
              <a:rPr lang="en-US" altLang="ko-KR" sz="2400" dirty="0"/>
              <a:t>(?)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JAVA 5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DB (oracle, MySQL) 2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/>
              <a:t>웹표준</a:t>
            </a:r>
            <a:r>
              <a:rPr lang="en-US" altLang="ko-KR" sz="2400" dirty="0"/>
              <a:t>(HTML, CSS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ko-KR" sz="2000" dirty="0"/>
              <a:t>JavaScript, jQuery</a:t>
            </a:r>
            <a:r>
              <a:rPr lang="en-US" altLang="ko-KR" sz="2400" dirty="0"/>
              <a:t>) 2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R 3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Python 3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/>
              <a:t>dJango</a:t>
            </a:r>
            <a:r>
              <a:rPr lang="en-US" altLang="ko-KR" sz="2400" dirty="0"/>
              <a:t> 1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Hadoop </a:t>
            </a:r>
            <a:r>
              <a:rPr lang="ko-KR" altLang="en-US" sz="2400" dirty="0"/>
              <a:t>에코 시스템</a:t>
            </a:r>
            <a:r>
              <a:rPr lang="en-US" altLang="ko-KR" sz="2400" dirty="0"/>
              <a:t> 1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/>
              <a:t>프로젝트 </a:t>
            </a:r>
            <a:r>
              <a:rPr lang="en-US" altLang="ko-KR" sz="2400" dirty="0"/>
              <a:t>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/>
              <a:t>취업지원팀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이력서 특강</a:t>
            </a:r>
            <a:r>
              <a:rPr lang="en-US" altLang="ko-KR" sz="2400" dirty="0"/>
              <a:t>, </a:t>
            </a:r>
            <a:r>
              <a:rPr lang="ko-KR" altLang="en-US" sz="2400" dirty="0"/>
              <a:t>취업특강 등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5495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91289" y="1257356"/>
            <a:ext cx="8601190" cy="6646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6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로드맵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/>
              <a:t>포로그래밍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4040" y="5065824"/>
            <a:ext cx="562975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77" dirty="0">
                <a:latin typeface="+mn-ea"/>
              </a:rPr>
              <a:t>공통</a:t>
            </a:r>
            <a:endParaRPr lang="en-US" altLang="ko-KR" sz="1846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265" y="3729169"/>
            <a:ext cx="562975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77" dirty="0">
                <a:latin typeface="+mn-ea"/>
              </a:rPr>
              <a:t>핵심</a:t>
            </a:r>
            <a:endParaRPr lang="en-US" altLang="ko-KR" sz="1477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269" y="2386484"/>
            <a:ext cx="562975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77" dirty="0">
                <a:latin typeface="+mn-ea"/>
              </a:rPr>
              <a:t>실무</a:t>
            </a:r>
            <a:endParaRPr lang="en-US" altLang="ko-KR" sz="1477" dirty="0">
              <a:latin typeface="+mn-ea"/>
            </a:endParaRP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305046" y="4580802"/>
            <a:ext cx="858743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>
            <a:off x="291289" y="3317892"/>
            <a:ext cx="860119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80793" y="1257356"/>
            <a:ext cx="0" cy="485223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658807" y="1236660"/>
            <a:ext cx="0" cy="334201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487452" y="1257355"/>
            <a:ext cx="0" cy="332131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52433" y="1323825"/>
            <a:ext cx="1273234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46" dirty="0">
                <a:latin typeface="+mn-ea"/>
              </a:rPr>
              <a:t>Developer</a:t>
            </a:r>
            <a:endParaRPr lang="ko-KR" altLang="en-US" sz="1846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70438" y="1323429"/>
            <a:ext cx="1651414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46" dirty="0">
                <a:latin typeface="+mn-ea"/>
              </a:rPr>
              <a:t>Data Scientist</a:t>
            </a:r>
            <a:endParaRPr lang="ko-KR" altLang="en-US" sz="1846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82714" y="1323825"/>
            <a:ext cx="2105063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46" dirty="0">
                <a:latin typeface="+mn-ea"/>
              </a:rPr>
              <a:t>Business Analysist</a:t>
            </a:r>
            <a:endParaRPr lang="ko-KR" altLang="en-US" sz="1846" dirty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46527" y="2048861"/>
            <a:ext cx="2046264" cy="427734"/>
          </a:xfrm>
          <a:prstGeom prst="rect">
            <a:avLst/>
          </a:prstGeom>
          <a:solidFill>
            <a:srgbClr val="B5F1E1"/>
          </a:solidFill>
          <a:ln>
            <a:solidFill>
              <a:srgbClr val="00B050"/>
            </a:solidFill>
          </a:ln>
        </p:spPr>
        <p:txBody>
          <a:bodyPr wrap="square" lIns="33231" tIns="33231" rIns="33231" bIns="33231" rtlCol="0" anchor="ctr" anchorCtr="0">
            <a:noAutofit/>
          </a:bodyPr>
          <a:lstStyle/>
          <a:p>
            <a:pPr algn="ctr"/>
            <a:r>
              <a:rPr lang="ko-KR" altLang="en-US" sz="1477" dirty="0">
                <a:latin typeface="+mn-ea"/>
              </a:rPr>
              <a:t>딥러닝</a:t>
            </a:r>
          </a:p>
        </p:txBody>
      </p:sp>
      <p:cxnSp>
        <p:nvCxnSpPr>
          <p:cNvPr id="100" name="꺾인 연결선 99"/>
          <p:cNvCxnSpPr>
            <a:cxnSpLocks/>
            <a:endCxn id="94" idx="2"/>
          </p:cNvCxnSpPr>
          <p:nvPr/>
        </p:nvCxnSpPr>
        <p:spPr>
          <a:xfrm rot="16200000" flipV="1">
            <a:off x="2802868" y="4384501"/>
            <a:ext cx="327360" cy="145841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939147" y="1594173"/>
            <a:ext cx="870751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92" dirty="0">
                <a:latin typeface="+mn-ea"/>
              </a:rPr>
              <a:t>IT </a:t>
            </a:r>
            <a:r>
              <a:rPr lang="ko-KR" altLang="en-US" sz="1292" dirty="0">
                <a:latin typeface="+mn-ea"/>
              </a:rPr>
              <a:t>개발자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004526" y="1595007"/>
            <a:ext cx="2210863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92" dirty="0">
                <a:latin typeface="+mn-ea"/>
              </a:rPr>
              <a:t>데이터 분석가</a:t>
            </a:r>
            <a:r>
              <a:rPr lang="en-US" altLang="ko-KR" sz="1292" dirty="0">
                <a:latin typeface="+mn-ea"/>
              </a:rPr>
              <a:t>, </a:t>
            </a:r>
            <a:r>
              <a:rPr lang="ko-KR" altLang="en-US" sz="1292" dirty="0">
                <a:latin typeface="+mn-ea"/>
              </a:rPr>
              <a:t>분석 개발자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039554" y="1595007"/>
            <a:ext cx="1398140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92" dirty="0">
                <a:latin typeface="+mn-ea"/>
              </a:rPr>
              <a:t>비즈니스 분석가</a:t>
            </a:r>
          </a:p>
        </p:txBody>
      </p:sp>
      <p:sp>
        <p:nvSpPr>
          <p:cNvPr id="150" name="직사각형 149"/>
          <p:cNvSpPr/>
          <p:nvPr/>
        </p:nvSpPr>
        <p:spPr>
          <a:xfrm>
            <a:off x="990032" y="5885711"/>
            <a:ext cx="2668774" cy="216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 dirty="0">
                <a:solidFill>
                  <a:schemeClr val="tx1"/>
                </a:solidFill>
                <a:latin typeface="+mn-ea"/>
              </a:rPr>
              <a:t>IT </a:t>
            </a:r>
            <a:r>
              <a:rPr lang="ko-KR" altLang="en-US" sz="1292" dirty="0">
                <a:solidFill>
                  <a:schemeClr val="tx1"/>
                </a:solidFill>
                <a:latin typeface="+mn-ea"/>
              </a:rPr>
              <a:t>전문가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3658807" y="5885711"/>
            <a:ext cx="3104688" cy="216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92" dirty="0">
                <a:solidFill>
                  <a:schemeClr val="tx1"/>
                </a:solidFill>
                <a:latin typeface="+mn-ea"/>
              </a:rPr>
              <a:t>기계학습기반 분석</a:t>
            </a:r>
            <a:r>
              <a:rPr lang="en-US" altLang="ko-KR" sz="1292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92" dirty="0">
                <a:solidFill>
                  <a:schemeClr val="tx1"/>
                </a:solidFill>
                <a:latin typeface="+mn-ea"/>
              </a:rPr>
              <a:t>전문가</a:t>
            </a:r>
          </a:p>
        </p:txBody>
      </p:sp>
      <p:sp>
        <p:nvSpPr>
          <p:cNvPr id="153" name="직사각형 152"/>
          <p:cNvSpPr/>
          <p:nvPr/>
        </p:nvSpPr>
        <p:spPr>
          <a:xfrm>
            <a:off x="6763493" y="5885709"/>
            <a:ext cx="2128987" cy="216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92" dirty="0">
                <a:solidFill>
                  <a:schemeClr val="tx1"/>
                </a:solidFill>
                <a:latin typeface="+mn-ea"/>
              </a:rPr>
              <a:t>도메인 분석 전문가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A665F9-C68E-4AF7-9D2D-9880813F90D1}"/>
              </a:ext>
            </a:extLst>
          </p:cNvPr>
          <p:cNvSpPr txBox="1"/>
          <p:nvPr/>
        </p:nvSpPr>
        <p:spPr>
          <a:xfrm>
            <a:off x="1828149" y="4644424"/>
            <a:ext cx="818379" cy="3056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33231" tIns="33231" rIns="33231" bIns="33231" rtlCol="0" anchor="ctr" anchorCtr="0">
            <a:noAutofit/>
          </a:bodyPr>
          <a:lstStyle/>
          <a:p>
            <a:pPr algn="ctr"/>
            <a:r>
              <a:rPr lang="en-US" altLang="ko-KR" sz="1477" dirty="0">
                <a:latin typeface="+mn-ea"/>
              </a:rPr>
              <a:t>SQL</a:t>
            </a:r>
            <a:endParaRPr lang="ko-KR" altLang="en-US" sz="1477" dirty="0">
              <a:latin typeface="+mn-ea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2E824962-DC99-40D8-85C4-4A329ECD264F}"/>
              </a:ext>
            </a:extLst>
          </p:cNvPr>
          <p:cNvCxnSpPr>
            <a:cxnSpLocks/>
          </p:cNvCxnSpPr>
          <p:nvPr/>
        </p:nvCxnSpPr>
        <p:spPr>
          <a:xfrm>
            <a:off x="305046" y="6102959"/>
            <a:ext cx="858743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F77567B8-A89A-4D76-B2FD-82F6B072AF72}"/>
              </a:ext>
            </a:extLst>
          </p:cNvPr>
          <p:cNvCxnSpPr>
            <a:cxnSpLocks/>
          </p:cNvCxnSpPr>
          <p:nvPr/>
        </p:nvCxnSpPr>
        <p:spPr>
          <a:xfrm>
            <a:off x="305046" y="5885710"/>
            <a:ext cx="858743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설명선 2(테두리 및 강조선) 13"/>
          <p:cNvSpPr/>
          <p:nvPr/>
        </p:nvSpPr>
        <p:spPr>
          <a:xfrm>
            <a:off x="7449907" y="4911101"/>
            <a:ext cx="1442572" cy="751178"/>
          </a:xfrm>
          <a:prstGeom prst="accentBorderCallout2">
            <a:avLst>
              <a:gd name="adj1" fmla="val 18750"/>
              <a:gd name="adj2" fmla="val -6633"/>
              <a:gd name="adj3" fmla="val 18750"/>
              <a:gd name="adj4" fmla="val -16667"/>
              <a:gd name="adj5" fmla="val 57181"/>
              <a:gd name="adj6" fmla="val -3533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개발 환경 구성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 err="1">
                <a:solidFill>
                  <a:schemeClr val="tx1"/>
                </a:solidFill>
                <a:latin typeface="+mn-ea"/>
              </a:rPr>
              <a:t>자료형과</a:t>
            </a: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 연산자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데이터 구조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 err="1">
                <a:solidFill>
                  <a:schemeClr val="tx1"/>
                </a:solidFill>
                <a:latin typeface="+mn-ea"/>
              </a:rPr>
              <a:t>제어문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함수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2" name="설명선 2(테두리 및 강조선) 101"/>
          <p:cNvSpPr/>
          <p:nvPr/>
        </p:nvSpPr>
        <p:spPr>
          <a:xfrm>
            <a:off x="5194831" y="3659521"/>
            <a:ext cx="1412041" cy="757086"/>
          </a:xfrm>
          <a:prstGeom prst="accentBorderCallout2">
            <a:avLst>
              <a:gd name="adj1" fmla="val 18750"/>
              <a:gd name="adj2" fmla="val -5705"/>
              <a:gd name="adj3" fmla="val 18750"/>
              <a:gd name="adj4" fmla="val -13601"/>
              <a:gd name="adj5" fmla="val 37377"/>
              <a:gd name="adj6" fmla="val -21758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모듈과 패키지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객체지향 프로그래밍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예외 처리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파일</a:t>
            </a:r>
            <a:r>
              <a:rPr lang="en-US" altLang="ko-KR" sz="923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입</a:t>
            </a:r>
            <a:r>
              <a:rPr lang="en-US" altLang="ko-KR" sz="923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출력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데이터베이스 연동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ECA0F3D-0FDD-4126-9E7B-74847B6A4E33}"/>
              </a:ext>
            </a:extLst>
          </p:cNvPr>
          <p:cNvSpPr txBox="1"/>
          <p:nvPr/>
        </p:nvSpPr>
        <p:spPr>
          <a:xfrm>
            <a:off x="2646527" y="3888406"/>
            <a:ext cx="2235543" cy="425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33231" tIns="33231" rIns="33231" bIns="33231" rtlCol="0" anchor="ctr" anchorCtr="0">
            <a:noAutofit/>
          </a:bodyPr>
          <a:lstStyle/>
          <a:p>
            <a:pPr algn="ctr"/>
            <a:r>
              <a:rPr lang="ko-KR" altLang="en-US" sz="1477" dirty="0">
                <a:latin typeface="+mn-ea"/>
              </a:rPr>
              <a:t>프로그래밍 언어 활용</a:t>
            </a:r>
          </a:p>
        </p:txBody>
      </p:sp>
      <p:cxnSp>
        <p:nvCxnSpPr>
          <p:cNvPr id="107" name="꺾인 연결선 106"/>
          <p:cNvCxnSpPr>
            <a:cxnSpLocks/>
          </p:cNvCxnSpPr>
          <p:nvPr/>
        </p:nvCxnSpPr>
        <p:spPr>
          <a:xfrm rot="16200000" flipV="1">
            <a:off x="3640152" y="4660633"/>
            <a:ext cx="935680" cy="2429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cxnSpLocks/>
            <a:stCxn id="94" idx="0"/>
          </p:cNvCxnSpPr>
          <p:nvPr/>
        </p:nvCxnSpPr>
        <p:spPr>
          <a:xfrm rot="5400000" flipH="1" flipV="1">
            <a:off x="2614503" y="3937091"/>
            <a:ext cx="330168" cy="108449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cxnSpLocks/>
          </p:cNvCxnSpPr>
          <p:nvPr/>
        </p:nvCxnSpPr>
        <p:spPr>
          <a:xfrm rot="16200000" flipV="1">
            <a:off x="6368179" y="2462931"/>
            <a:ext cx="251592" cy="2789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cxnSpLocks/>
          </p:cNvCxnSpPr>
          <p:nvPr/>
        </p:nvCxnSpPr>
        <p:spPr>
          <a:xfrm rot="5400000" flipH="1" flipV="1">
            <a:off x="4821959" y="3213083"/>
            <a:ext cx="2124417" cy="2004196"/>
          </a:xfrm>
          <a:prstGeom prst="bentConnector3">
            <a:avLst>
              <a:gd name="adj1" fmla="val 24312"/>
            </a:avLst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>
            <a:cxnSpLocks/>
            <a:stCxn id="203" idx="1"/>
            <a:endCxn id="35" idx="3"/>
          </p:cNvCxnSpPr>
          <p:nvPr/>
        </p:nvCxnSpPr>
        <p:spPr>
          <a:xfrm rot="10800000">
            <a:off x="4692792" y="2262729"/>
            <a:ext cx="676836" cy="94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7ECA0F3D-0FDD-4126-9E7B-74847B6A4E33}"/>
              </a:ext>
            </a:extLst>
          </p:cNvPr>
          <p:cNvSpPr txBox="1"/>
          <p:nvPr/>
        </p:nvSpPr>
        <p:spPr>
          <a:xfrm>
            <a:off x="1253781" y="2573279"/>
            <a:ext cx="1297451" cy="297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lIns="33231" tIns="33231" rIns="33231" bIns="33231" rtlCol="0" anchor="ctr" anchorCtr="0">
            <a:noAutofit/>
          </a:bodyPr>
          <a:lstStyle/>
          <a:p>
            <a:pPr algn="ctr"/>
            <a:r>
              <a:rPr lang="ko-KR" altLang="en-US" sz="1477">
                <a:latin typeface="+mn-ea"/>
              </a:rPr>
              <a:t>웹프로그래밍</a:t>
            </a:r>
            <a:endParaRPr lang="ko-KR" altLang="en-US" sz="1477" dirty="0">
              <a:latin typeface="+mn-ea"/>
            </a:endParaRPr>
          </a:p>
        </p:txBody>
      </p:sp>
      <p:cxnSp>
        <p:nvCxnSpPr>
          <p:cNvPr id="161" name="꺾인 연결선 160"/>
          <p:cNvCxnSpPr>
            <a:cxnSpLocks/>
            <a:stCxn id="197" idx="0"/>
            <a:endCxn id="154" idx="2"/>
          </p:cNvCxnSpPr>
          <p:nvPr/>
        </p:nvCxnSpPr>
        <p:spPr>
          <a:xfrm rot="5400000" flipH="1" flipV="1">
            <a:off x="1575416" y="3196471"/>
            <a:ext cx="652425" cy="175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cxnSpLocks/>
          </p:cNvCxnSpPr>
          <p:nvPr/>
        </p:nvCxnSpPr>
        <p:spPr>
          <a:xfrm rot="5400000" flipH="1" flipV="1">
            <a:off x="4697614" y="2497382"/>
            <a:ext cx="729689" cy="205236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 186"/>
          <p:cNvCxnSpPr>
            <a:cxnSpLocks/>
          </p:cNvCxnSpPr>
          <p:nvPr/>
        </p:nvCxnSpPr>
        <p:spPr>
          <a:xfrm rot="16200000" flipV="1">
            <a:off x="2841088" y="3244122"/>
            <a:ext cx="628439" cy="6601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37A665F9-C68E-4AF7-9D2D-9880813F90D1}"/>
              </a:ext>
            </a:extLst>
          </p:cNvPr>
          <p:cNvSpPr txBox="1"/>
          <p:nvPr/>
        </p:nvSpPr>
        <p:spPr>
          <a:xfrm>
            <a:off x="1435814" y="3523562"/>
            <a:ext cx="929874" cy="3056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33231" tIns="33231" rIns="33231" bIns="33231" rtlCol="0" anchor="ctr" anchorCtr="0">
            <a:noAutofit/>
          </a:bodyPr>
          <a:lstStyle/>
          <a:p>
            <a:pPr algn="ctr"/>
            <a:r>
              <a:rPr lang="en-US" altLang="ko-KR" sz="1477" dirty="0">
                <a:latin typeface="+mn-ea"/>
              </a:rPr>
              <a:t>Web</a:t>
            </a:r>
            <a:r>
              <a:rPr lang="ko-KR" altLang="en-US" sz="1477" dirty="0">
                <a:latin typeface="+mn-ea"/>
              </a:rPr>
              <a:t>표준</a:t>
            </a:r>
          </a:p>
        </p:txBody>
      </p:sp>
      <p:sp>
        <p:nvSpPr>
          <p:cNvPr id="198" name="설명선 2(테두리 및 강조선) 197"/>
          <p:cNvSpPr/>
          <p:nvPr/>
        </p:nvSpPr>
        <p:spPr>
          <a:xfrm>
            <a:off x="1016766" y="2970914"/>
            <a:ext cx="699696" cy="285465"/>
          </a:xfrm>
          <a:prstGeom prst="accentBorderCallout2">
            <a:avLst>
              <a:gd name="adj1" fmla="val 29695"/>
              <a:gd name="adj2" fmla="val 106107"/>
              <a:gd name="adj3" fmla="val 16664"/>
              <a:gd name="adj4" fmla="val 114838"/>
              <a:gd name="adj5" fmla="val -35285"/>
              <a:gd name="adj6" fmla="val 117455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9695" indent="-99695">
              <a:buFont typeface="Arial" panose="020B0604020202020204" pitchFamily="34" charset="0"/>
              <a:buChar char="•"/>
            </a:pPr>
            <a:r>
              <a:rPr lang="en-US" altLang="ko-KR" sz="923" dirty="0">
                <a:solidFill>
                  <a:schemeClr val="tx1"/>
                </a:solidFill>
                <a:latin typeface="+mn-ea"/>
              </a:rPr>
              <a:t>Django</a:t>
            </a: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en-US" altLang="ko-KR" sz="923" dirty="0">
                <a:solidFill>
                  <a:schemeClr val="tx1"/>
                </a:solidFill>
                <a:latin typeface="+mn-ea"/>
              </a:rPr>
              <a:t>Flask</a:t>
            </a:r>
          </a:p>
        </p:txBody>
      </p:sp>
      <p:sp>
        <p:nvSpPr>
          <p:cNvPr id="200" name="설명선 2(테두리 및 강조선) 199"/>
          <p:cNvSpPr/>
          <p:nvPr/>
        </p:nvSpPr>
        <p:spPr>
          <a:xfrm>
            <a:off x="7521679" y="1985874"/>
            <a:ext cx="1552833" cy="1000992"/>
          </a:xfrm>
          <a:prstGeom prst="accentBorderCallout2">
            <a:avLst>
              <a:gd name="adj1" fmla="val 21824"/>
              <a:gd name="adj2" fmla="val -4391"/>
              <a:gd name="adj3" fmla="val 21515"/>
              <a:gd name="adj4" fmla="val -8731"/>
              <a:gd name="adj5" fmla="val 37193"/>
              <a:gd name="adj6" fmla="val -13029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텍스트 </a:t>
            </a:r>
            <a:r>
              <a:rPr lang="ko-KR" altLang="en-US" sz="923" dirty="0" err="1">
                <a:solidFill>
                  <a:schemeClr val="tx1"/>
                </a:solidFill>
                <a:latin typeface="+mn-ea"/>
              </a:rPr>
              <a:t>마이닝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 err="1">
                <a:solidFill>
                  <a:schemeClr val="tx1"/>
                </a:solidFill>
                <a:latin typeface="+mn-ea"/>
              </a:rPr>
              <a:t>연관분석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기초통계 및 선형대수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 err="1">
                <a:solidFill>
                  <a:schemeClr val="tx1"/>
                </a:solidFill>
                <a:latin typeface="+mn-ea"/>
              </a:rPr>
              <a:t>머신러닝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회귀분석</a:t>
            </a:r>
            <a:r>
              <a:rPr lang="en-US" altLang="ko-KR" sz="923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23" dirty="0" err="1">
                <a:solidFill>
                  <a:schemeClr val="tx1"/>
                </a:solidFill>
                <a:latin typeface="+mn-ea"/>
              </a:rPr>
              <a:t>분류분석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군집분석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 err="1">
                <a:solidFill>
                  <a:schemeClr val="tx1"/>
                </a:solidFill>
                <a:latin typeface="+mn-ea"/>
              </a:rPr>
              <a:t>추천시스템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ECA0F3D-0FDD-4126-9E7B-74847B6A4E33}"/>
              </a:ext>
            </a:extLst>
          </p:cNvPr>
          <p:cNvSpPr txBox="1"/>
          <p:nvPr/>
        </p:nvSpPr>
        <p:spPr>
          <a:xfrm>
            <a:off x="5369627" y="2050747"/>
            <a:ext cx="1994068" cy="425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33231" tIns="33231" rIns="33231" bIns="33231" rtlCol="0" anchor="ctr" anchorCtr="0">
            <a:noAutofit/>
          </a:bodyPr>
          <a:lstStyle/>
          <a:p>
            <a:pPr algn="ctr"/>
            <a:r>
              <a:rPr lang="ko-KR" altLang="en-US" sz="1477" dirty="0">
                <a:latin typeface="+mn-ea"/>
              </a:rPr>
              <a:t>머신러닝</a:t>
            </a:r>
          </a:p>
        </p:txBody>
      </p:sp>
      <p:cxnSp>
        <p:nvCxnSpPr>
          <p:cNvPr id="204" name="꺾인 연결선 203"/>
          <p:cNvCxnSpPr>
            <a:cxnSpLocks/>
            <a:stCxn id="104" idx="1"/>
            <a:endCxn id="197" idx="2"/>
          </p:cNvCxnSpPr>
          <p:nvPr/>
        </p:nvCxnSpPr>
        <p:spPr>
          <a:xfrm rot="10800000">
            <a:off x="1900751" y="3829168"/>
            <a:ext cx="745776" cy="272164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설명선 2(테두리 및 강조선) 212"/>
          <p:cNvSpPr/>
          <p:nvPr/>
        </p:nvSpPr>
        <p:spPr>
          <a:xfrm>
            <a:off x="3407230" y="2529937"/>
            <a:ext cx="1295723" cy="410874"/>
          </a:xfrm>
          <a:prstGeom prst="accentBorderCallout2">
            <a:avLst>
              <a:gd name="adj1" fmla="val 20245"/>
              <a:gd name="adj2" fmla="val -3896"/>
              <a:gd name="adj3" fmla="val 19646"/>
              <a:gd name="adj4" fmla="val -8836"/>
              <a:gd name="adj5" fmla="val -8606"/>
              <a:gd name="adj6" fmla="val -11726"/>
            </a:avLst>
          </a:prstGeom>
          <a:solidFill>
            <a:srgbClr val="D2F6ED"/>
          </a:solidFill>
          <a:ln w="952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 err="1">
                <a:solidFill>
                  <a:schemeClr val="tx1"/>
                </a:solidFill>
                <a:latin typeface="+mn-ea"/>
              </a:rPr>
              <a:t>인공신경망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en-US" altLang="ko-KR" sz="923" dirty="0" err="1">
                <a:solidFill>
                  <a:schemeClr val="tx1"/>
                </a:solidFill>
                <a:latin typeface="+mn-ea"/>
              </a:rPr>
              <a:t>Tensorflow</a:t>
            </a:r>
            <a:r>
              <a:rPr lang="en-US" altLang="ko-KR" sz="923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923" dirty="0" err="1">
                <a:solidFill>
                  <a:schemeClr val="tx1"/>
                </a:solidFill>
                <a:latin typeface="+mn-ea"/>
              </a:rPr>
              <a:t>Keras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en-US" altLang="ko-KR" sz="923" dirty="0">
                <a:solidFill>
                  <a:schemeClr val="tx1"/>
                </a:solidFill>
                <a:latin typeface="+mn-ea"/>
              </a:rPr>
              <a:t>DNN, CNN, RNN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ECA0F3D-0FDD-4126-9E7B-74847B6A4E33}"/>
              </a:ext>
            </a:extLst>
          </p:cNvPr>
          <p:cNvSpPr txBox="1"/>
          <p:nvPr/>
        </p:nvSpPr>
        <p:spPr>
          <a:xfrm>
            <a:off x="3025267" y="5249937"/>
            <a:ext cx="4085890" cy="453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33231" tIns="33231" rIns="33231" bIns="33231" rtlCol="0" anchor="ctr" anchorCtr="0">
            <a:noAutofit/>
          </a:bodyPr>
          <a:lstStyle/>
          <a:p>
            <a:pPr algn="ctr"/>
            <a:r>
              <a:rPr lang="ko-KR" altLang="en-US" sz="1477" dirty="0">
                <a:latin typeface="+mn-ea"/>
              </a:rPr>
              <a:t>프로그래밍 언어 기본</a:t>
            </a:r>
          </a:p>
        </p:txBody>
      </p:sp>
      <p:sp>
        <p:nvSpPr>
          <p:cNvPr id="57" name="설명선 2(테두리 및 강조선) 56"/>
          <p:cNvSpPr/>
          <p:nvPr/>
        </p:nvSpPr>
        <p:spPr>
          <a:xfrm>
            <a:off x="7191492" y="3215754"/>
            <a:ext cx="1489435" cy="759667"/>
          </a:xfrm>
          <a:prstGeom prst="accentBorderCallout2">
            <a:avLst>
              <a:gd name="adj1" fmla="val 21824"/>
              <a:gd name="adj2" fmla="val -4391"/>
              <a:gd name="adj3" fmla="val 21515"/>
              <a:gd name="adj4" fmla="val -13163"/>
              <a:gd name="adj5" fmla="val -7406"/>
              <a:gd name="adj6" fmla="val -18693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9695" indent="-99695">
              <a:buFont typeface="Arial" panose="020B0604020202020204" pitchFamily="34" charset="0"/>
              <a:buChar char="•"/>
            </a:pPr>
            <a:r>
              <a:rPr lang="en-US" altLang="ko-KR" sz="923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차원 배열 다루기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데이터프레임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데이터 시각화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지리정보시스템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 err="1">
                <a:solidFill>
                  <a:schemeClr val="tx1"/>
                </a:solidFill>
                <a:latin typeface="+mn-ea"/>
              </a:rPr>
              <a:t>웹데이터</a:t>
            </a: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 수집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CA0F3D-0FDD-4126-9E7B-74847B6A4E33}"/>
              </a:ext>
            </a:extLst>
          </p:cNvPr>
          <p:cNvSpPr txBox="1"/>
          <p:nvPr/>
        </p:nvSpPr>
        <p:spPr>
          <a:xfrm>
            <a:off x="5270025" y="2728188"/>
            <a:ext cx="2093670" cy="4258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lIns="33231" tIns="33231" rIns="33231" bIns="33231" rtlCol="0" anchor="ctr" anchorCtr="0">
            <a:noAutofit/>
          </a:bodyPr>
          <a:lstStyle/>
          <a:p>
            <a:pPr algn="ctr"/>
            <a:r>
              <a:rPr lang="ko-KR" altLang="en-US" sz="1477" dirty="0">
                <a:latin typeface="+mn-ea"/>
              </a:rPr>
              <a:t>데이터 분석 라이브러리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CA0F3D-0FDD-4126-9E7B-74847B6A4E33}"/>
              </a:ext>
            </a:extLst>
          </p:cNvPr>
          <p:cNvSpPr txBox="1"/>
          <p:nvPr/>
        </p:nvSpPr>
        <p:spPr>
          <a:xfrm>
            <a:off x="2233441" y="2979071"/>
            <a:ext cx="1183601" cy="2808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lIns="33231" tIns="33231" rIns="33231" bIns="33231" rtlCol="0" anchor="ctr" anchorCtr="0">
            <a:noAutofit/>
          </a:bodyPr>
          <a:lstStyle/>
          <a:p>
            <a:pPr algn="ctr"/>
            <a:r>
              <a:rPr lang="ko-KR" altLang="en-US" sz="1015" dirty="0">
                <a:latin typeface="+mn-ea"/>
              </a:rPr>
              <a:t>윈도우프로그래밍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91664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5C76D-AF23-4BB9-9C8B-34689DC8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교과목 </a:t>
            </a:r>
            <a:r>
              <a:rPr lang="en-US" altLang="ko-KR" sz="2400" b="0" dirty="0"/>
              <a:t>(NCS.go.kr</a:t>
            </a:r>
            <a:r>
              <a:rPr lang="ko-KR" altLang="en-US" sz="2400" b="0" dirty="0"/>
              <a:t>참조</a:t>
            </a:r>
            <a:r>
              <a:rPr lang="en-US" altLang="ko-KR" sz="2400" b="0" dirty="0"/>
              <a:t>)</a:t>
            </a:r>
            <a:endParaRPr lang="ko-KR" altLang="en-US" b="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606910"/>
              </p:ext>
            </p:extLst>
          </p:nvPr>
        </p:nvGraphicFramePr>
        <p:xfrm>
          <a:off x="539552" y="1052736"/>
          <a:ext cx="8064897" cy="5472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7646">
                  <a:extLst>
                    <a:ext uri="{9D8B030D-6E8A-4147-A177-3AD203B41FA5}">
                      <a16:colId xmlns:a16="http://schemas.microsoft.com/office/drawing/2014/main" val="996907555"/>
                    </a:ext>
                  </a:extLst>
                </a:gridCol>
                <a:gridCol w="2006389">
                  <a:extLst>
                    <a:ext uri="{9D8B030D-6E8A-4147-A177-3AD203B41FA5}">
                      <a16:colId xmlns:a16="http://schemas.microsoft.com/office/drawing/2014/main" val="1687906974"/>
                    </a:ext>
                  </a:extLst>
                </a:gridCol>
                <a:gridCol w="1909825">
                  <a:extLst>
                    <a:ext uri="{9D8B030D-6E8A-4147-A177-3AD203B41FA5}">
                      <a16:colId xmlns:a16="http://schemas.microsoft.com/office/drawing/2014/main" val="4061471813"/>
                    </a:ext>
                  </a:extLst>
                </a:gridCol>
                <a:gridCol w="947759">
                  <a:extLst>
                    <a:ext uri="{9D8B030D-6E8A-4147-A177-3AD203B41FA5}">
                      <a16:colId xmlns:a16="http://schemas.microsoft.com/office/drawing/2014/main" val="1801373843"/>
                    </a:ext>
                  </a:extLst>
                </a:gridCol>
                <a:gridCol w="947759">
                  <a:extLst>
                    <a:ext uri="{9D8B030D-6E8A-4147-A177-3AD203B41FA5}">
                      <a16:colId xmlns:a16="http://schemas.microsoft.com/office/drawing/2014/main" val="2054340616"/>
                    </a:ext>
                  </a:extLst>
                </a:gridCol>
                <a:gridCol w="1895519">
                  <a:extLst>
                    <a:ext uri="{9D8B030D-6E8A-4147-A177-3AD203B41FA5}">
                      <a16:colId xmlns:a16="http://schemas.microsoft.com/office/drawing/2014/main" val="1623652851"/>
                    </a:ext>
                  </a:extLst>
                </a:gridCol>
              </a:tblGrid>
              <a:tr h="2824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NCS</a:t>
                      </a:r>
                      <a:r>
                        <a:rPr lang="ko-KR" altLang="en-US" sz="1100" u="none" strike="noStrike">
                          <a:effectLst/>
                        </a:rPr>
                        <a:t>능력단위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요소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시간</a:t>
                      </a:r>
                      <a:endParaRPr lang="ko-KR" alt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일수</a:t>
                      </a:r>
                      <a:endParaRPr lang="ko-KR" alt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내용</a:t>
                      </a:r>
                      <a:endParaRPr lang="ko-KR" alt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8162981"/>
                  </a:ext>
                </a:extLst>
              </a:tr>
              <a:tr h="2824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200102 0215_15v3</a:t>
                      </a:r>
                      <a:endParaRPr 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프로그래밍 언어활용</a:t>
                      </a:r>
                      <a:endParaRPr lang="ko-KR" alt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70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8.75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Java</a:t>
                      </a:r>
                      <a:endParaRPr 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1636223"/>
                  </a:ext>
                </a:extLst>
              </a:tr>
              <a:tr h="2824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200102 0216_15v3</a:t>
                      </a:r>
                      <a:endParaRPr 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응용 </a:t>
                      </a:r>
                      <a:r>
                        <a:rPr lang="en-US" altLang="ko-KR" sz="1100" u="none" strike="noStrike">
                          <a:effectLst/>
                        </a:rPr>
                        <a:t>SW </a:t>
                      </a:r>
                      <a:r>
                        <a:rPr lang="ko-KR" altLang="en-US" sz="1100" u="none" strike="noStrike">
                          <a:effectLst/>
                        </a:rPr>
                        <a:t>기초기술 활용</a:t>
                      </a:r>
                      <a:endParaRPr lang="ko-KR" alt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Java io</a:t>
                      </a:r>
                      <a:endParaRPr 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0761337"/>
                  </a:ext>
                </a:extLst>
              </a:tr>
              <a:tr h="2824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200102 0205_16v4</a:t>
                      </a:r>
                      <a:endParaRPr 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데이터 입출력 구현</a:t>
                      </a:r>
                      <a:endParaRPr lang="ko-KR" alt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Oracle, MySQL</a:t>
                      </a:r>
                      <a:endParaRPr 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5507795"/>
                  </a:ext>
                </a:extLst>
              </a:tr>
              <a:tr h="2824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200102 0201_16v3</a:t>
                      </a:r>
                      <a:endParaRPr 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요구사항 확인</a:t>
                      </a:r>
                      <a:endParaRPr lang="ko-KR" alt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870846"/>
                  </a:ext>
                </a:extLst>
              </a:tr>
              <a:tr h="2824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200102 0206_16v4</a:t>
                      </a:r>
                      <a:endParaRPr 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통합 구현</a:t>
                      </a:r>
                      <a:endParaRPr lang="ko-KR" alt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JDBC</a:t>
                      </a:r>
                      <a:endParaRPr 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1601520"/>
                  </a:ext>
                </a:extLst>
              </a:tr>
              <a:tr h="2824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6</a:t>
                      </a:r>
                      <a:endParaRPr lang="en-US" altLang="ko-KR" sz="9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200102 0224_16v4</a:t>
                      </a:r>
                      <a:endParaRPr 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화면설계</a:t>
                      </a:r>
                      <a:endParaRPr lang="ko-KR" alt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6.25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WebStandard</a:t>
                      </a:r>
                      <a:endParaRPr 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5404460"/>
                  </a:ext>
                </a:extLst>
              </a:tr>
              <a:tr h="2824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7</a:t>
                      </a:r>
                      <a:endParaRPr lang="en-US" altLang="ko-KR" sz="9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200102 0225_16v4</a:t>
                      </a:r>
                      <a:endParaRPr 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화면구현</a:t>
                      </a:r>
                      <a:endParaRPr lang="ko-KR" alt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6.25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WebStandard+JS</a:t>
                      </a:r>
                      <a:endParaRPr 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9213376"/>
                  </a:ext>
                </a:extLst>
              </a:tr>
              <a:tr h="2824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</a:t>
                      </a:r>
                      <a:endParaRPr lang="en-US" altLang="ko-KR" sz="9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200102 0708_17v2</a:t>
                      </a:r>
                      <a:endParaRPr 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UI</a:t>
                      </a:r>
                      <a:r>
                        <a:rPr lang="ko-KR" altLang="en-US" sz="1100" u="none" strike="noStrike">
                          <a:effectLst/>
                        </a:rPr>
                        <a:t>구현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130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16.25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R, python</a:t>
                      </a:r>
                      <a:endParaRPr 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81728368"/>
                  </a:ext>
                </a:extLst>
              </a:tr>
              <a:tr h="529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</a:t>
                      </a:r>
                      <a:endParaRPr lang="en-US" altLang="ko-KR" sz="9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200101 0509_17v2</a:t>
                      </a:r>
                      <a:endParaRPr 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빅데이터분석결과시각화</a:t>
                      </a:r>
                      <a:endParaRPr lang="ko-KR" alt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60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7.5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483717"/>
                  </a:ext>
                </a:extLst>
              </a:tr>
              <a:tr h="529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200102 0903_17v1</a:t>
                      </a:r>
                      <a:endParaRPr 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빅데이터수집시스템개발</a:t>
                      </a:r>
                      <a:endParaRPr lang="ko-KR" alt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45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5.625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84247"/>
                  </a:ext>
                </a:extLst>
              </a:tr>
              <a:tr h="529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11</a:t>
                      </a:r>
                      <a:endParaRPr lang="en-US" altLang="ko-KR" sz="9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200102 0905_17v1</a:t>
                      </a:r>
                      <a:endParaRPr 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빅데이터처리시스템개발</a:t>
                      </a:r>
                      <a:endParaRPr lang="ko-KR" alt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45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5.625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53416"/>
                  </a:ext>
                </a:extLst>
              </a:tr>
              <a:tr h="529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12</a:t>
                      </a:r>
                      <a:endParaRPr lang="en-US" altLang="ko-KR" sz="9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200102 0904_17v1</a:t>
                      </a:r>
                      <a:endParaRPr 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빅데이터저장시스템개발</a:t>
                      </a:r>
                      <a:endParaRPr lang="ko-KR" alt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45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5.625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221142"/>
                  </a:ext>
                </a:extLst>
              </a:tr>
              <a:tr h="529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13</a:t>
                      </a:r>
                      <a:endParaRPr lang="en-US" altLang="ko-KR" sz="9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200102 0906_17v1</a:t>
                      </a:r>
                      <a:endParaRPr 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빅데이터분석시스템개발</a:t>
                      </a:r>
                      <a:endParaRPr lang="ko-KR" alt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45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5.625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20336"/>
                  </a:ext>
                </a:extLst>
              </a:tr>
              <a:tr h="2824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14</a:t>
                      </a:r>
                      <a:endParaRPr lang="en-US" altLang="ko-KR" sz="9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200102 0707_17v2</a:t>
                      </a:r>
                      <a:endParaRPr 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UI</a:t>
                      </a:r>
                      <a:r>
                        <a:rPr lang="ko-KR" altLang="en-US" sz="1100" u="none" strike="noStrike">
                          <a:effectLst/>
                        </a:rPr>
                        <a:t>디자인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130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16.25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프로젝트</a:t>
                      </a:r>
                      <a:r>
                        <a:rPr lang="en-US" altLang="ko-KR" sz="1100" u="none" strike="noStrike" dirty="0">
                          <a:effectLst/>
                        </a:rPr>
                        <a:t>(4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2854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24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56F11-0939-4879-ADC8-B5CF2A0F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폴더 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BDF6A-5148-4AC7-8505-0F84253F099B}"/>
              </a:ext>
            </a:extLst>
          </p:cNvPr>
          <p:cNvSpPr txBox="1"/>
          <p:nvPr/>
        </p:nvSpPr>
        <p:spPr>
          <a:xfrm>
            <a:off x="323528" y="908720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160000">
              <a:lnSpc>
                <a:spcPct val="250000"/>
              </a:lnSpc>
            </a:pPr>
            <a:r>
              <a:rPr lang="en-US" altLang="ko-KR" sz="2400" b="1" dirty="0"/>
              <a:t>d</a:t>
            </a:r>
            <a:r>
              <a:rPr lang="en-US" altLang="ko-KR" sz="2400" b="1"/>
              <a:t>:\bigdata\DOWNLOAD </a:t>
            </a:r>
            <a:r>
              <a:rPr lang="en-US" altLang="ko-KR" sz="2400" dirty="0"/>
              <a:t>: </a:t>
            </a:r>
            <a:r>
              <a:rPr lang="ko-KR" altLang="en-US" sz="2400" dirty="0"/>
              <a:t>개발환경을 위한 다운로드 파일</a:t>
            </a:r>
            <a:endParaRPr lang="en-US" altLang="ko-KR" sz="2400" dirty="0"/>
          </a:p>
          <a:p>
            <a:pPr indent="-2160000">
              <a:lnSpc>
                <a:spcPct val="250000"/>
              </a:lnSpc>
            </a:pPr>
            <a:r>
              <a:rPr lang="en-US" altLang="ko-KR" sz="2400" dirty="0"/>
              <a:t>d:\</a:t>
            </a:r>
            <a:r>
              <a:rPr lang="en-US" altLang="ko-KR" sz="2400" b="1" dirty="0"/>
              <a:t>bigdata</a:t>
            </a:r>
            <a:r>
              <a:rPr lang="en-US" altLang="ko-KR" sz="2400" dirty="0"/>
              <a:t>\IDE</a:t>
            </a:r>
            <a:r>
              <a:rPr lang="ko-KR" altLang="en-US" sz="2400" dirty="0"/>
              <a:t> </a:t>
            </a:r>
            <a:r>
              <a:rPr lang="en-US" altLang="ko-KR" sz="2400" dirty="0"/>
              <a:t>:</a:t>
            </a:r>
            <a:r>
              <a:rPr lang="ko-KR" altLang="en-US" sz="2400" dirty="0"/>
              <a:t> 통합개발환경 폴더</a:t>
            </a:r>
            <a:endParaRPr lang="en-US" altLang="ko-KR" sz="2400" dirty="0"/>
          </a:p>
          <a:p>
            <a:pPr indent="-2160000">
              <a:lnSpc>
                <a:spcPct val="250000"/>
              </a:lnSpc>
            </a:pPr>
            <a:r>
              <a:rPr lang="en-US" altLang="ko-KR" sz="2400" dirty="0"/>
              <a:t>d:\</a:t>
            </a:r>
            <a:r>
              <a:rPr lang="en-US" altLang="ko-KR" sz="2400" b="1" dirty="0"/>
              <a:t>bigdata</a:t>
            </a:r>
            <a:r>
              <a:rPr lang="en-US" altLang="ko-KR" sz="2400" dirty="0"/>
              <a:t>\source : </a:t>
            </a:r>
            <a:r>
              <a:rPr lang="ko-KR" altLang="en-US" sz="2400" dirty="0"/>
              <a:t>수업시간 개발 소스</a:t>
            </a:r>
            <a:endParaRPr lang="en-US" altLang="ko-KR" sz="2400" dirty="0"/>
          </a:p>
          <a:p>
            <a:pPr indent="-2160000">
              <a:lnSpc>
                <a:spcPct val="250000"/>
              </a:lnSpc>
            </a:pPr>
            <a:r>
              <a:rPr lang="en-US" altLang="ko-KR" sz="2400" b="1" dirty="0"/>
              <a:t>d:\bigdata\note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교안 노트</a:t>
            </a:r>
            <a:endParaRPr lang="en-US" altLang="ko-KR" sz="2400" dirty="0"/>
          </a:p>
          <a:p>
            <a:pPr>
              <a:lnSpc>
                <a:spcPct val="250000"/>
              </a:lnSpc>
            </a:pPr>
            <a:r>
              <a:rPr lang="en-US" altLang="ko-KR" sz="2400" dirty="0"/>
              <a:t>d:\</a:t>
            </a:r>
            <a:r>
              <a:rPr lang="en-US" altLang="ko-KR" sz="2400" b="1" dirty="0"/>
              <a:t>bigdata</a:t>
            </a:r>
            <a:r>
              <a:rPr lang="en-US" altLang="ko-KR" sz="2400" dirty="0"/>
              <a:t>\</a:t>
            </a:r>
            <a:r>
              <a:rPr lang="ko-KR" altLang="en-US" sz="2400" dirty="0"/>
              <a:t>취업 </a:t>
            </a:r>
            <a:r>
              <a:rPr lang="en-US" altLang="ko-KR" sz="2400" dirty="0"/>
              <a:t>: </a:t>
            </a:r>
            <a:r>
              <a:rPr lang="ko-KR" altLang="en-US" sz="2400" dirty="0"/>
              <a:t>취업에 관련된 정보 및 이력서 </a:t>
            </a:r>
            <a:r>
              <a:rPr lang="ko-KR" altLang="en-US" sz="2400" dirty="0" err="1"/>
              <a:t>포트폴리</a:t>
            </a:r>
            <a:endParaRPr lang="en-US" altLang="ko-KR" sz="2400" dirty="0"/>
          </a:p>
          <a:p>
            <a:pPr>
              <a:lnSpc>
                <a:spcPct val="250000"/>
              </a:lnSpc>
            </a:pPr>
            <a:r>
              <a:rPr lang="en-US" altLang="ko-KR" sz="2400" dirty="0"/>
              <a:t>                          </a:t>
            </a:r>
            <a:r>
              <a:rPr lang="ko-KR" altLang="en-US" sz="2400" dirty="0"/>
              <a:t>오</a:t>
            </a:r>
            <a:r>
              <a:rPr lang="en-US" altLang="ko-KR" sz="2400" dirty="0"/>
              <a:t>(</a:t>
            </a:r>
            <a:r>
              <a:rPr lang="ko-KR" altLang="en-US" sz="2400" dirty="0"/>
              <a:t>버전 관리 중요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611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설치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9939" y="1124744"/>
            <a:ext cx="8136904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2000" dirty="0"/>
              <a:t>Vaccine(V3) </a:t>
            </a:r>
            <a:r>
              <a:rPr lang="ko-KR" altLang="en-US" sz="2000" dirty="0"/>
              <a:t>다운로드  </a:t>
            </a:r>
            <a:r>
              <a:rPr lang="en-US" altLang="ko-KR" sz="2000" dirty="0"/>
              <a:t>&amp; </a:t>
            </a:r>
            <a:r>
              <a:rPr lang="ko-KR" altLang="en-US" sz="2000" dirty="0"/>
              <a:t>설치 </a:t>
            </a:r>
            <a:r>
              <a:rPr lang="en-US" altLang="ko-KR" sz="2000" dirty="0">
                <a:hlinkClick r:id="rId2"/>
              </a:rPr>
              <a:t>https://www.ahnlab.com/</a:t>
            </a:r>
            <a:endParaRPr lang="en-US" altLang="ko-KR" sz="2000" dirty="0"/>
          </a:p>
          <a:p>
            <a:pPr marL="342900" lvl="2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000" dirty="0"/>
              <a:t>비주얼스튜디오 </a:t>
            </a:r>
            <a:r>
              <a:rPr lang="en-US" altLang="ko-KR" sz="2000" dirty="0"/>
              <a:t>: </a:t>
            </a:r>
            <a:r>
              <a:rPr lang="en-US" altLang="ko-KR" sz="2000" u="sng" dirty="0">
                <a:hlinkClick r:id="rId3"/>
              </a:rPr>
              <a:t>https://visualstudio.microsoft.com/ko/</a:t>
            </a:r>
            <a:endParaRPr lang="en-US" altLang="ko-KR" sz="2000" u="sng" dirty="0"/>
          </a:p>
          <a:p>
            <a:pPr marL="342900" lvl="2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/>
              <a:t>크롬브라우저 </a:t>
            </a:r>
            <a:r>
              <a:rPr lang="en-US" altLang="ko-KR" dirty="0"/>
              <a:t>: </a:t>
            </a:r>
            <a:r>
              <a:rPr lang="en-US" altLang="ko-KR" u="sng" dirty="0">
                <a:hlinkClick r:id="rId4"/>
              </a:rPr>
              <a:t>https://www.google.com/chrome/browser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16072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635</Words>
  <Application>Microsoft Office PowerPoint</Application>
  <PresentationFormat>화면 슬라이드 쇼(4:3)</PresentationFormat>
  <Paragraphs>217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HY엽서M</vt:lpstr>
      <vt:lpstr>돋움</vt:lpstr>
      <vt:lpstr>맑은 고딕</vt:lpstr>
      <vt:lpstr>-윤고딕330</vt:lpstr>
      <vt:lpstr>-윤고딕350</vt:lpstr>
      <vt:lpstr>Abadi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일정</vt:lpstr>
      <vt:lpstr>로드맵</vt:lpstr>
      <vt:lpstr>교과목 (NCS.go.kr참조)</vt:lpstr>
      <vt:lpstr>시스템 폴더 관리</vt:lpstr>
      <vt:lpstr>시스템 설치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spaces</dc:creator>
  <cp:lastModifiedBy>tjoeun</cp:lastModifiedBy>
  <cp:revision>104</cp:revision>
  <dcterms:created xsi:type="dcterms:W3CDTF">2016-01-26T14:15:45Z</dcterms:created>
  <dcterms:modified xsi:type="dcterms:W3CDTF">2020-11-17T00:19:03Z</dcterms:modified>
</cp:coreProperties>
</file>