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1" r:id="rId3"/>
    <p:sldId id="259" r:id="rId4"/>
    <p:sldId id="256" r:id="rId5"/>
    <p:sldId id="260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5" autoAdjust="0"/>
    <p:restoredTop sz="94660"/>
  </p:normalViewPr>
  <p:slideViewPr>
    <p:cSldViewPr>
      <p:cViewPr varScale="1">
        <p:scale>
          <a:sx n="69" d="100"/>
          <a:sy n="69" d="100"/>
        </p:scale>
        <p:origin x="594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9876E-E4C7-40EF-8E3F-DDE985B7E000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F379C-B88E-4539-91B9-F9B21D234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6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9C1302-D611-4F79-8370-8A99BA898A50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B5F-1AAD-4860-B3C9-7333072C76CE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75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B5F-1AAD-4860-B3C9-7333072C76CE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47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B5F-1AAD-4860-B3C9-7333072C76CE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633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72572"/>
            <a:ext cx="7162800" cy="5231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798286"/>
            <a:ext cx="4038600" cy="58782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798286"/>
            <a:ext cx="4038600" cy="58782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245679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245679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245679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A67F475-9A3B-4BAD-9A72-8DB2A594631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014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B5F-1AAD-4860-B3C9-7333072C76CE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19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B5F-1AAD-4860-B3C9-7333072C76CE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67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B5F-1AAD-4860-B3C9-7333072C76CE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46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B5F-1AAD-4860-B3C9-7333072C76CE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93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B5F-1AAD-4860-B3C9-7333072C76CE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10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B5F-1AAD-4860-B3C9-7333072C76CE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5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B5F-1AAD-4860-B3C9-7333072C76CE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18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B5F-1AAD-4860-B3C9-7333072C76CE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10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2FB5F-1AAD-4860-B3C9-7333072C76CE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491CD-97AE-4D06-82E9-109BA4C83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91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79512" y="116632"/>
            <a:ext cx="4320480" cy="269298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Account</a:t>
            </a:r>
          </a:p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accountNo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ownerName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 balance</a:t>
            </a: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void deposit(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 amount)</a:t>
            </a:r>
          </a:p>
          <a:p>
            <a:pPr algn="ctr"/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</a:rPr>
              <a:t>void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withdraw(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 amount)</a:t>
            </a: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void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printAccount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-4507" y="3140968"/>
            <a:ext cx="4912109" cy="12961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CheckingAccount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cardNo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</a:rPr>
              <a:t>void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pay(String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cardNo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 amount)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6" idx="0"/>
            <a:endCxn id="4" idx="4"/>
          </p:cNvCxnSpPr>
          <p:nvPr/>
        </p:nvCxnSpPr>
        <p:spPr>
          <a:xfrm flipH="1" flipV="1">
            <a:off x="2339752" y="2809616"/>
            <a:ext cx="111796" cy="33135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104290" y="4847741"/>
            <a:ext cx="4781516" cy="12961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CreditLineAccount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long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creditLine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 algn="ctr"/>
            <a:r>
              <a:rPr lang="en-US" altLang="ko-KR" sz="2000" smtClean="0">
                <a:solidFill>
                  <a:schemeClr val="tx2">
                    <a:lumMod val="75000"/>
                  </a:schemeClr>
                </a:solidFill>
              </a:rPr>
              <a:t>void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pay(String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cardNo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 amount)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6" name="직선 화살표 연결선 25"/>
          <p:cNvCxnSpPr>
            <a:stCxn id="25" idx="0"/>
            <a:endCxn id="6" idx="4"/>
          </p:cNvCxnSpPr>
          <p:nvPr/>
        </p:nvCxnSpPr>
        <p:spPr>
          <a:xfrm flipH="1" flipV="1">
            <a:off x="2451548" y="4437112"/>
            <a:ext cx="43500" cy="41062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54000" y="346147"/>
            <a:ext cx="591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Account a1 = new Account(“111-1111”,”</a:t>
            </a:r>
            <a:r>
              <a:rPr lang="ko-KR" altLang="en-US" b="1" dirty="0">
                <a:solidFill>
                  <a:srgbClr val="FF0000"/>
                </a:solidFill>
              </a:rPr>
              <a:t>홍길동</a:t>
            </a:r>
            <a:r>
              <a:rPr lang="en-US" altLang="ko-KR" b="1" dirty="0">
                <a:solidFill>
                  <a:srgbClr val="FF0000"/>
                </a:solidFill>
              </a:rPr>
              <a:t>”,10);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Account a1 = new Account(“111-1111”,”</a:t>
            </a:r>
            <a:r>
              <a:rPr lang="ko-KR" altLang="en-US" b="1" dirty="0">
                <a:solidFill>
                  <a:srgbClr val="FF0000"/>
                </a:solidFill>
              </a:rPr>
              <a:t>홍길동</a:t>
            </a:r>
            <a:r>
              <a:rPr lang="en-US" altLang="ko-KR" b="1" dirty="0">
                <a:solidFill>
                  <a:srgbClr val="FF0000"/>
                </a:solidFill>
              </a:rPr>
              <a:t>”);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55976" y="2465184"/>
            <a:ext cx="4716016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>
                <a:solidFill>
                  <a:srgbClr val="FF0000"/>
                </a:solidFill>
              </a:rPr>
              <a:t>CkeckingAccount</a:t>
            </a:r>
            <a:r>
              <a:rPr lang="en-US" altLang="ko-KR" sz="1400" b="1" dirty="0">
                <a:solidFill>
                  <a:srgbClr val="FF0000"/>
                </a:solidFill>
              </a:rPr>
              <a:t> ca1 =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</a:rPr>
              <a:t>new </a:t>
            </a:r>
            <a:r>
              <a:rPr lang="en-US" altLang="ko-KR" sz="1400" b="1" dirty="0" err="1">
                <a:solidFill>
                  <a:srgbClr val="FF0000"/>
                </a:solidFill>
              </a:rPr>
              <a:t>CkeckingAccount</a:t>
            </a:r>
            <a:r>
              <a:rPr lang="en-US" altLang="ko-KR" sz="1400" b="1" dirty="0">
                <a:solidFill>
                  <a:srgbClr val="FF0000"/>
                </a:solidFill>
              </a:rPr>
              <a:t>(“111-1111”,”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김길동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”,[</a:t>
            </a:r>
            <a:r>
              <a:rPr lang="en-US" altLang="ko-KR" sz="1400" b="1" dirty="0">
                <a:solidFill>
                  <a:srgbClr val="FF0000"/>
                </a:solidFill>
              </a:rPr>
              <a:t>1000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,]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”1234-1234-1234-1234”);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79496" y="4509120"/>
            <a:ext cx="56164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rgbClr val="FF0000"/>
                </a:solidFill>
              </a:rPr>
              <a:t>CreditLineAccount</a:t>
            </a:r>
            <a:r>
              <a:rPr lang="en-US" altLang="ko-KR" b="1" dirty="0">
                <a:solidFill>
                  <a:srgbClr val="FF0000"/>
                </a:solidFill>
              </a:rPr>
              <a:t> cla1 =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	new Account(“111-1111”,”</a:t>
            </a:r>
            <a:r>
              <a:rPr lang="ko-KR" altLang="en-US" b="1" dirty="0">
                <a:solidFill>
                  <a:srgbClr val="FF0000"/>
                </a:solidFill>
              </a:rPr>
              <a:t>박길동</a:t>
            </a:r>
            <a:r>
              <a:rPr lang="en-US" altLang="ko-KR" b="1" dirty="0">
                <a:solidFill>
                  <a:srgbClr val="FF0000"/>
                </a:solidFill>
              </a:rPr>
              <a:t>”,[1000,]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	”1234-1234-1234-1234”,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	2200000000L);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1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16632"/>
            <a:ext cx="8568952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public static void main(String[] </a:t>
            </a:r>
            <a:r>
              <a:rPr lang="en-US" altLang="ko-KR" b="1" dirty="0" err="1"/>
              <a:t>args</a:t>
            </a:r>
            <a:r>
              <a:rPr lang="en-US" altLang="ko-KR" b="1" dirty="0"/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Account a1 = </a:t>
            </a:r>
            <a:r>
              <a:rPr lang="en-US" altLang="ko-KR" b="1" dirty="0"/>
              <a:t>new Account("111-1111", "</a:t>
            </a:r>
            <a:r>
              <a:rPr lang="ko-KR" altLang="en-US" b="1" dirty="0"/>
              <a:t>홍길동</a:t>
            </a:r>
            <a:r>
              <a:rPr lang="en-US" altLang="ko-KR" b="1" dirty="0"/>
              <a:t>");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CheckingAccount</a:t>
            </a:r>
            <a:r>
              <a:rPr lang="en-US" altLang="ko-KR" dirty="0"/>
              <a:t> a2 = </a:t>
            </a:r>
            <a:r>
              <a:rPr lang="en-US" altLang="ko-KR" b="1" dirty="0"/>
              <a:t>new </a:t>
            </a:r>
            <a:r>
              <a:rPr lang="en-US" altLang="ko-KR" b="1" dirty="0" err="1"/>
              <a:t>CheckingAccount</a:t>
            </a:r>
            <a:r>
              <a:rPr lang="en-US" altLang="ko-KR" b="1" dirty="0"/>
              <a:t>("222-2222", "</a:t>
            </a:r>
            <a:r>
              <a:rPr lang="ko-KR" altLang="en-US" b="1" dirty="0" err="1"/>
              <a:t>성춘향</a:t>
            </a:r>
            <a:r>
              <a:rPr lang="en-US" altLang="ko-KR" b="1" dirty="0"/>
              <a:t>", 2000, "1234-1234-1234-1323");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CheckingAccount</a:t>
            </a:r>
            <a:r>
              <a:rPr lang="en-US" altLang="ko-KR" dirty="0"/>
              <a:t> a3 = </a:t>
            </a:r>
            <a:r>
              <a:rPr lang="en-US" altLang="ko-KR" b="1" dirty="0"/>
              <a:t>new </a:t>
            </a:r>
            <a:r>
              <a:rPr lang="en-US" altLang="ko-KR" b="1" dirty="0" err="1" smtClean="0"/>
              <a:t>CreditLineAccount</a:t>
            </a:r>
            <a:r>
              <a:rPr lang="en-US" altLang="ko-KR" b="1" dirty="0" smtClean="0"/>
              <a:t>(“333-2222</a:t>
            </a:r>
            <a:r>
              <a:rPr lang="en-US" altLang="ko-KR" b="1" dirty="0"/>
              <a:t>", </a:t>
            </a:r>
            <a:r>
              <a:rPr lang="en-US" altLang="ko-KR" b="1" dirty="0" smtClean="0"/>
              <a:t>“</a:t>
            </a:r>
            <a:r>
              <a:rPr lang="ko-KR" altLang="en-US" b="1" dirty="0" err="1"/>
              <a:t>이</a:t>
            </a:r>
            <a:r>
              <a:rPr lang="ko-KR" altLang="en-US" b="1" dirty="0" err="1" smtClean="0"/>
              <a:t>춘향</a:t>
            </a:r>
            <a:r>
              <a:rPr lang="en-US" altLang="ko-KR" b="1" dirty="0"/>
              <a:t>", 2000, "</a:t>
            </a:r>
            <a:r>
              <a:rPr lang="en-US" altLang="ko-KR" b="1" dirty="0" smtClean="0"/>
              <a:t>1234-1234-1234-9999", 10000</a:t>
            </a:r>
            <a:r>
              <a:rPr lang="en-US" altLang="ko-KR" b="1" dirty="0"/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a1.deposit(3000);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a2.withdraw(200);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a3.deposit(3000);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a1.printAccount();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a2.pay("1234-1234-1234-1323", 200);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a3.pay("1234-1234-1234-1323", 5000);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987824" y="561044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계좌번호</a:t>
            </a:r>
            <a:r>
              <a:rPr lang="en-US" altLang="ko-KR" dirty="0"/>
              <a:t>:111-1111, </a:t>
            </a:r>
            <a:r>
              <a:rPr lang="ko-KR" altLang="en-US" dirty="0"/>
              <a:t>홍길동님 잔액은 </a:t>
            </a:r>
            <a:r>
              <a:rPr lang="en-US" altLang="ko-KR" dirty="0"/>
              <a:t>3000</a:t>
            </a:r>
          </a:p>
          <a:p>
            <a:r>
              <a:rPr lang="ko-KR" altLang="en-US" dirty="0"/>
              <a:t>★★★</a:t>
            </a:r>
            <a:r>
              <a:rPr lang="en-US" altLang="ko-KR" dirty="0"/>
              <a:t>200</a:t>
            </a:r>
            <a:r>
              <a:rPr lang="ko-KR" altLang="en-US" dirty="0" err="1"/>
              <a:t>사용되서</a:t>
            </a:r>
            <a:r>
              <a:rPr lang="ko-KR" altLang="en-US" dirty="0"/>
              <a:t> </a:t>
            </a:r>
            <a:r>
              <a:rPr lang="en-US" altLang="ko-KR" dirty="0"/>
              <a:t>1600</a:t>
            </a:r>
            <a:r>
              <a:rPr lang="ko-KR" altLang="en-US" dirty="0"/>
              <a:t>잔액★★★</a:t>
            </a:r>
          </a:p>
          <a:p>
            <a:r>
              <a:rPr lang="ko-KR" altLang="en-US" dirty="0"/>
              <a:t>카드번호가 </a:t>
            </a:r>
            <a:r>
              <a:rPr lang="ko-KR" altLang="en-US" dirty="0" err="1"/>
              <a:t>일치하지않습니다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8647" y="5702777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ain</a:t>
            </a:r>
            <a:r>
              <a:rPr lang="ko-KR" altLang="en-US" dirty="0" smtClean="0"/>
              <a:t>함수 실행결과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99242"/>
            <a:ext cx="8568952" cy="5328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8646" y="5625336"/>
            <a:ext cx="7131705" cy="972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4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385601"/>
            <a:ext cx="7162800" cy="52311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상속과 인터페이스</a:t>
            </a:r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1143000" y="1433379"/>
            <a:ext cx="8001000" cy="5140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2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96999" name="Picture 7" descr="E:\Java책\프리젠테이션\6장\6장(그림6-11)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8840"/>
            <a:ext cx="7239000" cy="412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21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6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267744" y="764704"/>
            <a:ext cx="2880320" cy="198753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BookInfo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bookNo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bookTitle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writer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436096" y="412000"/>
            <a:ext cx="3456384" cy="28525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ILendable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STATE_BORROWED=1</a:t>
            </a:r>
          </a:p>
          <a:p>
            <a:pPr algn="ctr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STATE_NORMAL=0</a:t>
            </a:r>
          </a:p>
          <a:p>
            <a:pPr algn="ctr"/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checkOut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(String, String);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checkIn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 algn="ctr"/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printState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</p:txBody>
      </p:sp>
      <p:sp>
        <p:nvSpPr>
          <p:cNvPr id="6" name="타원 5"/>
          <p:cNvSpPr/>
          <p:nvPr/>
        </p:nvSpPr>
        <p:spPr>
          <a:xfrm>
            <a:off x="4033022" y="4452970"/>
            <a:ext cx="3888432" cy="23762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BookLib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borrower</a:t>
            </a: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checkoutDate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byte state (0, </a:t>
            </a:r>
            <a:r>
              <a:rPr lang="en-US" altLang="ko-KR" sz="2000">
                <a:solidFill>
                  <a:schemeClr val="tx2">
                    <a:lumMod val="75000"/>
                  </a:schemeClr>
                </a:solidFill>
              </a:rPr>
              <a:t>1)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6" idx="0"/>
            <a:endCxn id="4" idx="4"/>
          </p:cNvCxnSpPr>
          <p:nvPr/>
        </p:nvCxnSpPr>
        <p:spPr>
          <a:xfrm flipH="1" flipV="1">
            <a:off x="3707904" y="2752240"/>
            <a:ext cx="2269334" cy="170073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0"/>
            <a:endCxn id="5" idx="4"/>
          </p:cNvCxnSpPr>
          <p:nvPr/>
        </p:nvCxnSpPr>
        <p:spPr>
          <a:xfrm flipV="1">
            <a:off x="5977238" y="3264576"/>
            <a:ext cx="1187050" cy="1188394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27476" y="3264576"/>
            <a:ext cx="98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extends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77238" y="338393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implements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1259632" y="4077072"/>
            <a:ext cx="2664296" cy="260788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Object</a:t>
            </a:r>
          </a:p>
          <a:p>
            <a:pPr algn="ctr"/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bookNo</a:t>
            </a:r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bookTitle</a:t>
            </a:r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String writer</a:t>
            </a:r>
          </a:p>
          <a:p>
            <a:pPr algn="ctr"/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String borrower</a:t>
            </a:r>
          </a:p>
          <a:p>
            <a:pPr algn="ctr"/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checkOutDate</a:t>
            </a:r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byte state</a:t>
            </a:r>
          </a:p>
          <a:p>
            <a:pPr algn="ctr"/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checkOut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(String, String);</a:t>
            </a:r>
          </a:p>
          <a:p>
            <a:pPr algn="ctr"/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checkIn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();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2">
                    <a:lumMod val="75000"/>
                  </a:schemeClr>
                </a:solidFill>
              </a:rPr>
              <a:t>printState</a:t>
            </a:r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</a:rPr>
              <a:t>();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66917"/>
            <a:ext cx="24929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제출할 파일들 </a:t>
            </a:r>
            <a:r>
              <a:rPr lang="en-US" altLang="ko-KR" b="1" dirty="0" smtClean="0">
                <a:solidFill>
                  <a:srgbClr val="FF0000"/>
                </a:solidFill>
              </a:rPr>
              <a:t>:</a:t>
            </a: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BookInfo.java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BookLib.java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ILendable.java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LibMain.java</a:t>
            </a: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콘솔실행화면캡처파일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이클립스화면캡처파일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252536" y="375976"/>
            <a:ext cx="2880320" cy="23762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BookInfo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bookNo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bookTitle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writer</a:t>
            </a:r>
          </a:p>
          <a:p>
            <a:pPr algn="ctr"/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</a:rPr>
              <a:t>생성자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setter,getter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2915816" y="412000"/>
            <a:ext cx="3456384" cy="293966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ILendable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STATE_BORROWED=1</a:t>
            </a:r>
          </a:p>
          <a:p>
            <a:pPr algn="ctr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STATE_NORMAL=0</a:t>
            </a:r>
          </a:p>
          <a:p>
            <a:pPr algn="ctr"/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checkOut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(String, String);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checkIn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();</a:t>
            </a:r>
          </a:p>
          <a:p>
            <a:pPr algn="ctr"/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printState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();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043608" y="4452970"/>
            <a:ext cx="3888432" cy="23762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BookLib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borrower</a:t>
            </a: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checkoutDate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byte state (0, 1)</a:t>
            </a:r>
          </a:p>
        </p:txBody>
      </p:sp>
      <p:cxnSp>
        <p:nvCxnSpPr>
          <p:cNvPr id="8" name="직선 화살표 연결선 7"/>
          <p:cNvCxnSpPr>
            <a:stCxn id="6" idx="0"/>
            <a:endCxn id="4" idx="4"/>
          </p:cNvCxnSpPr>
          <p:nvPr/>
        </p:nvCxnSpPr>
        <p:spPr>
          <a:xfrm flipH="1" flipV="1">
            <a:off x="1187624" y="2752240"/>
            <a:ext cx="1800200" cy="170073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0"/>
            <a:endCxn id="5" idx="4"/>
          </p:cNvCxnSpPr>
          <p:nvPr/>
        </p:nvCxnSpPr>
        <p:spPr>
          <a:xfrm flipV="1">
            <a:off x="2987824" y="3351664"/>
            <a:ext cx="1656184" cy="110130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7196" y="3264576"/>
            <a:ext cx="98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extends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56958" y="338393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implements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377149" y="528376"/>
            <a:ext cx="2880320" cy="23762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CDInfo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cdNo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cdTitle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bookNo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932040" y="4363510"/>
            <a:ext cx="3888432" cy="23762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CDLib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borrower</a:t>
            </a: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checkoutDate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byte state (0, 1)</a:t>
            </a:r>
          </a:p>
        </p:txBody>
      </p:sp>
      <p:cxnSp>
        <p:nvCxnSpPr>
          <p:cNvPr id="13" name="직선 화살표 연결선 12"/>
          <p:cNvCxnSpPr>
            <a:stCxn id="11" idx="0"/>
            <a:endCxn id="5" idx="4"/>
          </p:cNvCxnSpPr>
          <p:nvPr/>
        </p:nvCxnSpPr>
        <p:spPr>
          <a:xfrm flipH="1" flipV="1">
            <a:off x="4644008" y="3351664"/>
            <a:ext cx="2232248" cy="101184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V="1">
            <a:off x="6876256" y="2752240"/>
            <a:ext cx="941053" cy="16112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98354" y="82134"/>
            <a:ext cx="512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</a:t>
            </a:r>
            <a:r>
              <a:rPr lang="ko-KR" altLang="en-US" dirty="0" err="1"/>
              <a:t>책대출</a:t>
            </a:r>
            <a:r>
              <a:rPr lang="ko-KR" altLang="en-US" dirty="0"/>
              <a:t>  </a:t>
            </a:r>
            <a:r>
              <a:rPr lang="en-US" altLang="ko-KR" dirty="0"/>
              <a:t>2:CD</a:t>
            </a:r>
            <a:r>
              <a:rPr lang="ko-KR" altLang="en-US" dirty="0"/>
              <a:t>대출  </a:t>
            </a:r>
            <a:r>
              <a:rPr lang="en-US" altLang="ko-KR" dirty="0"/>
              <a:t>3:</a:t>
            </a:r>
            <a:r>
              <a:rPr lang="ko-KR" altLang="en-US" dirty="0" err="1"/>
              <a:t>책반납</a:t>
            </a:r>
            <a:r>
              <a:rPr lang="ko-KR" altLang="en-US" dirty="0"/>
              <a:t>  </a:t>
            </a:r>
            <a:r>
              <a:rPr lang="en-US" altLang="ko-KR" dirty="0"/>
              <a:t>4:CD</a:t>
            </a:r>
            <a:r>
              <a:rPr lang="ko-KR" altLang="en-US" dirty="0"/>
              <a:t>반납  </a:t>
            </a:r>
            <a:r>
              <a:rPr lang="en-US" altLang="ko-KR" dirty="0"/>
              <a:t>0:</a:t>
            </a:r>
            <a:r>
              <a:rPr lang="ko-KR" altLang="en-US" dirty="0"/>
              <a:t>종료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5005477" y="335166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implements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22782" y="3403456"/>
            <a:ext cx="98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extends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21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C2813-D908-4202-9BC9-C30514784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main</a:t>
            </a:r>
            <a:r>
              <a:rPr lang="ko-KR" altLang="en-US" sz="1400" dirty="0"/>
              <a:t>함수</a:t>
            </a:r>
            <a:endParaRPr lang="en-US" altLang="ko-KR" sz="1400" dirty="0"/>
          </a:p>
          <a:p>
            <a:pPr marL="0" indent="0" latinLnBrk="0">
              <a:buNone/>
            </a:pPr>
            <a:r>
              <a:rPr lang="en-US" altLang="ko-KR" sz="1400" dirty="0" err="1"/>
              <a:t>BookLib</a:t>
            </a:r>
            <a:r>
              <a:rPr lang="en-US" altLang="ko-KR" sz="1400" dirty="0"/>
              <a:t>[] books = { </a:t>
            </a:r>
            <a:r>
              <a:rPr lang="en-US" altLang="ko-KR" sz="1400" b="1" dirty="0"/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BookLib</a:t>
            </a:r>
            <a:r>
              <a:rPr lang="en-US" altLang="ko-KR" sz="1400" dirty="0"/>
              <a:t>("a01", "java", "</a:t>
            </a:r>
            <a:r>
              <a:rPr lang="ko-KR" altLang="ko-KR" sz="1400" dirty="0" err="1"/>
              <a:t>신용권</a:t>
            </a:r>
            <a:r>
              <a:rPr lang="en-US" altLang="ko-KR" sz="1400" dirty="0"/>
              <a:t>"), </a:t>
            </a:r>
          </a:p>
          <a:p>
            <a:pPr marL="0" indent="0" latinLnBrk="0">
              <a:buNone/>
            </a:pPr>
            <a:r>
              <a:rPr lang="en-US" altLang="ko-KR" sz="1400" b="1" dirty="0"/>
              <a:t>	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BookLib</a:t>
            </a:r>
            <a:r>
              <a:rPr lang="en-US" altLang="ko-KR" sz="1400" dirty="0"/>
              <a:t>("a02", "</a:t>
            </a:r>
            <a:r>
              <a:rPr lang="en-US" altLang="ko-KR" sz="1400" dirty="0" err="1"/>
              <a:t>jsp</a:t>
            </a:r>
            <a:r>
              <a:rPr lang="en-US" altLang="ko-KR" sz="1400" dirty="0"/>
              <a:t>", "</a:t>
            </a:r>
            <a:r>
              <a:rPr lang="ko-KR" altLang="ko-KR" sz="1400" dirty="0"/>
              <a:t>아무개</a:t>
            </a:r>
            <a:r>
              <a:rPr lang="en-US" altLang="ko-KR" sz="1400" dirty="0"/>
              <a:t>"),</a:t>
            </a:r>
          </a:p>
          <a:p>
            <a:pPr marL="0" indent="0" latinLnBrk="0">
              <a:buNone/>
            </a:pPr>
            <a:r>
              <a:rPr lang="en-US" altLang="ko-KR" sz="1400" b="1" dirty="0"/>
              <a:t>	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BookLib</a:t>
            </a:r>
            <a:r>
              <a:rPr lang="en-US" altLang="ko-KR" sz="1400" dirty="0"/>
              <a:t>("a03", "Oracle", "</a:t>
            </a:r>
            <a:r>
              <a:rPr lang="ko-KR" altLang="ko-KR" sz="1400" dirty="0"/>
              <a:t>홍길동</a:t>
            </a:r>
            <a:r>
              <a:rPr lang="en-US" altLang="ko-KR" sz="1400" dirty="0"/>
              <a:t>"), </a:t>
            </a:r>
          </a:p>
          <a:p>
            <a:pPr marL="0" indent="0" latinLnBrk="0">
              <a:buNone/>
            </a:pPr>
            <a:r>
              <a:rPr lang="en-US" altLang="ko-KR" sz="1400" b="1" dirty="0"/>
              <a:t>	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BookLib</a:t>
            </a:r>
            <a:r>
              <a:rPr lang="en-US" altLang="ko-KR" sz="1400" dirty="0"/>
              <a:t>("a04", "</a:t>
            </a:r>
            <a:r>
              <a:rPr lang="en-US" altLang="ko-KR" sz="1400" dirty="0" err="1"/>
              <a:t>mySQL</a:t>
            </a:r>
            <a:r>
              <a:rPr lang="en-US" altLang="ko-KR" sz="1400" dirty="0"/>
              <a:t>", "</a:t>
            </a:r>
            <a:r>
              <a:rPr lang="ko-KR" altLang="ko-KR" sz="1400" dirty="0"/>
              <a:t>이마이</a:t>
            </a:r>
            <a:r>
              <a:rPr lang="en-US" altLang="ko-KR" sz="1400" dirty="0"/>
              <a:t>"),</a:t>
            </a:r>
          </a:p>
          <a:p>
            <a:pPr marL="0" indent="0" latinLnBrk="0">
              <a:buNone/>
            </a:pPr>
            <a:r>
              <a:rPr lang="en-US" altLang="ko-KR" sz="1400" b="1" dirty="0"/>
              <a:t>	new</a:t>
            </a:r>
            <a:r>
              <a:rPr lang="en-US" altLang="ko-KR" sz="1400" dirty="0"/>
              <a:t> </a:t>
            </a:r>
            <a:r>
              <a:rPr lang="en-US" altLang="ko-KR" sz="1400" dirty="0" err="1"/>
              <a:t>BookLib</a:t>
            </a:r>
            <a:r>
              <a:rPr lang="en-US" altLang="ko-KR" sz="1400" dirty="0"/>
              <a:t>("a05", "Servlet", "</a:t>
            </a:r>
            <a:r>
              <a:rPr lang="ko-KR" altLang="ko-KR" sz="1400" dirty="0" err="1"/>
              <a:t>서블리</a:t>
            </a:r>
            <a:r>
              <a:rPr lang="en-US" altLang="ko-KR" sz="1400" dirty="0"/>
              <a:t>") </a:t>
            </a:r>
            <a:r>
              <a:rPr lang="en-US" altLang="ko-KR" sz="1400" dirty="0" smtClean="0"/>
              <a:t>};</a:t>
            </a:r>
          </a:p>
          <a:p>
            <a:pPr marL="0" indent="0" latinLnBrk="0">
              <a:buNone/>
            </a:pPr>
            <a:r>
              <a:rPr lang="ko-KR" altLang="ko-KR" sz="1400" dirty="0" smtClean="0"/>
              <a:t> </a:t>
            </a:r>
            <a:r>
              <a:rPr lang="en-US" altLang="ko-KR" sz="1400" b="1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fn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idx</a:t>
            </a:r>
            <a:r>
              <a:rPr lang="en-US" altLang="ko-KR" sz="1400" dirty="0"/>
              <a:t>;</a:t>
            </a:r>
            <a:endParaRPr lang="ko-KR" altLang="ko-KR" sz="1400" dirty="0"/>
          </a:p>
          <a:p>
            <a:pPr marL="0" indent="0" latinLnBrk="0">
              <a:buNone/>
            </a:pPr>
            <a:r>
              <a:rPr lang="en-US" altLang="ko-KR" sz="1400" b="1" dirty="0"/>
              <a:t>do</a:t>
            </a:r>
            <a:r>
              <a:rPr lang="en-US" altLang="ko-KR" sz="1400" dirty="0"/>
              <a:t> {</a:t>
            </a:r>
            <a:endParaRPr lang="ko-KR" altLang="ko-KR" sz="1400" dirty="0"/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System.</a:t>
            </a:r>
            <a:r>
              <a:rPr lang="en-US" altLang="ko-KR" sz="1400" b="1" i="1" dirty="0" err="1"/>
              <a:t>out</a:t>
            </a:r>
            <a:r>
              <a:rPr lang="en-US" altLang="ko-KR" sz="1400" dirty="0" err="1"/>
              <a:t>.print</a:t>
            </a:r>
            <a:r>
              <a:rPr lang="en-US" altLang="ko-KR" sz="1400" dirty="0"/>
              <a:t>("1:</a:t>
            </a:r>
            <a:r>
              <a:rPr lang="ko-KR" altLang="ko-KR" sz="1400" dirty="0" err="1"/>
              <a:t>책대출</a:t>
            </a:r>
            <a:r>
              <a:rPr lang="en-US" altLang="ko-KR" sz="1400" dirty="0"/>
              <a:t> | 2</a:t>
            </a:r>
            <a:r>
              <a:rPr lang="en-US" altLang="ko-KR" sz="1400" dirty="0" smtClean="0"/>
              <a:t>:</a:t>
            </a:r>
            <a:r>
              <a:rPr lang="ko-KR" altLang="ko-KR" sz="1400" dirty="0" err="1" smtClean="0"/>
              <a:t>책반납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| </a:t>
            </a:r>
            <a:r>
              <a:rPr lang="en-US" altLang="ko-KR" sz="1400" dirty="0" smtClean="0"/>
              <a:t>0</a:t>
            </a:r>
            <a:r>
              <a:rPr lang="en-US" altLang="ko-KR" sz="1400" dirty="0"/>
              <a:t>:</a:t>
            </a:r>
            <a:r>
              <a:rPr lang="ko-KR" altLang="ko-KR" sz="1400" dirty="0"/>
              <a:t>종료</a:t>
            </a:r>
            <a:r>
              <a:rPr lang="en-US" altLang="ko-KR" sz="1400" dirty="0"/>
              <a:t> ?");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fn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sc.nextInt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/>
              <a:t>    switch(</a:t>
            </a:r>
            <a:r>
              <a:rPr lang="en-US" altLang="ko-KR" sz="1400" dirty="0" err="1"/>
              <a:t>fn</a:t>
            </a:r>
            <a:r>
              <a:rPr lang="en-US" altLang="ko-KR" sz="1400" dirty="0"/>
              <a:t>){</a:t>
            </a:r>
          </a:p>
          <a:p>
            <a:pPr marL="0" indent="0">
              <a:buNone/>
            </a:pPr>
            <a:r>
              <a:rPr lang="en-US" altLang="ko-KR" sz="1400" dirty="0"/>
              <a:t>        case 1: //</a:t>
            </a:r>
            <a:r>
              <a:rPr lang="ko-KR" altLang="en-US" sz="1400" dirty="0" err="1"/>
              <a:t>책대출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    case</a:t>
            </a:r>
            <a:r>
              <a:rPr lang="ko-KR" altLang="en-US" sz="1400" dirty="0"/>
              <a:t> </a:t>
            </a:r>
            <a:r>
              <a:rPr lang="en-US" altLang="ko-KR" sz="1400" dirty="0"/>
              <a:t>2: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//</a:t>
            </a:r>
            <a:r>
              <a:rPr lang="ko-KR" altLang="en-US" sz="1400" dirty="0" err="1" smtClean="0"/>
              <a:t>책반납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/>
              <a:t> </a:t>
            </a:r>
            <a:r>
              <a:rPr lang="en-US" altLang="ko-KR" sz="1400" smtClean="0"/>
              <a:t>   }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}while(</a:t>
            </a:r>
            <a:r>
              <a:rPr lang="en-US" altLang="ko-KR" sz="1400" dirty="0" err="1"/>
              <a:t>fn</a:t>
            </a:r>
            <a:r>
              <a:rPr lang="en-US" altLang="ko-KR" sz="1400" dirty="0"/>
              <a:t>!=0);</a:t>
            </a:r>
          </a:p>
          <a:p>
            <a:pPr marL="0" indent="0">
              <a:buNone/>
            </a:pPr>
            <a:r>
              <a:rPr lang="en-US" altLang="ko-KR" sz="1400" dirty="0"/>
              <a:t>//   books </a:t>
            </a:r>
            <a:r>
              <a:rPr lang="ko-KR" altLang="en-US" sz="1400" dirty="0"/>
              <a:t>과 </a:t>
            </a:r>
            <a:r>
              <a:rPr lang="en-US" altLang="ko-KR" sz="1400" dirty="0" err="1"/>
              <a:t>cds</a:t>
            </a:r>
            <a:r>
              <a:rPr lang="en-US" altLang="ko-KR" sz="1400" dirty="0"/>
              <a:t> </a:t>
            </a:r>
            <a:r>
              <a:rPr lang="ko-KR" altLang="en-US" sz="1400" dirty="0"/>
              <a:t>배열의 상태를 출력</a:t>
            </a:r>
          </a:p>
        </p:txBody>
      </p:sp>
    </p:spTree>
    <p:extLst>
      <p:ext uri="{BB962C8B-B14F-4D97-AF65-F5344CB8AC3E}">
        <p14:creationId xmlns:p14="http://schemas.microsoft.com/office/powerpoint/2010/main" val="522813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lnSpc>
            <a:spcPct val="150000"/>
          </a:lnSpc>
          <a:defRPr b="1" dirty="0"/>
        </a:defPPr>
      </a:lstStyle>
    </a:spDef>
    <a:lnDef>
      <a:spPr>
        <a:ln w="635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459</Words>
  <Application>Microsoft Office PowerPoint</Application>
  <PresentationFormat>화면 슬라이드 쇼(4:3)</PresentationFormat>
  <Paragraphs>117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상속과 인터페이스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tjoeun</dc:creator>
  <cp:lastModifiedBy>tjoeun</cp:lastModifiedBy>
  <cp:revision>60</cp:revision>
  <dcterms:created xsi:type="dcterms:W3CDTF">2016-08-11T23:45:44Z</dcterms:created>
  <dcterms:modified xsi:type="dcterms:W3CDTF">2020-12-10T02:02:06Z</dcterms:modified>
</cp:coreProperties>
</file>