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76" r:id="rId2"/>
    <p:sldId id="256" r:id="rId3"/>
    <p:sldId id="257" r:id="rId4"/>
    <p:sldId id="279" r:id="rId5"/>
    <p:sldId id="280" r:id="rId6"/>
    <p:sldId id="275" r:id="rId7"/>
    <p:sldId id="261" r:id="rId8"/>
    <p:sldId id="278" r:id="rId9"/>
    <p:sldId id="277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8160" autoAdjust="0"/>
  </p:normalViewPr>
  <p:slideViewPr>
    <p:cSldViewPr>
      <p:cViewPr varScale="1">
        <p:scale>
          <a:sx n="95" d="100"/>
          <a:sy n="95" d="100"/>
        </p:scale>
        <p:origin x="7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D87E5-AA04-4D35-9C32-0CB31DD30218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CFC2F-9078-4E85-AB26-759E9A451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14" y="0"/>
            <a:ext cx="9126287" cy="76470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764705"/>
            <a:ext cx="9148125" cy="576064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2EC2-E1AD-464B-B6D6-A18426D6A9EC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2443" y="133573"/>
            <a:ext cx="4371975" cy="1207196"/>
          </a:xfrm>
        </p:spPr>
        <p:txBody>
          <a:bodyPr/>
          <a:lstStyle/>
          <a:p>
            <a:r>
              <a:rPr lang="ko-KR" altLang="en-US" dirty="0" smtClean="0"/>
              <a:t>응용</a:t>
            </a:r>
            <a:r>
              <a:rPr lang="en-US" altLang="ko-KR" dirty="0" smtClean="0"/>
              <a:t>SW</a:t>
            </a:r>
            <a:r>
              <a:rPr lang="ko-KR" altLang="en-US" dirty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272808" cy="5364596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아래의 파일을 하나로 압축하여 제출합니다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85763" indent="-385763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exERD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85763" indent="-385763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exERD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캡처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85763" indent="-385763" algn="l">
              <a:buFont typeface="+mj-lt"/>
              <a:buAutoNum type="arabicPeriod"/>
            </a:pPr>
            <a:r>
              <a:rPr lang="en-US" altLang="ko-KR" dirty="0" err="1" smtClean="0">
                <a:solidFill>
                  <a:srgbClr val="FF0000"/>
                </a:solidFill>
              </a:rPr>
              <a:t>supermarket.sql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85763" indent="-385763" algn="l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DTO, DAO (</a:t>
            </a:r>
            <a:r>
              <a:rPr lang="ko-KR" altLang="en-US" dirty="0" err="1" smtClean="0">
                <a:solidFill>
                  <a:srgbClr val="FF0000"/>
                </a:solidFill>
              </a:rPr>
              <a:t>자바파일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85763" indent="-385763" algn="l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Swing java program (</a:t>
            </a:r>
            <a:r>
              <a:rPr lang="ko-KR" altLang="en-US" dirty="0" err="1" smtClean="0">
                <a:solidFill>
                  <a:srgbClr val="FF0000"/>
                </a:solidFill>
              </a:rPr>
              <a:t>자바파일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85763" indent="-385763" algn="l">
              <a:buFont typeface="+mj-lt"/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실행화면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캡처</a:t>
            </a:r>
            <a:endParaRPr lang="en-US" altLang="ko-KR" dirty="0">
              <a:solidFill>
                <a:srgbClr val="FF0000"/>
              </a:solidFill>
            </a:endParaRPr>
          </a:p>
          <a:p>
            <a:pPr marL="685800" lvl="1" indent="-3429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아이디검색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전화번호검색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이름검색</a:t>
            </a:r>
            <a:endParaRPr lang="en-US" altLang="ko-KR" dirty="0">
              <a:solidFill>
                <a:srgbClr val="FF0000"/>
              </a:solidFill>
            </a:endParaRPr>
          </a:p>
          <a:p>
            <a:pPr marL="685800" lvl="1" indent="-34290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가입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전화번호수정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685800" lvl="1" indent="-34290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고객등급별출력</a:t>
            </a:r>
            <a:endParaRPr lang="en-US" altLang="ko-KR" dirty="0">
              <a:solidFill>
                <a:srgbClr val="FF0000"/>
              </a:solidFill>
            </a:endParaRPr>
          </a:p>
          <a:p>
            <a:pPr marL="685800" lvl="1" indent="-342900" algn="l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전체출력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685800" lvl="1" indent="-342900" algn="l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0000"/>
                </a:solidFill>
              </a:rPr>
              <a:t>회원탈퇴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고객이름 검색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" y="836712"/>
            <a:ext cx="5594448" cy="297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5113227" y="1718810"/>
            <a:ext cx="1548173" cy="1224136"/>
          </a:xfrm>
          <a:prstGeom prst="curvedConnector3">
            <a:avLst>
              <a:gd name="adj1" fmla="val -626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9958"/>
            <a:ext cx="748665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52120" y="1187459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클릭후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동명이인이 있을 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20689"/>
            <a:ext cx="6336704" cy="31683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72889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</a:t>
            </a:r>
            <a:r>
              <a:rPr lang="ko-KR" altLang="en-US" b="1" dirty="0" err="1">
                <a:solidFill>
                  <a:srgbClr val="FF0000"/>
                </a:solidFill>
              </a:rPr>
              <a:t>큰금액</a:t>
            </a:r>
            <a:r>
              <a:rPr lang="ko-KR" altLang="en-US" b="1" dirty="0">
                <a:solidFill>
                  <a:srgbClr val="FF0000"/>
                </a:solidFill>
              </a:rPr>
              <a:t> 구매는 불가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3134050"/>
            <a:ext cx="7091114" cy="3545557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827583" y="3645023"/>
            <a:ext cx="3384378" cy="72011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" y="620689"/>
            <a:ext cx="4639637" cy="24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8730" y="25442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작은 금액은 </a:t>
            </a:r>
            <a:r>
              <a:rPr lang="ko-KR" altLang="en-US" b="1" dirty="0" err="1">
                <a:solidFill>
                  <a:srgbClr val="FF0000"/>
                </a:solidFill>
              </a:rPr>
              <a:t>구매시</a:t>
            </a:r>
            <a:r>
              <a:rPr lang="ko-KR" altLang="en-US" b="1" dirty="0">
                <a:solidFill>
                  <a:srgbClr val="FF0000"/>
                </a:solidFill>
              </a:rPr>
              <a:t> 포인트만 차감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91" y="3052688"/>
            <a:ext cx="6734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>
            <a:off x="1691679" y="1628799"/>
            <a:ext cx="2973921" cy="259228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9" y="3503021"/>
            <a:ext cx="4485010" cy="2879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9" y="3647037"/>
            <a:ext cx="4464860" cy="3023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798038"/>
            <a:ext cx="5261923" cy="26309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물품 구매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44" y="1688574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금액을 입력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물품구매 버튼 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2080" y="2638653"/>
            <a:ext cx="385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홍길동을 검색하면 등급이 바꿔있음</a:t>
            </a:r>
          </a:p>
        </p:txBody>
      </p:sp>
      <p:cxnSp>
        <p:nvCxnSpPr>
          <p:cNvPr id="6" name="구부러진 연결선 5"/>
          <p:cNvCxnSpPr/>
          <p:nvPr/>
        </p:nvCxnSpPr>
        <p:spPr>
          <a:xfrm rot="5400000">
            <a:off x="-270926" y="3050570"/>
            <a:ext cx="3600400" cy="1476941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148043" y="4725144"/>
            <a:ext cx="512189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30419" y="5528426"/>
            <a:ext cx="512189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60479" y="5528426"/>
            <a:ext cx="512189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5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26" y="3114675"/>
            <a:ext cx="7486650" cy="3743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9" y="836712"/>
            <a:ext cx="5000321" cy="25001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등급별 출력</a:t>
            </a:r>
          </a:p>
        </p:txBody>
      </p:sp>
      <p:sp>
        <p:nvSpPr>
          <p:cNvPr id="8" name="TextBox 7"/>
          <p:cNvSpPr txBox="1"/>
          <p:nvPr/>
        </p:nvSpPr>
        <p:spPr>
          <a:xfrm rot="20813085">
            <a:off x="1348291" y="285293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출력은 등급을 선택 후 등급별 출력이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7328" y="4402341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구매누적액</a:t>
            </a:r>
            <a:r>
              <a:rPr lang="ko-KR" altLang="en-US" b="1" dirty="0" smtClean="0">
                <a:solidFill>
                  <a:srgbClr val="FF0000"/>
                </a:solidFill>
              </a:rPr>
              <a:t> 내림차순으로 출력하고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맨 마지막 행에는 총 몇 명인지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87624" y="6021288"/>
            <a:ext cx="936104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14999" y="5609771"/>
            <a:ext cx="93610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86650" cy="374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전체 출력</a:t>
            </a:r>
          </a:p>
        </p:txBody>
      </p:sp>
      <p:sp>
        <p:nvSpPr>
          <p:cNvPr id="5" name="타원 4"/>
          <p:cNvSpPr/>
          <p:nvPr/>
        </p:nvSpPr>
        <p:spPr>
          <a:xfrm>
            <a:off x="755576" y="4813728"/>
            <a:ext cx="936104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760" y="939507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구매누적액</a:t>
            </a:r>
            <a:r>
              <a:rPr lang="ko-KR" altLang="en-US" b="1" dirty="0" smtClean="0">
                <a:solidFill>
                  <a:srgbClr val="FF0000"/>
                </a:solidFill>
              </a:rPr>
              <a:t> 내림차순으로 출력하고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맨 마지막 행에는 총 몇 명인지 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38861" y="4365656"/>
            <a:ext cx="93610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717032"/>
            <a:ext cx="6838578" cy="30434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785630"/>
            <a:ext cx="6552728" cy="32763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161242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전화번호와 이름을 입력 후 회원가입버튼 클릭</a:t>
            </a:r>
          </a:p>
        </p:txBody>
      </p:sp>
    </p:spTree>
    <p:extLst>
      <p:ext uri="{BB962C8B-B14F-4D97-AF65-F5344CB8AC3E}">
        <p14:creationId xmlns:p14="http://schemas.microsoft.com/office/powerpoint/2010/main" val="15914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7731"/>
            <a:ext cx="5446554" cy="27232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번호수정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8802" y="1772816"/>
            <a:ext cx="635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번호수정은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>
                <a:solidFill>
                  <a:srgbClr val="FF0000"/>
                </a:solidFill>
              </a:rPr>
              <a:t>기준으로 </a:t>
            </a:r>
            <a:r>
              <a:rPr lang="ko-KR" altLang="en-US" b="1" dirty="0" smtClean="0">
                <a:solidFill>
                  <a:srgbClr val="FF0000"/>
                </a:solidFill>
              </a:rPr>
              <a:t>수정한다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그러므로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번호와 아이디가 입력된 상태에서 번호 수정 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52936"/>
            <a:ext cx="7486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8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3"/>
            <a:ext cx="5760640" cy="288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6505" y="1970579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회원탈퇴는 </a:t>
            </a:r>
            <a:r>
              <a:rPr lang="ko-KR" altLang="en-US" b="1" dirty="0" smtClean="0">
                <a:solidFill>
                  <a:srgbClr val="FF0000"/>
                </a:solidFill>
              </a:rPr>
              <a:t>전화번호가 </a:t>
            </a:r>
            <a:r>
              <a:rPr lang="ko-KR" altLang="en-US" b="1" dirty="0">
                <a:solidFill>
                  <a:srgbClr val="FF0000"/>
                </a:solidFill>
              </a:rPr>
              <a:t>입력되어 있어야 </a:t>
            </a:r>
            <a:r>
              <a:rPr lang="ko-KR" altLang="en-US" b="1" dirty="0" smtClean="0">
                <a:solidFill>
                  <a:srgbClr val="FF0000"/>
                </a:solidFill>
              </a:rPr>
              <a:t>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해당 전화번호의 고객을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탈퇴시킨다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68960"/>
            <a:ext cx="5184572" cy="2592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505" y="4365103"/>
            <a:ext cx="4822354" cy="2411177"/>
          </a:xfrm>
          <a:prstGeom prst="rect">
            <a:avLst/>
          </a:prstGeom>
        </p:spPr>
      </p:pic>
      <p:cxnSp>
        <p:nvCxnSpPr>
          <p:cNvPr id="9" name="구부러진 연결선 8"/>
          <p:cNvCxnSpPr/>
          <p:nvPr/>
        </p:nvCxnSpPr>
        <p:spPr>
          <a:xfrm rot="16200000" flipH="1">
            <a:off x="3959935" y="4833156"/>
            <a:ext cx="1224133" cy="864095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customer.sql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-- 0. </a:t>
            </a:r>
            <a:r>
              <a:rPr lang="ko-KR" altLang="en-US" sz="1400" dirty="0" err="1"/>
              <a:t>레벨이름들</a:t>
            </a:r>
            <a:r>
              <a:rPr lang="ko-KR" altLang="en-US" sz="1400" dirty="0"/>
              <a:t> 검색 </a:t>
            </a:r>
            <a:r>
              <a:rPr lang="en-US" altLang="ko-KR" sz="1400" dirty="0"/>
              <a:t>: public Vector&lt;String&gt; </a:t>
            </a:r>
            <a:r>
              <a:rPr lang="en-US" altLang="ko-KR" sz="1400" dirty="0" err="1"/>
              <a:t>getLevelNames</a:t>
            </a:r>
            <a:r>
              <a:rPr lang="en-US" altLang="ko-KR" sz="1400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-- 1. </a:t>
            </a:r>
            <a:r>
              <a:rPr lang="en-US" altLang="ko-KR" sz="1400" dirty="0" err="1"/>
              <a:t>cId</a:t>
            </a:r>
            <a:r>
              <a:rPr lang="ko-KR" altLang="en-US" sz="1400" dirty="0"/>
              <a:t>로 검색 </a:t>
            </a:r>
            <a:r>
              <a:rPr lang="en-US" altLang="ko-KR" sz="1400" dirty="0"/>
              <a:t>: public </a:t>
            </a:r>
            <a:r>
              <a:rPr lang="en-US" altLang="ko-KR" sz="1400" dirty="0" err="1"/>
              <a:t>CustomerDto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cIdGetCustomer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cId</a:t>
            </a:r>
            <a:r>
              <a:rPr lang="en-US" altLang="ko-KR" sz="1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-- 2. </a:t>
            </a:r>
            <a:r>
              <a:rPr lang="ko-KR" altLang="en-US" sz="1400" dirty="0" err="1"/>
              <a:t>폰뒤</a:t>
            </a:r>
            <a:r>
              <a:rPr lang="en-US" altLang="ko-KR" sz="1400" dirty="0"/>
              <a:t>4</a:t>
            </a:r>
            <a:r>
              <a:rPr lang="ko-KR" altLang="en-US" sz="1400" dirty="0"/>
              <a:t>자리</a:t>
            </a:r>
            <a:r>
              <a:rPr lang="en-US" altLang="ko-KR" sz="1400" dirty="0"/>
              <a:t>(FULL) </a:t>
            </a:r>
            <a:r>
              <a:rPr lang="ko-KR" altLang="en-US" sz="1400" dirty="0"/>
              <a:t>검색 </a:t>
            </a:r>
            <a:r>
              <a:rPr lang="en-US" altLang="ko-KR" sz="1400" dirty="0"/>
              <a:t>- CTEL, CNAME, CPOINT, CAMOUNT, LEVELNAME, </a:t>
            </a:r>
            <a:r>
              <a:rPr lang="ko-KR" altLang="en-US" sz="1400" dirty="0" err="1"/>
              <a:t>레벨업을</a:t>
            </a:r>
            <a:r>
              <a:rPr lang="ko-KR" altLang="en-US" sz="1400" dirty="0"/>
              <a:t> 위한 쓸 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   </a:t>
            </a:r>
            <a:r>
              <a:rPr lang="en-US" altLang="ko-KR" sz="1400" dirty="0" smtClean="0"/>
              <a:t>public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CustomerDto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cTelGetCustomers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cTel</a:t>
            </a:r>
            <a:r>
              <a:rPr lang="en-US" altLang="ko-KR" sz="1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-- 3. </a:t>
            </a:r>
            <a:r>
              <a:rPr lang="ko-KR" altLang="en-US" sz="1400" dirty="0"/>
              <a:t>고객이름검색 </a:t>
            </a:r>
            <a:r>
              <a:rPr lang="en-US" altLang="ko-KR" sz="1400" dirty="0"/>
              <a:t>- CTEL, CNAME, CPOINT, CAMOUNT, LEVELNAME, </a:t>
            </a:r>
            <a:r>
              <a:rPr lang="ko-KR" altLang="en-US" sz="1400" dirty="0" err="1"/>
              <a:t>레벨업을</a:t>
            </a:r>
            <a:r>
              <a:rPr lang="ko-KR" altLang="en-US" sz="1400" dirty="0"/>
              <a:t> 위한 쓸 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                      public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CustomerDto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cNameGetCustomers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cName</a:t>
            </a:r>
            <a:r>
              <a:rPr lang="en-US" altLang="ko-KR" sz="1400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-- 4. </a:t>
            </a:r>
            <a:r>
              <a:rPr lang="ko-KR" altLang="en-US" sz="1400" dirty="0"/>
              <a:t>포인트로만 구매</a:t>
            </a:r>
            <a:r>
              <a:rPr lang="en-US" altLang="ko-KR" sz="1400" dirty="0"/>
              <a:t>(1000</a:t>
            </a:r>
            <a:r>
              <a:rPr lang="ko-KR" altLang="en-US" sz="1400" dirty="0"/>
              <a:t>원짜리를 포인트로만 구매</a:t>
            </a:r>
            <a:r>
              <a:rPr lang="en-US" altLang="ko-KR" sz="1400" dirty="0"/>
              <a:t>) :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buyWithPoint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cAmount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cId</a:t>
            </a:r>
            <a:r>
              <a:rPr lang="en-US" altLang="ko-KR" sz="1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-- 5. </a:t>
            </a:r>
            <a:r>
              <a:rPr lang="ko-KR" altLang="en-US" sz="1400" b="1" dirty="0">
                <a:solidFill>
                  <a:srgbClr val="FF0000"/>
                </a:solidFill>
              </a:rPr>
              <a:t>물품구매 </a:t>
            </a:r>
            <a:r>
              <a:rPr lang="en-US" altLang="ko-KR" sz="1400" b="1" dirty="0">
                <a:solidFill>
                  <a:srgbClr val="FF0000"/>
                </a:solidFill>
              </a:rPr>
              <a:t>(1000000</a:t>
            </a:r>
            <a:r>
              <a:rPr lang="ko-KR" altLang="en-US" sz="1400" b="1" dirty="0">
                <a:solidFill>
                  <a:srgbClr val="FF0000"/>
                </a:solidFill>
              </a:rPr>
              <a:t>원짜리를 구매할 경우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</a:rPr>
              <a:t>포인트는 구매금액의 </a:t>
            </a:r>
            <a:r>
              <a:rPr lang="en-US" altLang="ko-KR" sz="1400" b="1" dirty="0">
                <a:solidFill>
                  <a:srgbClr val="FF0000"/>
                </a:solidFill>
              </a:rPr>
              <a:t>5%)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-- </a:t>
            </a:r>
            <a:r>
              <a:rPr lang="ko-KR" altLang="en-US" sz="1400" b="1" dirty="0" err="1">
                <a:solidFill>
                  <a:srgbClr val="FF0000"/>
                </a:solidFill>
              </a:rPr>
              <a:t>물품구매시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UPDATE 2</a:t>
            </a:r>
            <a:r>
              <a:rPr lang="ko-KR" altLang="en-US" sz="1400" b="1" dirty="0">
                <a:solidFill>
                  <a:srgbClr val="FF0000"/>
                </a:solidFill>
              </a:rPr>
              <a:t>회 필요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구매누적금액 </a:t>
            </a:r>
            <a:r>
              <a:rPr lang="en-US" altLang="ko-KR" sz="1400" b="1" dirty="0">
                <a:solidFill>
                  <a:srgbClr val="FF0000"/>
                </a:solidFill>
              </a:rPr>
              <a:t>UPDATE</a:t>
            </a:r>
            <a:r>
              <a:rPr lang="ko-KR" altLang="en-US" sz="1400" b="1" dirty="0">
                <a:solidFill>
                  <a:srgbClr val="FF0000"/>
                </a:solidFill>
              </a:rPr>
              <a:t>와 </a:t>
            </a:r>
            <a:r>
              <a:rPr lang="en-US" altLang="ko-KR" sz="1400" b="1" dirty="0">
                <a:solidFill>
                  <a:srgbClr val="FF0000"/>
                </a:solidFill>
              </a:rPr>
              <a:t>LEVELNO UPDATE)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--  public 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buy(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cAmount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cId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-- 6. </a:t>
            </a:r>
            <a:r>
              <a:rPr lang="ko-KR" altLang="en-US" sz="1400" dirty="0" err="1"/>
              <a:t>등급별출력</a:t>
            </a:r>
            <a:r>
              <a:rPr lang="ko-KR" altLang="en-US" sz="1400" dirty="0"/>
              <a:t> </a:t>
            </a:r>
            <a:r>
              <a:rPr lang="en-US" altLang="ko-KR" sz="1400" dirty="0"/>
              <a:t>- CID, CTEL, CNAME, CPOINT, CAMOUNT, LEVELNAME, </a:t>
            </a:r>
            <a:r>
              <a:rPr lang="ko-KR" altLang="en-US" sz="1400" dirty="0" err="1"/>
              <a:t>레벨업을위한쓸돈</a:t>
            </a:r>
            <a:endParaRPr lang="ko-KR" alt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             public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CustomerDto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levelNameGetCustomers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levelName</a:t>
            </a:r>
            <a:r>
              <a:rPr lang="en-US" altLang="ko-KR" sz="1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-- 7.</a:t>
            </a:r>
            <a:r>
              <a:rPr lang="ko-KR" altLang="en-US" sz="1400" dirty="0" err="1"/>
              <a:t>전체출력</a:t>
            </a:r>
            <a:r>
              <a:rPr lang="ko-KR" altLang="en-US" sz="1400" dirty="0"/>
              <a:t> </a:t>
            </a:r>
            <a:r>
              <a:rPr lang="en-US" altLang="ko-KR" sz="1400" dirty="0"/>
              <a:t>- CID, CTEL, CNAME, CPOINT, CAMOUNT, LEVELNAME, </a:t>
            </a:r>
            <a:r>
              <a:rPr lang="ko-KR" altLang="en-US" sz="1400" dirty="0" err="1"/>
              <a:t>레벨업을위한쓸돈</a:t>
            </a:r>
            <a:endParaRPr lang="ko-KR" alt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           public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CustomerDto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getCustomers</a:t>
            </a:r>
            <a:r>
              <a:rPr lang="en-US" altLang="ko-KR" sz="1400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-- 8. </a:t>
            </a:r>
            <a:r>
              <a:rPr lang="ko-KR" altLang="en-US" sz="1400" dirty="0"/>
              <a:t>회원가입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고객전화와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고객이름은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</a:t>
            </a:r>
            <a:r>
              <a:rPr lang="en-US" altLang="ko-KR" sz="1400" dirty="0"/>
              <a:t>INSERT)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     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insertCustomer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cTel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cName</a:t>
            </a:r>
            <a:r>
              <a:rPr lang="en-US" altLang="ko-KR" sz="1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-- 9. </a:t>
            </a:r>
            <a:r>
              <a:rPr lang="ko-KR" altLang="en-US" sz="1400" dirty="0" err="1"/>
              <a:t>번호수정</a:t>
            </a:r>
            <a:r>
              <a:rPr lang="ko-KR" altLang="en-US" sz="1400" dirty="0"/>
              <a:t> </a:t>
            </a:r>
            <a:r>
              <a:rPr lang="en-US" altLang="ko-KR" sz="1400" dirty="0"/>
              <a:t>: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updateCustomer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cTel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cId</a:t>
            </a:r>
            <a:r>
              <a:rPr lang="en-US" altLang="ko-KR" sz="1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/>
              <a:t>-- 10. </a:t>
            </a:r>
            <a:r>
              <a:rPr lang="ko-KR" altLang="en-US" sz="1400" dirty="0"/>
              <a:t>회원탈퇴 </a:t>
            </a:r>
            <a:r>
              <a:rPr lang="en-US" altLang="ko-KR" sz="1400" dirty="0"/>
              <a:t>: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deleteCustomer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cTel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8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6" y="565676"/>
            <a:ext cx="8950190" cy="60316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2570" y="1619699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txtCTel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570" y="2072421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txtCName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4580" y="2504469"/>
            <a:ext cx="120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txtCPoint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4580" y="2976468"/>
            <a:ext cx="152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txtCAmount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4580" y="3384712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comLevelName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8624" y="983808"/>
            <a:ext cx="8657479" cy="2826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721" y="3861048"/>
            <a:ext cx="8424936" cy="644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66434" y="5877272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txtPool</a:t>
            </a:r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</a:rPr>
              <a:t>JTextArea</a:t>
            </a:r>
            <a:r>
              <a:rPr lang="en-US" altLang="ko-KR" b="1" dirty="0">
                <a:solidFill>
                  <a:srgbClr val="0070C0"/>
                </a:solidFill>
              </a:rPr>
              <a:t>) – </a:t>
            </a:r>
            <a:r>
              <a:rPr lang="ko-KR" altLang="en-US" b="1" dirty="0">
                <a:solidFill>
                  <a:srgbClr val="0070C0"/>
                </a:solidFill>
              </a:rPr>
              <a:t>자동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JScrollPane</a:t>
            </a:r>
            <a:r>
              <a:rPr lang="ko-KR" altLang="en-US" b="1" dirty="0">
                <a:solidFill>
                  <a:srgbClr val="0070C0"/>
                </a:solidFill>
              </a:rPr>
              <a:t>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8769" y="457183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btnBuy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6232" y="1820521"/>
            <a:ext cx="1648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rgbClr val="0070C0"/>
                </a:solidFill>
              </a:rPr>
              <a:t>btnCTelSearch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5372" y="2257508"/>
            <a:ext cx="19789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smtClean="0">
                <a:solidFill>
                  <a:srgbClr val="0070C0"/>
                </a:solidFill>
              </a:rPr>
              <a:t>btnCNameSearch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518" y="2689135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btnBuyWithPoint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7709" y="4793084"/>
            <a:ext cx="25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0070C0"/>
                </a:solidFill>
              </a:rPr>
              <a:t>btnLevelNameOutput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9982" y="506544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btnAllOutput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9478" y="4560463"/>
            <a:ext cx="119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btnInsert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5083" y="5147899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btnDelete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18333" y="450586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btnExit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>
            <a:endCxn id="28" idx="0"/>
          </p:cNvCxnSpPr>
          <p:nvPr/>
        </p:nvCxnSpPr>
        <p:spPr>
          <a:xfrm>
            <a:off x="7078216" y="4406468"/>
            <a:ext cx="67296" cy="7414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71513" y="132601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jpup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827" y="4797922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jpbtn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27" name="직선 화살표 연결선 1026"/>
          <p:cNvCxnSpPr>
            <a:stCxn id="5" idx="0"/>
            <a:endCxn id="34" idx="1"/>
          </p:cNvCxnSpPr>
          <p:nvPr/>
        </p:nvCxnSpPr>
        <p:spPr>
          <a:xfrm flipV="1">
            <a:off x="4597364" y="332656"/>
            <a:ext cx="3674149" cy="6511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35" idx="0"/>
          </p:cNvCxnSpPr>
          <p:nvPr/>
        </p:nvCxnSpPr>
        <p:spPr>
          <a:xfrm flipH="1">
            <a:off x="8693166" y="4183457"/>
            <a:ext cx="108491" cy="614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3867327" y="4530833"/>
            <a:ext cx="3" cy="534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01667" y="4787859"/>
            <a:ext cx="180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</a:rPr>
              <a:t>btnCTelUpdate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3001-A478-429E-AB3C-AF3FAE34DCC0}"/>
              </a:ext>
            </a:extLst>
          </p:cNvPr>
          <p:cNvSpPr/>
          <p:nvPr/>
        </p:nvSpPr>
        <p:spPr>
          <a:xfrm>
            <a:off x="203191" y="-6550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1359" y="1242020"/>
            <a:ext cx="85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txtCId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3" name="직선 화살표 연결선 32"/>
          <p:cNvCxnSpPr>
            <a:endCxn id="42" idx="0"/>
          </p:cNvCxnSpPr>
          <p:nvPr/>
        </p:nvCxnSpPr>
        <p:spPr>
          <a:xfrm>
            <a:off x="5912253" y="4335204"/>
            <a:ext cx="191392" cy="4526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01318" y="1348021"/>
            <a:ext cx="15669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 smtClean="0">
                <a:solidFill>
                  <a:srgbClr val="0070C0"/>
                </a:solidFill>
              </a:rPr>
              <a:t>btnCIdSearch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6866" y="6525344"/>
            <a:ext cx="8947446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6270" y="64953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327" y="56592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6866" y="565676"/>
            <a:ext cx="0" cy="6031676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39552" y="5659214"/>
            <a:ext cx="8098407" cy="479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6466" y="5368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70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4292" y="5198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89577" y="4560463"/>
            <a:ext cx="0" cy="16626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6148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err="1"/>
              <a:t>container</a:t>
            </a:r>
            <a:r>
              <a:rPr lang="ko-KR" altLang="en-US" sz="800" dirty="0"/>
              <a:t> = </a:t>
            </a:r>
            <a:r>
              <a:rPr lang="ko-KR" altLang="en-US" sz="800" dirty="0" err="1"/>
              <a:t>getContentPane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 err="1"/>
              <a:t>container.setLayout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FlowLayout</a:t>
            </a:r>
            <a:r>
              <a:rPr lang="ko-KR" altLang="en-US" sz="800" dirty="0"/>
              <a:t>());</a:t>
            </a:r>
          </a:p>
          <a:p>
            <a:r>
              <a:rPr lang="ko-KR" altLang="en-US" sz="800" dirty="0" err="1"/>
              <a:t>jpup</a:t>
            </a:r>
            <a:r>
              <a:rPr lang="ko-KR" altLang="en-US" sz="800" dirty="0"/>
              <a:t>    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JPanel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GridLayout</a:t>
            </a:r>
            <a:r>
              <a:rPr lang="ko-KR" altLang="en-US" sz="800" dirty="0"/>
              <a:t>(6, 3));</a:t>
            </a:r>
          </a:p>
          <a:p>
            <a:r>
              <a:rPr lang="ko-KR" altLang="en-US" sz="800" dirty="0" err="1"/>
              <a:t>jpbtn</a:t>
            </a:r>
            <a:r>
              <a:rPr lang="ko-KR" altLang="en-US" sz="800" dirty="0"/>
              <a:t>   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JPanel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 err="1"/>
              <a:t>txtCId</a:t>
            </a:r>
            <a:r>
              <a:rPr lang="ko-KR" altLang="en-US" sz="800" dirty="0"/>
              <a:t>  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JTextField</a:t>
            </a:r>
            <a:r>
              <a:rPr lang="ko-KR" altLang="en-US" sz="800" dirty="0"/>
              <a:t>(20);</a:t>
            </a:r>
          </a:p>
          <a:p>
            <a:r>
              <a:rPr lang="ko-KR" altLang="en-US" sz="800" dirty="0" err="1"/>
              <a:t>txtCTel</a:t>
            </a:r>
            <a:r>
              <a:rPr lang="ko-KR" altLang="en-US" sz="800" dirty="0"/>
              <a:t> 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JTextField</a:t>
            </a:r>
            <a:r>
              <a:rPr lang="ko-KR" altLang="en-US" sz="800" dirty="0"/>
              <a:t>(20);</a:t>
            </a:r>
          </a:p>
          <a:p>
            <a:r>
              <a:rPr lang="ko-KR" altLang="en-US" sz="800" dirty="0" err="1"/>
              <a:t>txtCName</a:t>
            </a:r>
            <a:r>
              <a:rPr lang="ko-KR" altLang="en-US" sz="800" dirty="0"/>
              <a:t> 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JTextField</a:t>
            </a:r>
            <a:r>
              <a:rPr lang="ko-KR" altLang="en-US" sz="800" dirty="0"/>
              <a:t>(20);</a:t>
            </a:r>
          </a:p>
          <a:p>
            <a:r>
              <a:rPr lang="ko-KR" altLang="en-US" sz="800" dirty="0" err="1"/>
              <a:t>txtCPoint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JTextField</a:t>
            </a:r>
            <a:r>
              <a:rPr lang="ko-KR" altLang="en-US" sz="800" dirty="0"/>
              <a:t>(20);</a:t>
            </a:r>
          </a:p>
          <a:p>
            <a:r>
              <a:rPr lang="ko-KR" altLang="en-US" sz="800" dirty="0" err="1"/>
              <a:t>txtCAmount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JTextField</a:t>
            </a:r>
            <a:r>
              <a:rPr lang="ko-KR" altLang="en-US" sz="800" dirty="0"/>
              <a:t>(20);</a:t>
            </a:r>
          </a:p>
          <a:p>
            <a:r>
              <a:rPr lang="ko-KR" altLang="en-US" sz="800" dirty="0" err="1"/>
              <a:t>levelNames</a:t>
            </a:r>
            <a:r>
              <a:rPr lang="ko-KR" altLang="en-US" sz="800" dirty="0"/>
              <a:t> = </a:t>
            </a:r>
            <a:r>
              <a:rPr lang="ko-KR" altLang="en-US" sz="800" dirty="0" err="1"/>
              <a:t>dao.getLevelNames</a:t>
            </a:r>
            <a:r>
              <a:rPr lang="ko-KR" altLang="en-US" sz="800" dirty="0"/>
              <a:t>();</a:t>
            </a:r>
          </a:p>
          <a:p>
            <a:r>
              <a:rPr lang="ko-KR" altLang="en-US" sz="800" dirty="0" err="1"/>
              <a:t>comLevelName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JComboBox</a:t>
            </a:r>
            <a:r>
              <a:rPr lang="ko-KR" altLang="en-US" sz="800" dirty="0"/>
              <a:t>&lt;</a:t>
            </a:r>
            <a:r>
              <a:rPr lang="ko-KR" altLang="en-US" sz="800" dirty="0" err="1"/>
              <a:t>String</a:t>
            </a:r>
            <a:r>
              <a:rPr lang="ko-KR" altLang="en-US" sz="800" dirty="0"/>
              <a:t>&gt;(</a:t>
            </a:r>
            <a:r>
              <a:rPr lang="ko-KR" altLang="en-US" sz="800" dirty="0" err="1"/>
              <a:t>levelNames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btnCIdSearch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("아이디 검색");</a:t>
            </a:r>
          </a:p>
          <a:p>
            <a:r>
              <a:rPr lang="ko-KR" altLang="en-US" sz="800" dirty="0" err="1"/>
              <a:t>btnCTelSearch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("폰4자리(FULL) 검색");</a:t>
            </a:r>
          </a:p>
          <a:p>
            <a:r>
              <a:rPr lang="ko-KR" altLang="en-US" sz="800" dirty="0" err="1"/>
              <a:t>btnCNameSearch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("고객 이름 검색");</a:t>
            </a:r>
          </a:p>
          <a:p>
            <a:r>
              <a:rPr lang="ko-KR" altLang="en-US" sz="800" dirty="0" err="1"/>
              <a:t>btnBuyWithPoint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("포인트로만 구매");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 아 이 디 ",(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) CENTER_ALIGNMENT));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txtCId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btnCIdSearch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("고 객 전 화",(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) CENTER_ALIGNMENT));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txtCTel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btnCTelSearch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("고 객 이 </a:t>
            </a:r>
            <a:r>
              <a:rPr lang="ko-KR" altLang="en-US" sz="800" dirty="0" err="1"/>
              <a:t>름</a:t>
            </a:r>
            <a:r>
              <a:rPr lang="ko-KR" altLang="en-US" sz="800" dirty="0"/>
              <a:t>",(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) CENTER_ALIGNMENT));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txtCName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btnCNameSearch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("포  인  트",(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) CENTER_ALIGNMENT));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txtCPoint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btnBuyWithPoint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("구 매 금 액",(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) CENTER_ALIGNMENT));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txtCAmount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(""));//빈 라벨 추가하는 부분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JLabel</a:t>
            </a:r>
            <a:r>
              <a:rPr lang="ko-KR" altLang="en-US" sz="800" dirty="0"/>
              <a:t>("고 객 등 급",(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) CENTER_ALIGNMENT));</a:t>
            </a:r>
          </a:p>
          <a:p>
            <a:r>
              <a:rPr lang="ko-KR" altLang="en-US" sz="800" dirty="0" err="1"/>
              <a:t>jpup.add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comLevelName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btnBuy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("물품 구매");</a:t>
            </a:r>
          </a:p>
          <a:p>
            <a:r>
              <a:rPr lang="ko-KR" altLang="en-US" sz="800" dirty="0" err="1"/>
              <a:t>btnLevelNameOutput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</a:t>
            </a:r>
            <a:r>
              <a:rPr lang="ko-KR" altLang="en-US" sz="800" dirty="0" err="1"/>
              <a:t>등급별출력</a:t>
            </a:r>
            <a:r>
              <a:rPr lang="ko-KR" altLang="en-US" sz="800" dirty="0"/>
              <a:t>");</a:t>
            </a:r>
          </a:p>
          <a:p>
            <a:r>
              <a:rPr lang="ko-KR" altLang="en-US" sz="800" dirty="0" err="1"/>
              <a:t>btnAllOutput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</a:t>
            </a:r>
            <a:r>
              <a:rPr lang="ko-KR" altLang="en-US" sz="800" dirty="0" err="1"/>
              <a:t>전체출력</a:t>
            </a:r>
            <a:r>
              <a:rPr lang="ko-KR" altLang="en-US" sz="800" dirty="0"/>
              <a:t>");</a:t>
            </a:r>
          </a:p>
          <a:p>
            <a:r>
              <a:rPr lang="ko-KR" altLang="en-US" sz="800" dirty="0" err="1"/>
              <a:t>btnInsert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("회원가입");</a:t>
            </a:r>
          </a:p>
          <a:p>
            <a:r>
              <a:rPr lang="ko-KR" altLang="en-US" sz="800" dirty="0" err="1"/>
              <a:t>btnCTelUpdate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</a:t>
            </a:r>
            <a:r>
              <a:rPr lang="ko-KR" altLang="en-US" sz="800" dirty="0" err="1"/>
              <a:t>번호수정</a:t>
            </a:r>
            <a:r>
              <a:rPr lang="ko-KR" altLang="en-US" sz="800" dirty="0"/>
              <a:t>");</a:t>
            </a:r>
          </a:p>
          <a:p>
            <a:r>
              <a:rPr lang="ko-KR" altLang="en-US" sz="800" dirty="0" err="1"/>
              <a:t>btnDelete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("회원탈퇴");</a:t>
            </a:r>
          </a:p>
          <a:p>
            <a:r>
              <a:rPr lang="ko-KR" altLang="en-US" sz="800" dirty="0" err="1"/>
              <a:t>btnExit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JButton</a:t>
            </a:r>
            <a:r>
              <a:rPr lang="ko-KR" altLang="en-US" sz="800" dirty="0"/>
              <a:t>("나가기");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btnBuy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btnLevelNameOutput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btnAllOutput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btnInsert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btnCTelUpdate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btnDelete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jpbtn.add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btnExit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txtPool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JTextArea</a:t>
            </a:r>
            <a:r>
              <a:rPr lang="ko-KR" altLang="en-US" sz="800" dirty="0"/>
              <a:t>(6, 70);</a:t>
            </a:r>
          </a:p>
          <a:p>
            <a:r>
              <a:rPr lang="ko-KR" altLang="en-US" sz="800" dirty="0" err="1"/>
              <a:t>scrollPane</a:t>
            </a:r>
            <a:r>
              <a:rPr lang="ko-KR" altLang="en-US" sz="800" dirty="0"/>
              <a:t> = 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JScrollPane</a:t>
            </a:r>
            <a:r>
              <a:rPr lang="ko-KR" altLang="en-US" sz="800" dirty="0"/>
              <a:t>(</a:t>
            </a:r>
            <a:r>
              <a:rPr lang="ko-KR" altLang="en-US" sz="800" dirty="0" err="1"/>
              <a:t>txtPool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container.add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jpup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container.add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jpbtn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container.add</a:t>
            </a:r>
            <a:r>
              <a:rPr lang="ko-KR" altLang="en-US" sz="800" dirty="0"/>
              <a:t>(</a:t>
            </a:r>
            <a:r>
              <a:rPr lang="ko-KR" altLang="en-US" sz="800" dirty="0" err="1"/>
              <a:t>scrollPane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setSize</a:t>
            </a:r>
            <a:r>
              <a:rPr lang="ko-KR" altLang="en-US" sz="800" dirty="0"/>
              <a:t>(</a:t>
            </a:r>
            <a:r>
              <a:rPr lang="ko-KR" altLang="en-US" sz="800" dirty="0" err="1"/>
              <a:t>new</a:t>
            </a:r>
            <a:r>
              <a:rPr lang="ko-KR" altLang="en-US" sz="800" dirty="0"/>
              <a:t> </a:t>
            </a:r>
            <a:r>
              <a:rPr lang="ko-KR" altLang="en-US" sz="800" dirty="0" err="1"/>
              <a:t>Dimension</a:t>
            </a:r>
            <a:r>
              <a:rPr lang="ko-KR" altLang="en-US" sz="800" dirty="0"/>
              <a:t>(800, 400));</a:t>
            </a:r>
            <a:r>
              <a:rPr lang="ko-KR" altLang="en-US" sz="800" dirty="0" err="1"/>
              <a:t>setLocation</a:t>
            </a:r>
            <a:r>
              <a:rPr lang="ko-KR" altLang="en-US" sz="800" dirty="0"/>
              <a:t>(200, 200);</a:t>
            </a:r>
          </a:p>
          <a:p>
            <a:r>
              <a:rPr lang="ko-KR" altLang="en-US" sz="800" dirty="0" err="1"/>
              <a:t>setVisible</a:t>
            </a:r>
            <a:r>
              <a:rPr lang="ko-KR" altLang="en-US" sz="800" dirty="0"/>
              <a:t>(</a:t>
            </a:r>
            <a:r>
              <a:rPr lang="ko-KR" altLang="en-US" sz="800" dirty="0" err="1"/>
              <a:t>true</a:t>
            </a:r>
            <a:r>
              <a:rPr lang="ko-KR" altLang="en-US" sz="800" dirty="0"/>
              <a:t>);</a:t>
            </a:r>
          </a:p>
          <a:p>
            <a:r>
              <a:rPr lang="ko-KR" altLang="en-US" sz="800" dirty="0" err="1"/>
              <a:t>txtPool.setText</a:t>
            </a:r>
            <a:r>
              <a:rPr lang="ko-KR" altLang="en-US" sz="800" dirty="0"/>
              <a:t>("\</a:t>
            </a:r>
            <a:r>
              <a:rPr lang="ko-KR" altLang="en-US" sz="800" dirty="0" err="1"/>
              <a:t>t</a:t>
            </a:r>
            <a:r>
              <a:rPr lang="ko-KR" altLang="en-US" sz="800" dirty="0"/>
              <a:t>★ ★ ★ </a:t>
            </a:r>
            <a:r>
              <a:rPr lang="ko-KR" altLang="en-US" sz="800" dirty="0" err="1"/>
              <a:t>고객검색</a:t>
            </a:r>
            <a:r>
              <a:rPr lang="ko-KR" altLang="en-US" sz="800" dirty="0"/>
              <a:t> 후 구매하세요 ★ ★ ★");</a:t>
            </a:r>
          </a:p>
        </p:txBody>
      </p:sp>
    </p:spTree>
    <p:extLst>
      <p:ext uri="{BB962C8B-B14F-4D97-AF65-F5344CB8AC3E}">
        <p14:creationId xmlns:p14="http://schemas.microsoft.com/office/powerpoint/2010/main" val="3406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동네 슈퍼 흉내내기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620688"/>
            <a:ext cx="9148125" cy="63367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2400" dirty="0" err="1" smtClean="0"/>
              <a:t>아이디검색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고객아이디는 </a:t>
            </a:r>
            <a:r>
              <a:rPr lang="ko-KR" altLang="en-US" sz="2400" dirty="0" err="1" smtClean="0"/>
              <a:t>순차번호인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primary key. </a:t>
            </a:r>
            <a:r>
              <a:rPr lang="ko-KR" altLang="en-US" sz="2400" dirty="0" smtClean="0"/>
              <a:t>아이디 검색한 결과를 </a:t>
            </a:r>
            <a:r>
              <a:rPr lang="en-US" altLang="ko-KR" sz="2400" dirty="0" err="1" smtClean="0"/>
              <a:t>textField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txtPool</a:t>
            </a:r>
            <a:r>
              <a:rPr lang="ko-KR" altLang="en-US" sz="2400" dirty="0" smtClean="0"/>
              <a:t>에 출력</a:t>
            </a:r>
            <a:r>
              <a:rPr lang="en-US" altLang="ko-KR" sz="2400" dirty="0" smtClean="0"/>
              <a:t>.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 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ko-KR" altLang="en-US" sz="2400" dirty="0" smtClean="0"/>
              <a:t>폰</a:t>
            </a:r>
            <a:r>
              <a:rPr lang="en-US" altLang="ko-KR" sz="2400" dirty="0"/>
              <a:t>4</a:t>
            </a:r>
            <a:r>
              <a:rPr lang="ko-KR" altLang="en-US" sz="2400" dirty="0"/>
              <a:t>자리</a:t>
            </a:r>
            <a:r>
              <a:rPr lang="en-US" altLang="ko-KR" sz="2400" dirty="0"/>
              <a:t>(FULL) </a:t>
            </a:r>
            <a:r>
              <a:rPr lang="ko-KR" altLang="en-US" sz="2400" dirty="0"/>
              <a:t>검색 </a:t>
            </a:r>
            <a:r>
              <a:rPr lang="en-US" altLang="ko-KR" sz="2400" dirty="0"/>
              <a:t>: </a:t>
            </a:r>
            <a:r>
              <a:rPr lang="ko-KR" altLang="en-US" sz="2400" dirty="0"/>
              <a:t>폰 뒤</a:t>
            </a:r>
            <a:r>
              <a:rPr lang="en-US" altLang="ko-KR" sz="2400" dirty="0"/>
              <a:t>4</a:t>
            </a:r>
            <a:r>
              <a:rPr lang="ko-KR" altLang="en-US" sz="2400" dirty="0"/>
              <a:t>자리로도 검색가능하고 </a:t>
            </a:r>
            <a:r>
              <a:rPr lang="en-US" altLang="ko-KR" sz="2400" dirty="0"/>
              <a:t>FULL</a:t>
            </a:r>
            <a:r>
              <a:rPr lang="ko-KR" altLang="en-US" sz="2400" dirty="0"/>
              <a:t>로 입력해도 검색가능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pPr>
              <a:lnSpc>
                <a:spcPct val="160000"/>
              </a:lnSpc>
            </a:pPr>
            <a:r>
              <a:rPr lang="ko-KR" altLang="en-US" sz="2400" dirty="0"/>
              <a:t>고객이름검색 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pPr>
              <a:lnSpc>
                <a:spcPct val="160000"/>
              </a:lnSpc>
            </a:pPr>
            <a:r>
              <a:rPr lang="ko-KR" altLang="en-US" sz="2400" dirty="0"/>
              <a:t>포인트로만 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구매금액이 포인트보다 작을 때만 포인트로만 구매 가능</a:t>
            </a:r>
            <a:endParaRPr lang="en-US" altLang="ko-KR" sz="2400" dirty="0"/>
          </a:p>
          <a:p>
            <a:pPr>
              <a:lnSpc>
                <a:spcPct val="160000"/>
              </a:lnSpc>
            </a:pPr>
            <a:r>
              <a:rPr lang="ko-KR" altLang="en-US" sz="2400" dirty="0"/>
              <a:t>물품구매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구매금액 </a:t>
            </a:r>
            <a:r>
              <a:rPr lang="ko-KR" altLang="en-US" sz="2400" dirty="0" err="1"/>
              <a:t>입력시만</a:t>
            </a:r>
            <a:r>
              <a:rPr lang="en-US" altLang="ko-KR" sz="2400" dirty="0"/>
              <a:t> </a:t>
            </a:r>
            <a:r>
              <a:rPr lang="ko-KR" altLang="en-US" sz="2400" dirty="0"/>
              <a:t>물품구매 가능</a:t>
            </a:r>
            <a:r>
              <a:rPr lang="en-US" altLang="ko-KR" sz="2400" dirty="0"/>
              <a:t>(</a:t>
            </a:r>
            <a:r>
              <a:rPr lang="ko-KR" altLang="en-US" sz="2400" dirty="0"/>
              <a:t>물품구매 할 경우 고객에게 전화번호를 물어보고 </a:t>
            </a:r>
            <a:r>
              <a:rPr lang="ko-KR" altLang="en-US" sz="2400" dirty="0" err="1"/>
              <a:t>폰검색후</a:t>
            </a:r>
            <a:r>
              <a:rPr lang="ko-KR" altLang="en-US" sz="2400" dirty="0"/>
              <a:t> 물품구매를 진행한다</a:t>
            </a:r>
            <a:r>
              <a:rPr lang="en-US" altLang="ko-KR" sz="2400" dirty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2400" dirty="0"/>
              <a:t>등급별출력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콤보박스에</a:t>
            </a:r>
            <a:r>
              <a:rPr lang="ko-KR" altLang="en-US" sz="2400" dirty="0"/>
              <a:t> 선택된 특정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고객의 </a:t>
            </a:r>
            <a:r>
              <a:rPr lang="en-US" altLang="ko-KR" sz="2400" dirty="0"/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전화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이름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포인트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구매누적액</a:t>
            </a:r>
            <a:r>
              <a:rPr lang="en-US" altLang="ko-KR" sz="2400" b="1" dirty="0">
                <a:solidFill>
                  <a:srgbClr val="FF0000"/>
                </a:solidFill>
              </a:rPr>
              <a:t>, 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dirty="0"/>
              <a:t>”</a:t>
            </a:r>
            <a:r>
              <a:rPr lang="ko-KR" altLang="en-US" sz="2400" dirty="0"/>
              <a:t>을 출력</a:t>
            </a:r>
            <a:r>
              <a:rPr lang="en-US" altLang="ko-KR" sz="2400" dirty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2400" dirty="0"/>
              <a:t>전체 출력</a:t>
            </a:r>
            <a:r>
              <a:rPr lang="en-US" altLang="ko-KR" sz="2400" dirty="0"/>
              <a:t>(</a:t>
            </a:r>
            <a:r>
              <a:rPr lang="ko-KR" altLang="en-US" sz="2400" dirty="0"/>
              <a:t>전체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 출력</a:t>
            </a:r>
            <a:r>
              <a:rPr lang="en-US" altLang="ko-KR" sz="2400" dirty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2400" dirty="0"/>
              <a:t>회원가입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입력하고 </a:t>
            </a:r>
            <a:r>
              <a:rPr lang="ko-KR" altLang="en-US" sz="2400" dirty="0" err="1"/>
              <a:t>회원가입한다</a:t>
            </a:r>
            <a:endParaRPr lang="en-US" altLang="ko-KR" sz="2400" dirty="0"/>
          </a:p>
          <a:p>
            <a:pPr>
              <a:lnSpc>
                <a:spcPct val="160000"/>
              </a:lnSpc>
            </a:pPr>
            <a:r>
              <a:rPr lang="ko-KR" altLang="en-US" sz="2400" dirty="0"/>
              <a:t>번호수정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고객이름을 중심으로 해당 고객의 전화번호를 수정한다</a:t>
            </a:r>
            <a:endParaRPr lang="en-US" altLang="ko-KR" sz="2400" dirty="0"/>
          </a:p>
          <a:p>
            <a:pPr>
              <a:lnSpc>
                <a:spcPct val="160000"/>
              </a:lnSpc>
            </a:pPr>
            <a:r>
              <a:rPr lang="ko-KR" altLang="en-US" sz="2400" dirty="0"/>
              <a:t>회원탈퇴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입력한 정보를 바탕으로 </a:t>
            </a:r>
            <a:r>
              <a:rPr lang="en-US" altLang="ko-KR" sz="2400" dirty="0"/>
              <a:t>DELETE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75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11192"/>
            <a:ext cx="6552728" cy="32763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5848248" y="1482147"/>
            <a:ext cx="1944216" cy="1224136"/>
          </a:xfrm>
          <a:prstGeom prst="curvedConnector3">
            <a:avLst>
              <a:gd name="adj1" fmla="val 4648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93842" y="1039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6323"/>
            <a:ext cx="7486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43227"/>
            <a:ext cx="6696744" cy="33483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288" y="980728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없는 </a:t>
            </a:r>
            <a:r>
              <a:rPr lang="en-US" altLang="ko-KR" b="1" dirty="0" smtClean="0">
                <a:solidFill>
                  <a:srgbClr val="FF0000"/>
                </a:solidFill>
              </a:rPr>
              <a:t>ID</a:t>
            </a:r>
            <a:r>
              <a:rPr lang="ko-KR" altLang="en-US" b="1" dirty="0" smtClean="0">
                <a:solidFill>
                  <a:srgbClr val="FF0000"/>
                </a:solidFill>
              </a:rPr>
              <a:t>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아이디 검색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130699"/>
            <a:ext cx="7486650" cy="3743325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5400000">
            <a:off x="1932442" y="1241385"/>
            <a:ext cx="4395125" cy="4156568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7"/>
            <a:ext cx="5904656" cy="29523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4915205" y="1430689"/>
            <a:ext cx="1944216" cy="1224136"/>
          </a:xfrm>
          <a:prstGeom prst="curvedConnector3">
            <a:avLst>
              <a:gd name="adj1" fmla="val 4648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7313" y="980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20" y="3033522"/>
            <a:ext cx="7486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32693"/>
            <a:ext cx="6551637" cy="32758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(FULL)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1312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7486650" cy="3743325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5353786" y="1710100"/>
            <a:ext cx="1944216" cy="1224136"/>
          </a:xfrm>
          <a:prstGeom prst="curvedConnector3">
            <a:avLst>
              <a:gd name="adj1" fmla="val 4648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고객이름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6541" y="90872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해당 이름의 고객이 검색되지 않을 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486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52486"/>
            <a:ext cx="7486650" cy="37433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고객이름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226092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클릭후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동명이인이 없을 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100621"/>
            <a:ext cx="7486650" cy="3743325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6319406" y="2111724"/>
            <a:ext cx="1327807" cy="64998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7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901</Words>
  <Application>Microsoft Office PowerPoint</Application>
  <PresentationFormat>화면 슬라이드 쇼(4:3)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Wingdings</vt:lpstr>
      <vt:lpstr>Office 테마</vt:lpstr>
      <vt:lpstr>응용SW 문제</vt:lpstr>
      <vt:lpstr>PowerPoint 프레젠테이션</vt:lpstr>
      <vt:lpstr>동네 슈퍼 흉내내기 요구사항</vt:lpstr>
      <vt:lpstr>아이디 검색</vt:lpstr>
      <vt:lpstr>아이디 검색</vt:lpstr>
      <vt:lpstr>아이디 검색</vt:lpstr>
      <vt:lpstr>폰4자리(FULL) 검색</vt:lpstr>
      <vt:lpstr>고객이름 검색</vt:lpstr>
      <vt:lpstr>고객이름 검색</vt:lpstr>
      <vt:lpstr>고객이름 검색</vt:lpstr>
      <vt:lpstr>포인트로만 구매</vt:lpstr>
      <vt:lpstr>포인트로만 구매</vt:lpstr>
      <vt:lpstr>물품 구매</vt:lpstr>
      <vt:lpstr>등급별 출력</vt:lpstr>
      <vt:lpstr>전체 출력</vt:lpstr>
      <vt:lpstr>회원가입</vt:lpstr>
      <vt:lpstr>번호수정</vt:lpstr>
      <vt:lpstr>회원탈퇴</vt:lpstr>
      <vt:lpstr>customer.sql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tjoeun</cp:lastModifiedBy>
  <cp:revision>125</cp:revision>
  <cp:lastPrinted>2020-01-13T02:29:12Z</cp:lastPrinted>
  <dcterms:created xsi:type="dcterms:W3CDTF">2016-03-25T00:03:35Z</dcterms:created>
  <dcterms:modified xsi:type="dcterms:W3CDTF">2021-01-12T05:35:05Z</dcterms:modified>
</cp:coreProperties>
</file>