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86ED-B76A-4344-A0CC-DFD3209A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42B38-55BB-4969-9154-3BDFC2A5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DCAD-F01F-413A-A5E4-ED6C430B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4BCA-E18C-4770-B66B-77BB28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86A47-9235-4F66-B9B1-600A810A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FCEBD-FD50-4CDD-83FC-584B4BA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3BF4-AACC-4894-A74C-19D52C4E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CD4FB-5ABE-42C9-9ADB-4D4A0F23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C225B-AB08-460E-AD43-A144B6EF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62ED-5045-43B9-BE19-DF8B7569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77DF2-AAA2-4EEC-956B-1DCABE5A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9AEAD-8CBD-408C-A7E9-D1D214E4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5F8BA-4A86-4116-B051-5622D06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EA009-1DC3-4D37-800C-71E750B9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E5DBA-DCF9-47E2-9B17-906B40E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87BB-1D4B-4865-B424-D89ADD7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66B2-E83C-40ED-94B2-F96D6ADD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0B35-C376-4DCF-8C5E-4724BF86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12C33-C1C8-4205-94E5-37886B9D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3BE6A-EE40-4377-8279-053DB3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7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FC4E-BC90-477D-AF0C-A93C854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B570C-01DB-455D-A110-B3544059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408E-4B58-44CB-A5C7-BBB11AA2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531EE-1721-4BDB-AE2F-4292C119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0481-E364-45D4-A47C-677A9A9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F12B-95C3-45FA-A716-7036628E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41B19-91F4-42DE-A38D-73BC70DC5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14-C16D-497B-AC24-0F1CA63F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8346D-8631-45A7-A5B3-1C5433CC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9B2C7-0249-4232-BCD1-60E1ACB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C7D2C-6DE2-46C6-843C-8C19F13B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BBFB-C59B-4A2D-992E-AD7E241D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A8F8-039E-4F2D-BBA7-291E9F4A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E9760-660B-4215-94EA-0D988F9E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5A736-0DB8-4F76-A7B5-BE0D0D24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00E1D-60A1-4E4B-AAA6-13470652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43756-2735-44B7-B025-8F5FB57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0B3B64-11BF-42A3-9D68-3B64A8A4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AE888-C17B-4120-B93F-0C80F0D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68B9-4083-4F91-A587-94EAD9A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89873-DB69-4111-B589-A0D7B9CE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AB854-43D5-4128-87EE-33CF488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38D4C-76C1-4189-8575-C3217E3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2503F-6C13-4EE9-927E-804A135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C3DFA-43FA-4A5E-BC27-7EFD1A31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9A54A-CA2F-4E69-BDD4-70E97F70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B62F8-2EFF-466A-8C94-82A259B3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CBA3B-E4E7-400B-AFBF-1A81516F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035A9-4FDF-4278-AA02-6335F9B3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CF6B1-AF48-4B31-B50B-49772ED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F41-9A95-49B0-9AC7-E54208C5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1304D-A465-44C3-8328-6694E514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6D79-62BD-4CD3-84F0-520C63B8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D47F3-82EE-4C8E-B3B0-F5EAB0D35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03A2A-C5EB-4BA6-B854-DA6BFCEF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8DD8E-8865-4966-A998-BB7DAC00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B2BD3-4F97-4FC2-9DCD-91D2DDB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BCC92-8DFC-45AE-B356-FA505E8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9A151-3469-433F-B2BC-FC098E3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FA88A-8668-4465-BB12-EBF85AD9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20C0-AF96-4B6D-8210-619AF1B1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E33-B25C-430A-A5D6-A0F61D2065F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758D8-F628-43D2-9A9E-7361ADB6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72A92-065F-4EB2-AE1B-5DF817B52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7FAF5E-7541-4B22-85AA-52FE7418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DCE4E-01F4-409A-BD0E-63DE0807A816}"/>
              </a:ext>
            </a:extLst>
          </p:cNvPr>
          <p:cNvSpPr txBox="1"/>
          <p:nvPr/>
        </p:nvSpPr>
        <p:spPr>
          <a:xfrm>
            <a:off x="654627" y="5164575"/>
            <a:ext cx="9237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지역 기준으로 본 범죄 발생 수 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2017~2019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년의 발생수를 합산한 것입니다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피해자 수는 역시 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인구가 많은 수도권과 대도시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가 가장 높은 순위 인 것을 알 수 있고</a:t>
            </a:r>
            <a:endParaRPr lang="en-US" altLang="ko-KR" b="0" i="0" dirty="0">
              <a:solidFill>
                <a:srgbClr val="000000"/>
              </a:solidFill>
              <a:effectLst/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세종시는 전국에서 가장 피해자가 적은 도시입니다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151FA5-1AE3-435F-95E1-BE6BB93C3831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범죄에 상대적으로 취약해 보이는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BB8FA3-26FE-46BC-853D-C47926BBBC0B}"/>
              </a:ext>
            </a:extLst>
          </p:cNvPr>
          <p:cNvSpPr txBox="1"/>
          <p:nvPr/>
        </p:nvSpPr>
        <p:spPr>
          <a:xfrm>
            <a:off x="379239" y="5806791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마찬가지의 이유로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61~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보이며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수가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보다 많지만 범죄 피해율은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가구수와 범죄 피해율은 약한 상관 관계가 있는 것 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91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9F95F-4145-4029-B26A-88ECCA1A0186}"/>
              </a:ext>
            </a:extLst>
          </p:cNvPr>
          <p:cNvSpPr txBox="1"/>
          <p:nvPr/>
        </p:nvSpPr>
        <p:spPr>
          <a:xfrm>
            <a:off x="3886201" y="5147550"/>
            <a:ext cx="6827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데이터 수를 보면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2017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년보다 약간 감소 했고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2019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 보다는 약간 늘어나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전체적으로 큰 변화는 없음을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E9B5C1C-E306-450C-A865-95CA1D439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54500"/>
              </p:ext>
            </p:extLst>
          </p:nvPr>
        </p:nvGraphicFramePr>
        <p:xfrm>
          <a:off x="597310" y="5147550"/>
          <a:ext cx="2667000" cy="1285875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74747255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81844617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년도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발생 건수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771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1,660,250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9369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1,577,969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3987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1,610,493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343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총합계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4,848,712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810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36"/>
            <a:ext cx="12192000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4C385-98CE-4B7A-9D99-1EE6E740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80955" cy="422131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BE39C-8752-45CA-8012-4344C209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83714"/>
              </p:ext>
            </p:extLst>
          </p:nvPr>
        </p:nvGraphicFramePr>
        <p:xfrm>
          <a:off x="442992" y="4625787"/>
          <a:ext cx="4559300" cy="1028700"/>
        </p:xfrm>
        <a:graphic>
          <a:graphicData uri="http://schemas.openxmlformats.org/drawingml/2006/table">
            <a:tbl>
              <a:tblPr/>
              <a:tblGrid>
                <a:gridCol w="913764">
                  <a:extLst>
                    <a:ext uri="{9D8B030D-6E8A-4147-A177-3AD203B41FA5}">
                      <a16:colId xmlns:a16="http://schemas.microsoft.com/office/drawing/2014/main" val="1698662392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1678484055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536187350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990616119"/>
                    </a:ext>
                  </a:extLst>
                </a:gridCol>
                <a:gridCol w="828098">
                  <a:extLst>
                    <a:ext uri="{9D8B030D-6E8A-4147-A177-3AD203B41FA5}">
                      <a16:colId xmlns:a16="http://schemas.microsoft.com/office/drawing/2014/main" val="73883435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028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전체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4600.2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3742.5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3555.7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382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폭력범죄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768.2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976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재산범죄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3290.2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3167.9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18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5132439" y="4318216"/>
            <a:ext cx="68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이번에는 범죄 피해율 기준으로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피해율이란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만명당 범죄 피해 발생 건수를 말합니다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왼쪽의 범죄 피해율을 보시면 점차 감소세를 보이고 있으며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2012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2014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 큰 감소세를 보이고 그 뒤에는 비슷한 수준을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유지하는 것을 볼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 전 페이지의 연도별 범죄 </a:t>
            </a:r>
            <a:r>
              <a:rPr lang="ko-KR" altLang="en-US" dirty="0" err="1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발생수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에서도 비슷한 경향을 보셨을 겁니다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17046-1CC8-4386-8467-253096A90F61}"/>
              </a:ext>
            </a:extLst>
          </p:cNvPr>
          <p:cNvSpPr txBox="1"/>
          <p:nvPr/>
        </p:nvSpPr>
        <p:spPr>
          <a:xfrm>
            <a:off x="442992" y="5826116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출처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나라 지표 체계</a:t>
            </a:r>
            <a:endParaRPr lang="en-US" altLang="ko-KR" dirty="0">
              <a:solidFill>
                <a:srgbClr val="000000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80191-72CB-409B-BA85-382163B1CE15}"/>
              </a:ext>
            </a:extLst>
          </p:cNvPr>
          <p:cNvSpPr txBox="1"/>
          <p:nvPr/>
        </p:nvSpPr>
        <p:spPr>
          <a:xfrm>
            <a:off x="1310286" y="4182595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범죄 피해율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(2012~2018)</a:t>
            </a:r>
          </a:p>
        </p:txBody>
      </p:sp>
    </p:spTree>
    <p:extLst>
      <p:ext uri="{BB962C8B-B14F-4D97-AF65-F5344CB8AC3E}">
        <p14:creationId xmlns:p14="http://schemas.microsoft.com/office/powerpoint/2010/main" val="36926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CB526-59B4-4872-94D3-94C4F0F80757}"/>
              </a:ext>
            </a:extLst>
          </p:cNvPr>
          <p:cNvSpPr txBox="1"/>
          <p:nvPr/>
        </p:nvSpPr>
        <p:spPr>
          <a:xfrm>
            <a:off x="629688" y="778685"/>
            <a:ext cx="9570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기준으로 보면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앞서 본 범죄 건수와 다르게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중 건수로는 최하위를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차지했던 제주가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오히려 범죄 피해율에서는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상위권을 차지하고 있고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건수로는 상위권이던 대도시들이 오히려 낮은 순위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인것이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 눈에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띕니다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endParaRPr lang="ko-KR" altLang="ko-KR" b="0" i="0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4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C8474-E9D7-438E-9F6C-E7D2FACA27DA}"/>
              </a:ext>
            </a:extLst>
          </p:cNvPr>
          <p:cNvSpPr txBox="1"/>
          <p:nvPr/>
        </p:nvSpPr>
        <p:spPr>
          <a:xfrm>
            <a:off x="561494" y="4825906"/>
            <a:ext cx="9237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지역별로 어떤 범죄가 많이 발생 하는지 그 유형을 살펴 보았습니다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전체적으로 보면 기타 범죄의 비율이 과반수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를 차지 하고 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세종시,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제주시가 각각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1,2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인구가 많은 대도시에서 지능 범죄가 비교적 많이 발생 하는 것을 알 수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 부산이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 했습니다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기타 범죄가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많이 발생 하는 이유는 이 뒤에서 설명 하도록 하겠습니다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뒤에서 설명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안하면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생략 가능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)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73" y="0"/>
            <a:ext cx="12192000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40B67-1508-481F-8737-7206FDF7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36556" y="4568212"/>
            <a:ext cx="10569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범죄의 관련성을 분석 하기에 앞서 먼저 각 광역 자치 별 인구 밀도를 살펴보겠습니다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역시 서울이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위이며 세분화 해서 보면 양천구는 대단위 아파트 단지가 있는 곳이고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종로는 거주보단 회사나 상업지역이 밀집된 곳이기 때문이기 때문에 낮은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 외에도 지역별로 높은 곳과 낮은 곳을 각각 보실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0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17A338-127D-4AEE-926F-BB8C5C38FC5D}"/>
              </a:ext>
            </a:extLst>
          </p:cNvPr>
          <p:cNvSpPr txBox="1"/>
          <p:nvPr/>
        </p:nvSpPr>
        <p:spPr>
          <a:xfrm>
            <a:off x="379239" y="5946876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별 밀도와 범죄 피해율의 회귀 분석을 진행 해 봤습니다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중구와 대구 중구가 가장 높은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보이고 있지만 인구 밀도와의 연관성이 있어 보이지는 않습니다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서울에서는 영화 범죄 도시의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배경이기도 한 서울 영등포구가 범죄 피해율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보여주고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9" y="186876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9CB10-F3AF-42E1-83CC-AF03657D7BDB}"/>
              </a:ext>
            </a:extLst>
          </p:cNvPr>
          <p:cNvSpPr txBox="1"/>
          <p:nvPr/>
        </p:nvSpPr>
        <p:spPr>
          <a:xfrm>
            <a:off x="317876" y="5616870"/>
            <a:ext cx="105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0F409-BE01-4E01-AA57-6E741114068C}"/>
              </a:ext>
            </a:extLst>
          </p:cNvPr>
          <p:cNvSpPr txBox="1"/>
          <p:nvPr/>
        </p:nvSpPr>
        <p:spPr>
          <a:xfrm>
            <a:off x="379239" y="5557409"/>
            <a:ext cx="10569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별로 보면 기초 자치보다 더 연관이 없어 보임을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비교해 보면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지역을 큰 구분 보게 될수록 범죄와의 연관성을 찾기가 더 어려워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큰 지역으로 보면 인구 밀도와 범죄 피해율이 관련이 있다 라는 가설을 기각 할 수 있지만 작은 지역으로 범죄 유형을 한정해서 후속 연구가 필요해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4778" cy="54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E42206-77F8-45AD-97D8-AFD89E9AEDD8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이번에는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높은 지역과 범죄 피해율의 관계를 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제일 많은 지역은 서울 관악구 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약한 상관 관계가 있는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496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타이포_씨고딕 140</vt:lpstr>
      <vt:lpstr>타이포_씨고딕 180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정명곤</dc:creator>
  <cp:lastModifiedBy>tjoeun</cp:lastModifiedBy>
  <cp:revision>12</cp:revision>
  <dcterms:created xsi:type="dcterms:W3CDTF">2021-04-24T13:55:15Z</dcterms:created>
  <dcterms:modified xsi:type="dcterms:W3CDTF">2021-04-26T03:40:19Z</dcterms:modified>
</cp:coreProperties>
</file>