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16" r:id="rId2"/>
    <p:sldId id="392" r:id="rId3"/>
    <p:sldId id="418" r:id="rId4"/>
    <p:sldId id="419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339" r:id="rId14"/>
    <p:sldId id="445" r:id="rId15"/>
    <p:sldId id="446" r:id="rId16"/>
    <p:sldId id="447" r:id="rId17"/>
    <p:sldId id="452" r:id="rId18"/>
    <p:sldId id="451" r:id="rId19"/>
    <p:sldId id="448" r:id="rId20"/>
    <p:sldId id="449" r:id="rId21"/>
    <p:sldId id="450" r:id="rId22"/>
    <p:sldId id="453" r:id="rId23"/>
    <p:sldId id="420" r:id="rId24"/>
    <p:sldId id="45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금경용" initials="금" lastIdx="1" clrIdx="0">
    <p:extLst>
      <p:ext uri="{19B8F6BF-5375-455C-9EA6-DF929625EA0E}">
        <p15:presenceInfo xmlns:p15="http://schemas.microsoft.com/office/powerpoint/2012/main" userId="금경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522"/>
    <a:srgbClr val="FE7054"/>
    <a:srgbClr val="DA87FF"/>
    <a:srgbClr val="B9B9B9"/>
    <a:srgbClr val="676767"/>
    <a:srgbClr val="FCD554"/>
    <a:srgbClr val="FF9CD3"/>
    <a:srgbClr val="F25F7D"/>
    <a:srgbClr val="C03586"/>
    <a:srgbClr val="F267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1" autoAdjust="0"/>
    <p:restoredTop sz="75261" autoAdjust="0"/>
  </p:normalViewPr>
  <p:slideViewPr>
    <p:cSldViewPr snapToGrid="0" showGuides="1">
      <p:cViewPr varScale="1">
        <p:scale>
          <a:sx n="87" d="100"/>
          <a:sy n="87" d="100"/>
        </p:scale>
        <p:origin x="18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0027C-56F9-442B-A54D-F3E809B72D8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4D7C-3F20-4DED-8A2D-82ABF7290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8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이번에는 범죄 피해율 기준으로 보시겠습니다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피해율이란 </a:t>
            </a:r>
            <a:endParaRPr lang="en-US" altLang="ko-KR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인구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10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만명당 범죄 피해 발생 건수를 말합니다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  <a:p>
            <a:endParaRPr lang="en-US" altLang="ko-KR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pPr algn="l" rtl="0" fontAlgn="base"/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기준으로 보면</a:t>
            </a:r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앞서 본 범죄 건수와 다르게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중 건수로는 최하위를 </a:t>
            </a:r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차지했던 제주가 </a:t>
            </a:r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오히려 범죄 피해율에서는 </a:t>
            </a:r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en-US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차지하고 있고 </a:t>
            </a:r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건수로는 상위권이던 대도시들이 오히려 낮은 순위인</a:t>
            </a:r>
            <a:r>
              <a:rPr lang="en-US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것이 눈에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띕니다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endParaRPr lang="ko-KR" altLang="ko-KR" b="0" i="0" dirty="0" smtClean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endParaRPr lang="ko-KR" altLang="ko-KR" b="0" i="0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76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가구와 범죄 </a:t>
            </a:r>
            <a:r>
              <a:rPr lang="ko-KR" altLang="en-US" dirty="0" err="1" smtClean="0"/>
              <a:t>발생율을</a:t>
            </a:r>
            <a:r>
              <a:rPr lang="ko-KR" altLang="en-US" dirty="0" smtClean="0"/>
              <a:t> 전 연령으로 </a:t>
            </a:r>
            <a:r>
              <a:rPr lang="ko-KR" altLang="en-US" dirty="0" err="1" smtClean="0"/>
              <a:t>봤을때는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연관성이 뚜렷하게 보이고 있습니다</a:t>
            </a:r>
            <a:endParaRPr lang="en-US" altLang="ko-KR" dirty="0" smtClean="0"/>
          </a:p>
          <a:p>
            <a:r>
              <a:rPr lang="ko-KR" altLang="en-US" dirty="0" smtClean="0"/>
              <a:t>하지만 취약계층인 미성년자와 </a:t>
            </a:r>
            <a:r>
              <a:rPr lang="en-US" altLang="ko-KR" dirty="0" smtClean="0"/>
              <a:t>61</a:t>
            </a:r>
            <a:r>
              <a:rPr lang="ko-KR" altLang="en-US" dirty="0" smtClean="0"/>
              <a:t>세 이상 노인에서는</a:t>
            </a:r>
            <a:endParaRPr lang="en-US" altLang="ko-KR" dirty="0" smtClean="0"/>
          </a:p>
          <a:p>
            <a:r>
              <a:rPr lang="ko-KR" altLang="en-US" dirty="0" smtClean="0"/>
              <a:t>연관 관계가 약해 보이므로 </a:t>
            </a:r>
            <a:endParaRPr lang="en-US" altLang="ko-KR" dirty="0" smtClean="0"/>
          </a:p>
          <a:p>
            <a:r>
              <a:rPr lang="en-US" altLang="ko-KR" dirty="0" smtClean="0"/>
              <a:t>20~60</a:t>
            </a:r>
            <a:r>
              <a:rPr lang="ko-KR" altLang="en-US" dirty="0" smtClean="0"/>
              <a:t>세 사이의 특정 계층이 큰 영향을 주고 있다고 생각이 됩니다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9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지역별로 어떤 범죄가 많이 발생 하는지 그 유형을 살펴 보았습니다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pPr algn="l" rtl="0" fontAlgn="base"/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전체적으로 보면 기타 범죄의 비율이 과반수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를 차지 하고 있고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세종시,</a:t>
            </a:r>
            <a:r>
              <a:rPr lang="en-US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제주시가 각각 </a:t>
            </a:r>
            <a:r>
              <a:rPr lang="en-US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1,2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차지했고 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인구가 많은 대도시에서 지능 범죄가 비교적 많이 발생 하는 것을 알 수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있습니다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en-US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 부산이 각각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1, 2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 했습니다</a:t>
            </a:r>
            <a:endParaRPr lang="en-US" altLang="ko-KR" b="0" i="0" dirty="0" smtClean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endParaRPr lang="en-US" altLang="ko-KR" b="0" i="0" u="none" strike="noStrike" dirty="0" smtClean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endParaRPr lang="en-US" altLang="ko-KR" b="0" i="0" u="none" strike="noStrike" dirty="0" smtClean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(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뒤에서 설명 안하면 생략 가능</a:t>
            </a:r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)</a:t>
            </a:r>
            <a:r>
              <a:rPr lang="ko-KR" altLang="ko-KR" b="0" i="0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endParaRPr lang="en-US" altLang="ko-KR" b="0" i="0" u="none" strike="noStrike" dirty="0" smtClean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기타 범죄가 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많이 발생 하는 이유는 이 뒤에서 설명 하도록 하겠습니다</a:t>
            </a:r>
            <a:r>
              <a:rPr lang="en-US" altLang="ko-KR" b="0" i="0" u="none" strike="noStrike" dirty="0" smtClean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4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밀도와 범죄의 관련성을 분석 하기에 앞서 먼저 각 광역 자치 별 인구 밀도를 살펴보겠습니다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역시 서울이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위이며 세분화 해서 보면 양천구는 대단위 아파트 단지가 있는 곳이고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종로는 거주보단 회사나 상업지역이 밀집된 곳이기 때문이기 때문에 낮은 것으로 보입니다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 외에도 지역별로 높은 곳과 낮은 곳을 각각 보실 수 있습니다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8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 별 밀도와 범죄 피해율의 회귀 분석을 진행 해 봤습니다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부산 중구와 대구 중구가 가장 높은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보이고 있지만 인구 밀도와의 연관성이 있어 보이지는 않습니다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서울에서는 영화 범죄 도시의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배경이기도 한 서울 영등포구가 범죄 피해율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보여주고 있습니다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9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별로 보면 기초 자치보다 더 연관이 없어 보임을 알 수 있습니다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비교해 보면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지역을 큰 구분 보게 될수록 범죄와의 연관성을 찾기가 더 어려워 보입니다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7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큰 지역으로 보면 인구 밀도와 범죄 피해율이 관련이 있다 라는 가설을 기각 할 수 있지만 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작은 지역으로 범죄 유형을 한정해서 후속 연구가 필요해 보입니다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이번에는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높은 지역과 범죄 피해율의 관계를 보겠습니다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제일 많은 지역은 서울 관악구 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약한 상관 관계가 있는 것으로 보입니다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범죄에 상대적으로 취약해 보이는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8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마찬가지의 이유로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61~ 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보이며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수가 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보다 많지만 범죄 피해율은</a:t>
            </a:r>
            <a:endParaRPr lang="en-US" altLang="ko-KR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낮습니다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1</a:t>
            </a:r>
            <a:r>
              <a:rPr lang="ko-KR" altLang="en-US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가구수와 범죄 피해율은 약한 상관 관계가 있는 것 으로 보입니다</a:t>
            </a:r>
            <a:r>
              <a:rPr lang="en-US" altLang="ko-KR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4D7C-3F20-4DED-8A2D-82ABF729025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8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" y="1097122"/>
            <a:ext cx="8394571" cy="54865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8507853" y="2775408"/>
            <a:ext cx="3587165" cy="1701832"/>
            <a:chOff x="584588" y="1789384"/>
            <a:chExt cx="5422500" cy="2254060"/>
          </a:xfrm>
        </p:grpSpPr>
        <p:sp>
          <p:nvSpPr>
            <p:cNvPr id="20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789384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986785" y="1879559"/>
              <a:ext cx="4773339" cy="18344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경기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rgbClr val="FE7054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120</a:t>
              </a:r>
              <a:r>
                <a:rPr lang="ko-KR" altLang="en-US" sz="2800" dirty="0" smtClean="0">
                  <a:solidFill>
                    <a:srgbClr val="FE7054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만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건 </a:t>
              </a:r>
              <a:endParaRPr lang="en-US" altLang="ko-KR" sz="2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경기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서울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부산</a:t>
              </a:r>
              <a:endParaRPr lang="ko-KR" altLang="en-US" sz="2800" spc="-15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44694" y="594457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725" y="936103"/>
            <a:ext cx="777675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건수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8884" y="5809610"/>
            <a:ext cx="10073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994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9" y="1356198"/>
            <a:ext cx="6453471" cy="47287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7018040" y="1348693"/>
            <a:ext cx="4440440" cy="4942681"/>
            <a:chOff x="4870555" y="2545664"/>
            <a:chExt cx="6276254" cy="6390458"/>
          </a:xfrm>
        </p:grpSpPr>
        <p:sp>
          <p:nvSpPr>
            <p:cNvPr id="10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5724308" y="2696834"/>
              <a:ext cx="5422501" cy="62392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여름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가을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</a:t>
              </a:r>
              <a:endParaRPr lang="en-US" altLang="ko-KR" sz="3200" dirty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봄 </a:t>
              </a:r>
              <a:r>
                <a:rPr lang="en-US" altLang="ko-KR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32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겨울</a:t>
              </a:r>
              <a:endParaRPr lang="en-US" altLang="ko-KR" sz="32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endParaRPr lang="en-US" altLang="ko-KR" sz="28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불쾌지수 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타인과의 접촉 빈도 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= </a:t>
              </a:r>
              <a:r>
                <a:rPr lang="ko-KR" altLang="en-US" sz="2800" dirty="0" err="1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대인범죄</a:t>
              </a:r>
              <a:r>
                <a:rPr lang="ko-KR" altLang="en-US" sz="2800" dirty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endParaRPr lang="ko-KR" altLang="en-US" sz="2800" dirty="0">
                <a:solidFill>
                  <a:schemeClr val="accent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4870555" y="2545664"/>
              <a:ext cx="4773338" cy="5608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endParaRPr lang="ko-KR" altLang="en-US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524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4" y="1077317"/>
            <a:ext cx="7099067" cy="495980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7248701" y="1343038"/>
            <a:ext cx="4440440" cy="4942682"/>
            <a:chOff x="-1392331" y="3614723"/>
            <a:chExt cx="6276254" cy="6390459"/>
          </a:xfrm>
        </p:grpSpPr>
        <p:sp>
          <p:nvSpPr>
            <p:cNvPr id="10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-538578" y="3765894"/>
              <a:ext cx="5422501" cy="62392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발생 시간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</a:p>
            <a:p>
              <a:pPr algn="ctr"/>
              <a:r>
                <a:rPr lang="ko-KR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밤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(20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~04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)- 39%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오후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(12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~17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)- 28% 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오전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(09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~12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)-11% 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저녁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(18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~19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)-10% 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새벽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(04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~07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)-</a:t>
              </a:r>
              <a:r>
                <a:rPr lang="en-US" altLang="ko-KR" sz="24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7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%</a:t>
              </a: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아침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(07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~09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시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)-5% </a:t>
              </a: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저녁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늦은 밤시간</a:t>
              </a:r>
              <a:endParaRPr lang="en-US" altLang="ko-KR" sz="2800" dirty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=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음주 증가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  =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어두운 환경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-1392331" y="3614723"/>
              <a:ext cx="4773338" cy="5608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0958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계절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시간</a:t>
            </a:r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, 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요일이 범죄에 미치는 영향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7" y="1514139"/>
            <a:ext cx="6961975" cy="46185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32712" y="1332461"/>
            <a:ext cx="5843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요일별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범죄 빈도수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7744079" y="1717735"/>
            <a:ext cx="4119447" cy="4129693"/>
            <a:chOff x="1455303" y="1806837"/>
            <a:chExt cx="5050116" cy="2478687"/>
          </a:xfrm>
        </p:grpSpPr>
        <p:sp>
          <p:nvSpPr>
            <p:cNvPr id="16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1455303" y="1806837"/>
              <a:ext cx="4922384" cy="24786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1792918" y="1934652"/>
              <a:ext cx="4712501" cy="21746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금요일 </a:t>
              </a:r>
              <a:r>
                <a:rPr lang="en-US" altLang="ko-KR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목요일 </a:t>
              </a:r>
              <a:r>
                <a:rPr lang="en-US" altLang="ko-KR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… </a:t>
              </a:r>
              <a:r>
                <a:rPr lang="ko-KR" altLang="en-US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토요일</a:t>
              </a:r>
              <a:r>
                <a:rPr lang="en-US" altLang="ko-KR" sz="26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일요일 </a:t>
              </a:r>
              <a:r>
                <a:rPr lang="en-US" altLang="ko-KR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&gt; </a:t>
              </a:r>
              <a:r>
                <a:rPr lang="ko-KR" altLang="en-US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월요일</a:t>
              </a:r>
              <a:endParaRPr lang="en-US" altLang="ko-KR" sz="26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6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6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월요일이 가장 낮고 주말은 빈도수가 낮은 편임</a:t>
              </a:r>
              <a:endParaRPr lang="en-US" altLang="ko-KR" sz="26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8266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</a:t>
            </a:r>
            <a:r>
              <a:rPr lang="en-US" altLang="ko-KR" sz="2400" dirty="0" smtClean="0">
                <a:solidFill>
                  <a:schemeClr val="bg1"/>
                </a:solidFill>
              </a:rPr>
              <a:t>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bg1"/>
                </a:solidFill>
                <a:latin typeface="+mn-ea"/>
              </a:rPr>
              <a:t>인구 밀도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805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740B67-1508-481F-8737-7206FDF74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2" y="860041"/>
            <a:ext cx="12192000" cy="46445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80587" y="946228"/>
            <a:ext cx="5843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인구밀도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(2017)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및 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대도시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의 인구 밀도가 높음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 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양천구</a:t>
            </a:r>
            <a:endParaRPr lang="en-US" altLang="ko-KR" sz="2800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8914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2" y="917653"/>
            <a:ext cx="9920556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5211" y="1003378"/>
            <a:ext cx="76731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인구밀도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자치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1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 </a:t>
            </a: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ko-KR" altLang="en-US" sz="2800" dirty="0">
                <a:solidFill>
                  <a:srgbClr val="0070C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양천구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는 서울 </a:t>
            </a:r>
            <a:r>
              <a:rPr lang="ko-KR" altLang="en-US" sz="2800" dirty="0">
                <a:solidFill>
                  <a:srgbClr val="0070C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최하위</a:t>
            </a:r>
            <a:endParaRPr lang="en-US" altLang="ko-KR" sz="2800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피해율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부산 중구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0231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42" y="909774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5211" y="1003378"/>
            <a:ext cx="76731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인구밀도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광역 자치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1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 보다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 연관성 낮음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피해율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제주</a:t>
            </a:r>
          </a:p>
        </p:txBody>
      </p:sp>
    </p:spTree>
    <p:extLst>
      <p:ext uri="{BB962C8B-B14F-4D97-AF65-F5344CB8AC3E}">
        <p14:creationId xmlns:p14="http://schemas.microsoft.com/office/powerpoint/2010/main" val="22061057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인구 밀도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11167" y="1322222"/>
            <a:ext cx="105692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결론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밀도와 </a:t>
            </a:r>
            <a:r>
              <a:rPr lang="ko-KR" altLang="en-US" sz="2800" dirty="0" err="1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범죄율은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차이 </a:t>
            </a:r>
            <a:r>
              <a:rPr lang="ko-KR" altLang="en-US" sz="2800" dirty="0" err="1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없는것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같네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자치보다 광역 자치가 더 연관성 없으니 기준을 더 작게 봐야 연관성을 알겠네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718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1997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4000" spc="-300" dirty="0" smtClean="0">
                <a:solidFill>
                  <a:schemeClr val="bg1"/>
                </a:solidFill>
                <a:latin typeface="+mn-ea"/>
              </a:rPr>
              <a:t>인 가구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376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92" y="917191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351649"/>
            <a:ext cx="10569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가구와 피해율의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연관성이 </a:t>
            </a:r>
            <a:r>
              <a:rPr lang="ko-KR" altLang="en-US" sz="2800" dirty="0" err="1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뚜렷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관악구 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피해율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 </a:t>
            </a:r>
            <a:r>
              <a:rPr lang="en-US" altLang="ko-KR" sz="2800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오산시</a:t>
            </a:r>
            <a:endParaRPr lang="ko-KR" altLang="en-US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5076" y="1003378"/>
            <a:ext cx="6686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가구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 연령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7008" y="1493617"/>
            <a:ext cx="6163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오산시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611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2" y="1181650"/>
            <a:ext cx="7049728" cy="4935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2339" y="533962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45402"/>
              </p:ext>
            </p:extLst>
          </p:nvPr>
        </p:nvGraphicFramePr>
        <p:xfrm>
          <a:off x="7222660" y="2506275"/>
          <a:ext cx="45878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17">
                  <a:extLst>
                    <a:ext uri="{9D8B030D-6E8A-4147-A177-3AD203B41FA5}">
                      <a16:colId xmlns:a16="http://schemas.microsoft.com/office/drawing/2014/main" val="1550031491"/>
                    </a:ext>
                  </a:extLst>
                </a:gridCol>
                <a:gridCol w="2293917">
                  <a:extLst>
                    <a:ext uri="{9D8B030D-6E8A-4147-A177-3AD203B41FA5}">
                      <a16:colId xmlns:a16="http://schemas.microsoft.com/office/drawing/2014/main" val="2797461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년도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발생 건수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2017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1,660,250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7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2018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1,577,969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8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2019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1,610,493 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3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총합계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4,848,712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3886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0611" y="904422"/>
            <a:ext cx="58554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별 범죄 발생 건수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8367" y="5247295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874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11" y="910116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694549"/>
            <a:ext cx="10569248" cy="664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 </a:t>
            </a: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 그래프와 보단 낮지만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연관성이 있음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399" y="1003378"/>
            <a:ext cx="7134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가구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(16~20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520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3" y="917653"/>
            <a:ext cx="8707500" cy="4644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05076" y="1003378"/>
            <a:ext cx="6686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가구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(61</a:t>
            </a:r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   )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364834" y="5694549"/>
            <a:ext cx="10569248" cy="664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 </a:t>
            </a:r>
            <a:r>
              <a:rPr lang="en-US" altLang="ko-KR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sz="2800" dirty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 그래프와 보단 낮지만 </a:t>
            </a:r>
            <a:r>
              <a:rPr lang="ko-KR" altLang="en-US" sz="2800" dirty="0">
                <a:solidFill>
                  <a:srgbClr val="FF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연관성이 있음</a:t>
            </a:r>
            <a:endParaRPr lang="en-US" altLang="ko-KR" sz="2800" dirty="0">
              <a:solidFill>
                <a:srgbClr val="FF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5667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1</a:t>
            </a:r>
            <a:r>
              <a:rPr lang="ko-KR" altLang="en-US" sz="3600" spc="-300" dirty="0" smtClean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인 가구</a:t>
            </a:r>
            <a:endParaRPr lang="ko-KR" altLang="en-US" sz="3600" spc="-300" dirty="0"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11167" y="1322222"/>
            <a:ext cx="105692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결론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연관성 있네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낮은 연령 </a:t>
            </a:r>
            <a:r>
              <a:rPr lang="en-US" altLang="ko-KR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, </a:t>
            </a:r>
            <a:r>
              <a:rPr lang="ko-KR" altLang="en-US" sz="2800" dirty="0" smtClean="0"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높은 연령이 피해자 더 많을 줄 알았는데 아니네</a:t>
            </a:r>
            <a:endParaRPr lang="en-US" altLang="ko-KR" sz="2800" dirty="0" smtClean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327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</a:t>
            </a:r>
            <a:r>
              <a:rPr lang="en-US" altLang="ko-KR" sz="2400" dirty="0" smtClean="0">
                <a:solidFill>
                  <a:schemeClr val="bg1"/>
                </a:solidFill>
              </a:rPr>
              <a:t>4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+mn-ea"/>
              </a:rPr>
              <a:t>CCTV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019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39" y="1067073"/>
            <a:ext cx="12626120" cy="480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9625" y="1050403"/>
            <a:ext cx="96798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범죄건수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CCTV </a:t>
            </a: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수 </a:t>
            </a:r>
            <a:r>
              <a:rPr lang="en-US" altLang="ko-KR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(2019)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4924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94C385-98CE-4B7A-9D99-1EE6E740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14" y="911719"/>
            <a:ext cx="11080955" cy="4221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66DF7-3BAE-480D-A2CA-00FD81B79E09}"/>
              </a:ext>
            </a:extLst>
          </p:cNvPr>
          <p:cNvSpPr txBox="1"/>
          <p:nvPr/>
        </p:nvSpPr>
        <p:spPr>
          <a:xfrm>
            <a:off x="456428" y="5150782"/>
            <a:ext cx="86179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발생 수와 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순위가 다르다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FF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제주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가 </a:t>
            </a:r>
            <a:r>
              <a:rPr lang="en-US" altLang="ko-KR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1</a:t>
            </a:r>
            <a:r>
              <a:rPr lang="ko-KR" altLang="en-US" sz="28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위를 차지함 </a:t>
            </a:r>
            <a:endParaRPr lang="en-US" altLang="ko-KR" sz="2800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083" y="893789"/>
            <a:ext cx="85792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피해율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6491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21" y="917653"/>
            <a:ext cx="12240822" cy="4663170"/>
          </a:xfrm>
          <a:prstGeom prst="rect">
            <a:avLst/>
          </a:prstGeom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EF70BA59-2ADB-4346-8220-0CF1EC98B79B}"/>
              </a:ext>
            </a:extLst>
          </p:cNvPr>
          <p:cNvSpPr/>
          <p:nvPr/>
        </p:nvSpPr>
        <p:spPr>
          <a:xfrm>
            <a:off x="638115" y="5466650"/>
            <a:ext cx="10915765" cy="12771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C8474-E9D7-438E-9F6C-E7D2FACA27DA}"/>
              </a:ext>
            </a:extLst>
          </p:cNvPr>
          <p:cNvSpPr txBox="1"/>
          <p:nvPr/>
        </p:nvSpPr>
        <p:spPr>
          <a:xfrm>
            <a:off x="744455" y="5628184"/>
            <a:ext cx="113043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기타 </a:t>
            </a:r>
            <a:r>
              <a:rPr lang="ko-KR" altLang="ko-KR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범죄의 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비율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과반수</a:t>
            </a:r>
            <a:r>
              <a:rPr lang="ko-KR" altLang="en-US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차지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세종,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en-US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제주 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1,2</a:t>
            </a:r>
            <a:r>
              <a:rPr lang="ko-KR" altLang="en-US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위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</a:t>
            </a:r>
          </a:p>
          <a:p>
            <a:pPr algn="l" rtl="0" fontAlgn="base"/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인구가 </a:t>
            </a:r>
            <a:r>
              <a:rPr lang="ko-KR" altLang="ko-KR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많은 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대도시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ko-KR" sz="2800" b="0" i="0" u="none" strike="noStrike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지능 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범죄</a:t>
            </a:r>
            <a:r>
              <a:rPr lang="ko-KR" altLang="en-US" sz="2800" dirty="0" smtClean="0">
                <a:solidFill>
                  <a:srgbClr val="00000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가 비교적 많다</a:t>
            </a:r>
            <a:r>
              <a:rPr lang="ko-KR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2800" b="0" i="0" u="none" strike="noStrike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서울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부산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1, 2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위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)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942" y="950253"/>
            <a:ext cx="94667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유형 비율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4118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80683" y="98936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9" y="1206913"/>
            <a:ext cx="7456822" cy="49203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29697" y="1622267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7419109" y="1184564"/>
            <a:ext cx="4440440" cy="4942682"/>
            <a:chOff x="3744599" y="3229193"/>
            <a:chExt cx="6276254" cy="6390459"/>
          </a:xfrm>
        </p:grpSpPr>
        <p:sp>
          <p:nvSpPr>
            <p:cNvPr id="18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4598352" y="3380364"/>
              <a:ext cx="5422501" cy="623928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범죄유형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기타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(48%)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(21%) 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폭력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</a:t>
              </a:r>
              <a:r>
                <a:rPr lang="en-US" altLang="ko-KR" sz="28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18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%) 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절도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(11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%) </a:t>
              </a:r>
            </a:p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강력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>
                  <a:solidFill>
                    <a:schemeClr val="tx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(2%) </a:t>
              </a:r>
              <a:endParaRPr lang="en-US" altLang="ko-KR" sz="28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endParaRPr lang="en-US" altLang="ko-KR" sz="2800" dirty="0" smtClean="0">
                <a:solidFill>
                  <a:schemeClr val="tx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2800" dirty="0" err="1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ko-KR" altLang="en-US" sz="2800" dirty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감소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/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증가</a:t>
              </a:r>
              <a:endParaRPr lang="ko-KR" altLang="en-US" sz="2800" dirty="0">
                <a:solidFill>
                  <a:schemeClr val="accent1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3744599" y="3229193"/>
              <a:ext cx="4773337" cy="5608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spc="-150" dirty="0">
                <a:latin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8751" y="1618317"/>
            <a:ext cx="1497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755" y="1051288"/>
            <a:ext cx="5271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유형별 발생 건수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3699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" y="1141613"/>
            <a:ext cx="7228658" cy="51707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9287" y="5387087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47" y="1210699"/>
            <a:ext cx="4445357" cy="39904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22094" y="4605131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6DDF7B-EECD-440D-AC39-FF9E3F97B73C}"/>
              </a:ext>
            </a:extLst>
          </p:cNvPr>
          <p:cNvGrpSpPr/>
          <p:nvPr/>
        </p:nvGrpSpPr>
        <p:grpSpPr>
          <a:xfrm>
            <a:off x="7513896" y="5394901"/>
            <a:ext cx="4300554" cy="1155467"/>
            <a:chOff x="2093440" y="4340747"/>
            <a:chExt cx="5606473" cy="2489040"/>
          </a:xfrm>
        </p:grpSpPr>
        <p:sp>
          <p:nvSpPr>
            <p:cNvPr id="17" name="사각형: 둥근 모서리 32">
              <a:extLst>
                <a:ext uri="{FF2B5EF4-FFF2-40B4-BE49-F238E27FC236}">
                  <a16:creationId xmlns:a16="http://schemas.microsoft.com/office/drawing/2014/main" id="{DBF49A15-31C6-4F96-BC96-E3AC47F29EDE}"/>
                </a:ext>
              </a:extLst>
            </p:cNvPr>
            <p:cNvSpPr/>
            <p:nvPr/>
          </p:nvSpPr>
          <p:spPr>
            <a:xfrm>
              <a:off x="2093440" y="4378242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1A95CF-ACEC-4B7C-9B61-A74721FEBF9C}"/>
                </a:ext>
              </a:extLst>
            </p:cNvPr>
            <p:cNvSpPr txBox="1"/>
            <p:nvPr/>
          </p:nvSpPr>
          <p:spPr>
            <a:xfrm>
              <a:off x="2522367" y="4340747"/>
              <a:ext cx="5177546" cy="248904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범죄의 </a:t>
              </a:r>
              <a:r>
                <a:rPr lang="ko-KR" altLang="ko-KR" sz="28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증가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이유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 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사기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2800" dirty="0" smtClean="0">
                  <a:solidFill>
                    <a:schemeClr val="accent1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증가</a:t>
              </a:r>
              <a:endParaRPr lang="en-US" altLang="ko-KR" sz="2800" dirty="0" smtClean="0">
                <a:solidFill>
                  <a:schemeClr val="accent1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2237" y="1002878"/>
            <a:ext cx="58431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지능 범죄 세부 유형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4471" y="990178"/>
            <a:ext cx="37136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사기 범죄 발생 건수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9208" y="5458846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53868" y="4417639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2563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2" y="1186209"/>
            <a:ext cx="6008714" cy="3794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86" y="1372580"/>
            <a:ext cx="5884315" cy="348371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134072" y="5201400"/>
            <a:ext cx="11101486" cy="1432591"/>
            <a:chOff x="515734" y="1554292"/>
            <a:chExt cx="5491354" cy="2732978"/>
          </a:xfrm>
        </p:grpSpPr>
        <p:sp>
          <p:nvSpPr>
            <p:cNvPr id="18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515734" y="1645092"/>
              <a:ext cx="5491354" cy="264217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기술의 발달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‘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인터넷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사기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’</a:t>
              </a:r>
              <a:r>
                <a:rPr lang="en-US" altLang="ko-KR" sz="28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&amp;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‘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보이스 피싱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’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가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증가</a:t>
              </a:r>
              <a:endParaRPr lang="en-US" altLang="ko-KR" sz="2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지능</a:t>
              </a:r>
              <a:r>
                <a:rPr lang="en-US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범죄에 대응</a:t>
              </a:r>
              <a:r>
                <a:rPr lang="ko-KR" altLang="en-US" sz="28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할 연구가 필요</a:t>
              </a:r>
              <a:endParaRPr lang="ko-KR" altLang="en-US" sz="2800" spc="-150" dirty="0">
                <a:latin typeface="HYHeadLine-Medium" panose="02030600000101010101" pitchFamily="18" charset="-127"/>
                <a:ea typeface="HYHeadLine-Medium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746" y="924598"/>
            <a:ext cx="37993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보이스 피싱 유형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771" y="1077647"/>
            <a:ext cx="37993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인터넷 사기 유형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948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91765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75273" y="6583680"/>
            <a:ext cx="2119745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455"/>
            <a:ext cx="6638641" cy="41636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92" y="1128713"/>
            <a:ext cx="4574577" cy="31260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314748" y="5086674"/>
            <a:ext cx="11780270" cy="1775386"/>
            <a:chOff x="584588" y="1554292"/>
            <a:chExt cx="5422500" cy="2700525"/>
          </a:xfrm>
        </p:grpSpPr>
        <p:sp>
          <p:nvSpPr>
            <p:cNvPr id="13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554292"/>
              <a:ext cx="5422500" cy="2613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5648" y="1586326"/>
              <a:ext cx="4773336" cy="2668491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24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기타범죄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감소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en-US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요인</a:t>
              </a:r>
              <a:r>
                <a:rPr lang="en-US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: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err="1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교통범죄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감소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안전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속도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제한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제도</a:t>
              </a:r>
              <a:r>
                <a:rPr lang="en-US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음주운전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단속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강화</a:t>
              </a:r>
              <a:r>
                <a:rPr lang="en-US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,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고령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운전자 면허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반납 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활성화 등의 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제도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en-US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ko-KR" altLang="ko-KR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 </a:t>
              </a:r>
              <a:r>
                <a:rPr lang="ko-KR" altLang="ko-KR" sz="2400" dirty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교통사고가 </a:t>
              </a:r>
              <a:r>
                <a:rPr lang="ko-KR" altLang="en-US" sz="2400" dirty="0" smtClean="0"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감소</a:t>
              </a:r>
              <a:endParaRPr lang="ko-KR" altLang="ko-KR" sz="2400" dirty="0"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2947" y="4468188"/>
            <a:ext cx="122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1366" y="1380160"/>
            <a:ext cx="122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단위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천건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456428" y="24764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현황 분석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타이포_성수동 B" panose="02020803020101020101" pitchFamily="18" charset="-127"/>
              <a:ea typeface="타이포_성수동 B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489" y="952190"/>
            <a:ext cx="58431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 범죄 세부 유형 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(2017~2019)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9855" y="965278"/>
            <a:ext cx="4110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교통 범죄 발생 건수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2791" y="1390050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0241" y="4422021"/>
            <a:ext cx="10772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천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829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8FECA0-EE70-46E6-A7E3-79E930954EBE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AF9184-477D-4AFD-A487-FFC13D6E5636}"/>
              </a:ext>
            </a:extLst>
          </p:cNvPr>
          <p:cNvSpPr txBox="1"/>
          <p:nvPr/>
        </p:nvSpPr>
        <p:spPr>
          <a:xfrm>
            <a:off x="1224410" y="1415841"/>
            <a:ext cx="99998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spc="-300" dirty="0" smtClean="0"/>
              <a:t>계절</a:t>
            </a:r>
            <a:r>
              <a:rPr lang="en-US" altLang="ko-KR" sz="8000" b="1" spc="-300" dirty="0" smtClean="0"/>
              <a:t>, </a:t>
            </a:r>
            <a:r>
              <a:rPr lang="ko-KR" altLang="en-US" sz="8000" b="1" spc="-300" dirty="0" smtClean="0"/>
              <a:t>시간</a:t>
            </a:r>
            <a:r>
              <a:rPr lang="en-US" altLang="ko-KR" sz="8000" b="1" spc="-300" dirty="0" smtClean="0"/>
              <a:t>, </a:t>
            </a:r>
            <a:r>
              <a:rPr lang="ko-KR" altLang="en-US" sz="8000" b="1" spc="-300" dirty="0" smtClean="0"/>
              <a:t>요일도</a:t>
            </a:r>
            <a:endParaRPr lang="en-US" altLang="ko-KR" sz="8000" b="1" spc="-300" dirty="0" smtClean="0"/>
          </a:p>
          <a:p>
            <a:pPr algn="ctr">
              <a:lnSpc>
                <a:spcPct val="150000"/>
              </a:lnSpc>
            </a:pPr>
            <a:r>
              <a:rPr lang="ko-KR" altLang="en-US" sz="8000" b="1" spc="-300" dirty="0" smtClean="0"/>
              <a:t>범죄에 영향을 미칠까</a:t>
            </a:r>
            <a:r>
              <a:rPr lang="en-US" altLang="ko-KR" sz="8000" b="1" spc="-300" dirty="0" smtClean="0"/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66960" y="6500553"/>
            <a:ext cx="2152996" cy="282632"/>
          </a:xfrm>
          <a:prstGeom prst="rect">
            <a:avLst/>
          </a:prstGeom>
          <a:solidFill>
            <a:srgbClr val="DA87FF"/>
          </a:solidFill>
          <a:ln>
            <a:solidFill>
              <a:srgbClr val="DA8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805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1050</Words>
  <Application>Microsoft Office PowerPoint</Application>
  <PresentationFormat>와이드스크린</PresentationFormat>
  <Paragraphs>191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Arial Nova</vt:lpstr>
      <vt:lpstr>HYHeadLine-Medium</vt:lpstr>
      <vt:lpstr>HYHeadLine-Medium</vt:lpstr>
      <vt:lpstr>나눔스퀘어 Bold</vt:lpstr>
      <vt:lpstr>나눔스퀘어 Light</vt:lpstr>
      <vt:lpstr>맑은 고딕</vt:lpstr>
      <vt:lpstr>타이포_성수동 B</vt:lpstr>
      <vt:lpstr>타이포_씨고딕 180</vt:lpstr>
      <vt:lpstr>타이포_팩토리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</cp:lastModifiedBy>
  <cp:revision>300</cp:revision>
  <dcterms:created xsi:type="dcterms:W3CDTF">2020-09-14T00:48:43Z</dcterms:created>
  <dcterms:modified xsi:type="dcterms:W3CDTF">2021-04-27T09:01:03Z</dcterms:modified>
</cp:coreProperties>
</file>