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62" r:id="rId3"/>
    <p:sldId id="311" r:id="rId4"/>
    <p:sldId id="276" r:id="rId5"/>
    <p:sldId id="312" r:id="rId6"/>
    <p:sldId id="313" r:id="rId7"/>
    <p:sldId id="314" r:id="rId8"/>
    <p:sldId id="315" r:id="rId9"/>
    <p:sldId id="316" r:id="rId10"/>
    <p:sldId id="317" r:id="rId11"/>
    <p:sldId id="266" r:id="rId12"/>
    <p:sldId id="319" r:id="rId13"/>
    <p:sldId id="320" r:id="rId14"/>
    <p:sldId id="321" r:id="rId15"/>
    <p:sldId id="32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434"/>
    <a:srgbClr val="FCD554"/>
    <a:srgbClr val="DA87FF"/>
    <a:srgbClr val="676767"/>
    <a:srgbClr val="B9B9B9"/>
    <a:srgbClr val="FF9CD3"/>
    <a:srgbClr val="F25F7D"/>
    <a:srgbClr val="C03586"/>
    <a:srgbClr val="F26778"/>
    <a:srgbClr val="F2A52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8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7245F-E679-43E5-9E0A-66233CA15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5041BA-D30F-464F-B002-36D389D8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599C6-184F-4D04-BB65-20B77A8F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615DC-3DD8-4870-972A-60D69C63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073F4-21CF-479C-8613-1C944C93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362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5654D-B876-42B9-800E-A2D9BD05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8C202-264F-4946-A9E5-D2B4CCF2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9235D-992F-4E69-B9C4-8428319F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7F75B-5251-4FD6-88B7-E33F0D07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F9A6A-CBAD-4C6E-BD8F-75E7AB45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800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860AE9-C95E-4723-88CC-C877FBCFC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F9469-EB7A-4541-BD41-30E5386B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77063-0384-4A28-B78C-344CF011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2C47C-C337-4DF1-BC40-BF56D473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4379F-5A92-4B73-9389-6F875875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250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59C6-D772-4DCB-A23E-62C64E23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AFB46-BAB9-4B23-AE12-71B5C7CB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5A1B-0D25-4711-BD03-7524085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9BC9B-647F-4310-85F1-3734556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DC44F-04D0-42B2-BD1F-030086FB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269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CAD50-F5EA-4D1B-8313-2B0F9570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9BCE8-02F7-471B-84F9-F28E0F0D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942D5-0580-4C39-A9AD-AC97664D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84705-7F98-4EEE-990D-56F2864F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23FCE-ED26-4070-ABE4-E1A23C22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325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32D2A-5B74-4610-9120-7A3F9F6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ADDF6-5DAC-4FD0-92F4-9337A4D27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F8B81-6609-4CD5-AACA-2589C927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CE013-2212-41F3-95CE-31026386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CF795-1E96-45AA-89D2-7CC371BF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44D91-EF29-4956-B531-9D3F081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025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BF56A-C448-41B4-B3CD-A043D4EE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F1F58-260B-4A56-8BD0-2DEED928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C0824-D282-458C-B801-3BAE2F18D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99FBC-E60A-45ED-B105-0CEFAD16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7F50AC-7500-4FB1-9804-973357F3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D1B692-DC68-4467-B521-A1887405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E275F-7ADA-42FB-A4C8-B457995C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39F31-7D8F-4AA7-9408-4F7CF372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481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F6E8F-6CC4-4106-BC53-8BC7AAA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5CF924-6B70-4F56-B151-F23AC0D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83556-DEEE-4273-A434-6D705F4B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E3B9E-CB00-43C2-80A4-6B991214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265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E2119-DE79-4FFC-A42C-68E42B0E3CE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B00FD2-FFB3-4F5A-AEA0-36BA3D4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508DDE-F977-4DDA-BCAD-2DC54923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D9262B-0502-4F1D-80EC-C8976A8D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74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4C3C-F264-489B-BB73-8F3A9A6E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1DB1C-DB0A-4396-B017-272811EA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E4EA3-E3F3-4197-B787-84EF1851C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C4E60-9A04-473D-8593-862240F5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18E29-E4C1-442E-846A-1C27A66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0A599-A6F9-4C01-9CE9-04B7E39D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39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19C12-CE33-4F79-B208-184B51EF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F27F16-0CEE-48F0-A5A2-C1AE57D6D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897B-6D01-4F0D-9394-60BB3186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A3AAB-ACD5-46FB-B704-AF565A7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B5CEE-66AD-451C-A0BB-70B2E1B7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5EBDB-5FD3-47A3-BE88-054B3BEB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272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915DA-699B-4BBC-BB0E-9CBA0B0E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E6C8-937E-40A3-8166-E7F70ED2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C1D44-B9CC-4A05-806A-DD84D4DD6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E717C-38E0-4EC4-8B52-DBD6C8FD1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189A0-8AB7-48E1-84BA-E837D9A2E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667188" cy="769441"/>
              <a:chOff x="471977" y="2691080"/>
              <a:chExt cx="4667188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9068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tx1">
                        <a:alpha val="10000"/>
                      </a:schemeClr>
                    </a:solidFill>
                    <a:latin typeface="타이포_성수동 B" panose="02020803020101020101" pitchFamily="18" charset="-127"/>
                    <a:ea typeface="타이포_성수동 B" panose="02020803020101020101" pitchFamily="18" charset="-127"/>
                  </a:rPr>
                  <a:t>범죄  현황 분석</a:t>
                </a:r>
                <a:endParaRPr lang="ko-KR" altLang="en-US" sz="4400" b="1" spc="-150" dirty="0">
                  <a:solidFill>
                    <a:schemeClr val="tx1">
                      <a:alpha val="10000"/>
                    </a:schemeClr>
                  </a:solidFill>
                  <a:latin typeface="타이포_성수동 B" panose="02020803020101020101" pitchFamily="18" charset="-127"/>
                  <a:ea typeface="타이포_성수동 B" panose="020208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6" y="1422700"/>
            <a:ext cx="7359450" cy="48145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12" y="1529064"/>
            <a:ext cx="4574577" cy="312606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7804453" y="5070764"/>
            <a:ext cx="4140936" cy="1354974"/>
            <a:chOff x="584588" y="1554292"/>
            <a:chExt cx="5422500" cy="2613905"/>
          </a:xfrm>
        </p:grpSpPr>
        <p:sp>
          <p:nvSpPr>
            <p:cNvPr id="13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584588" y="1554292"/>
              <a:ext cx="5422500" cy="2613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906101" y="1716643"/>
              <a:ext cx="4773336" cy="2253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sz="1200" dirty="0" err="1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기타범죄</a:t>
              </a:r>
              <a:r>
                <a:rPr lang="ko-KR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항목의 감소에는 </a:t>
              </a:r>
              <a:r>
                <a:rPr lang="ko-KR" altLang="ko-KR" sz="1200" dirty="0" err="1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교통범죄</a:t>
              </a:r>
              <a:r>
                <a:rPr lang="ko-KR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감소가 있다</a:t>
              </a:r>
              <a:r>
                <a:rPr lang="en-US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. </a:t>
              </a:r>
              <a:r>
                <a:rPr lang="ko-KR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보도에 따르면 안전속도제한제도</a:t>
              </a:r>
              <a:r>
                <a:rPr lang="en-US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, </a:t>
              </a:r>
              <a:r>
                <a:rPr lang="ko-KR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음주운전단속강화</a:t>
              </a:r>
              <a:r>
                <a:rPr lang="en-US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, </a:t>
              </a:r>
              <a:r>
                <a:rPr lang="ko-KR" altLang="ko-KR" sz="1200" dirty="0" err="1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고령운전자</a:t>
              </a:r>
              <a:r>
                <a:rPr lang="ko-KR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1200" dirty="0" err="1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면허반납</a:t>
              </a:r>
              <a:r>
                <a:rPr lang="ko-KR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활성화 등의 제도로 인해 교통사고가 감소된 것으로 보인다</a:t>
              </a:r>
              <a:r>
                <a:rPr lang="en-US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.</a:t>
              </a:r>
              <a:endParaRPr lang="ko-KR" altLang="ko-KR" sz="1200" dirty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46961" y="5594362"/>
            <a:ext cx="122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68148" y="1760767"/>
            <a:ext cx="122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68455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98FECA0-EE70-46E6-A7E3-79E930954EBE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AAF9184-477D-4AFD-A487-FFC13D6E5636}"/>
              </a:ext>
            </a:extLst>
          </p:cNvPr>
          <p:cNvSpPr txBox="1"/>
          <p:nvPr/>
        </p:nvSpPr>
        <p:spPr>
          <a:xfrm>
            <a:off x="1101781" y="1415841"/>
            <a:ext cx="1024511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0" b="1" spc="-300" dirty="0" smtClean="0">
                <a:solidFill>
                  <a:schemeClr val="bg1"/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계절</a:t>
            </a:r>
            <a:r>
              <a:rPr lang="en-US" altLang="ko-KR" sz="8000" b="1" spc="-300" dirty="0" smtClean="0">
                <a:solidFill>
                  <a:schemeClr val="bg1"/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8000" b="1" spc="-300" dirty="0" smtClean="0">
                <a:solidFill>
                  <a:schemeClr val="bg1"/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시간</a:t>
            </a:r>
            <a:r>
              <a:rPr lang="en-US" altLang="ko-KR" sz="8000" b="1" spc="-300" dirty="0" smtClean="0">
                <a:solidFill>
                  <a:schemeClr val="bg1"/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8000" b="1" spc="-300" dirty="0" smtClean="0">
                <a:solidFill>
                  <a:schemeClr val="bg1"/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요일도</a:t>
            </a:r>
            <a:endParaRPr lang="en-US" altLang="ko-KR" sz="8000" b="1" spc="-300" dirty="0" smtClean="0">
              <a:solidFill>
                <a:schemeClr val="bg1"/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0" b="1" spc="-300" dirty="0" smtClean="0">
                <a:solidFill>
                  <a:schemeClr val="bg1"/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범죄에 영향을 미칠까</a:t>
            </a:r>
            <a:r>
              <a:rPr lang="en-US" altLang="ko-KR" sz="8000" b="1" spc="-300" dirty="0" smtClean="0">
                <a:solidFill>
                  <a:schemeClr val="bg1"/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966960" y="6500553"/>
            <a:ext cx="2152996" cy="282632"/>
          </a:xfrm>
          <a:prstGeom prst="rect">
            <a:avLst/>
          </a:prstGeom>
          <a:solidFill>
            <a:srgbClr val="DA87FF"/>
          </a:solidFill>
          <a:ln>
            <a:solidFill>
              <a:srgbClr val="DA8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627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계절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시간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요일이 범죄에 미치는 영향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9" y="1356198"/>
            <a:ext cx="6453471" cy="4728718"/>
          </a:xfrm>
          <a:prstGeom prst="rect">
            <a:avLst/>
          </a:prstGeom>
        </p:spPr>
      </p:pic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9343EB5A-FF31-4BDA-BB6D-A86231763AE5}"/>
              </a:ext>
            </a:extLst>
          </p:cNvPr>
          <p:cNvSpPr/>
          <p:nvPr/>
        </p:nvSpPr>
        <p:spPr>
          <a:xfrm>
            <a:off x="7371992" y="1785705"/>
            <a:ext cx="4258906" cy="39797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5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대 범죄를 기준으로 살펴보면 겨울이 가장 빈도수가 낮았고 여름에 가장 높았다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. 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여름에 가까워질수록 타인과의 접촉 빈도가 많아지기 때문인 듯 하다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. 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고온 저기압은 특히 성범죄와 관계가 깊다고 하고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, 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여름철 불쾌지수의 상승에 영향을 미친다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. 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그렇기 때문에 여름에는 좀 더 </a:t>
            </a:r>
            <a:r>
              <a:rPr lang="ko-KR" altLang="ko-KR" sz="1600" dirty="0" err="1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대인범죄에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신경을 써야할 것으로 보인다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.</a:t>
            </a:r>
            <a:endParaRPr lang="ko-KR" altLang="ko-KR" sz="1600" dirty="0">
              <a:solidFill>
                <a:schemeClr val="tx1"/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5183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계절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시간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요일이 범죄에 미치는 영향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31">
            <a:extLst>
              <a:ext uri="{FF2B5EF4-FFF2-40B4-BE49-F238E27FC236}">
                <a16:creationId xmlns:a16="http://schemas.microsoft.com/office/drawing/2014/main" id="{9343EB5A-FF31-4BDA-BB6D-A86231763AE5}"/>
              </a:ext>
            </a:extLst>
          </p:cNvPr>
          <p:cNvSpPr/>
          <p:nvPr/>
        </p:nvSpPr>
        <p:spPr>
          <a:xfrm>
            <a:off x="7696189" y="2168090"/>
            <a:ext cx="4258906" cy="39797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5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대 범죄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(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살인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, 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강도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, 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강간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, 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절도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, 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폭력범죄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) 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기준으로 분석한 결과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5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대 범죄는 밤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(20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~04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)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에 평균적으로 많이 발생했고 그 다음으로 오후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(12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~17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), 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심야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(00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~04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)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순으로 많이 발생했다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. 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아무래도 저녁이나 늦은 밤 시간이 낮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, 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오전보다는 음주의 기회도 많고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, </a:t>
            </a:r>
            <a:r>
              <a:rPr lang="ko-KR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어둠이라는 조건이 사람을 감정적으로 만들기 때문에 더 많이 발행한 듯 보인다</a:t>
            </a:r>
            <a:r>
              <a:rPr lang="en-US" altLang="ko-KR" sz="16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.</a:t>
            </a:r>
            <a:endParaRPr lang="ko-KR" altLang="ko-KR" sz="1600" dirty="0">
              <a:solidFill>
                <a:schemeClr val="tx1"/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4" y="1077316"/>
            <a:ext cx="7099067" cy="543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33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계절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시간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요일이 범죄에 미치는 영향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7" y="1514139"/>
            <a:ext cx="6961975" cy="461853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7651382" y="1862051"/>
            <a:ext cx="4244129" cy="3998421"/>
            <a:chOff x="575214" y="1711919"/>
            <a:chExt cx="5422500" cy="2733920"/>
          </a:xfrm>
        </p:grpSpPr>
        <p:sp>
          <p:nvSpPr>
            <p:cNvPr id="14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575214" y="1711919"/>
              <a:ext cx="5422500" cy="273392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899796" y="1963050"/>
              <a:ext cx="4773336" cy="2246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sz="1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요일 별 범죄 통계에 따르면 토요일과 주말이 시작되는 금요일에 가장 많은 범죄가 발생했다</a:t>
              </a:r>
              <a:r>
                <a:rPr lang="en-US" altLang="ko-KR" sz="1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ko-KR" sz="1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자연환경이 </a:t>
              </a:r>
              <a:r>
                <a:rPr lang="ko-KR" altLang="ko-KR" sz="1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범죄에 미치는 영향에 관한 </a:t>
              </a:r>
              <a:r>
                <a:rPr lang="ko-KR" altLang="en-US" sz="1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연구는 </a:t>
              </a:r>
              <a:r>
                <a:rPr lang="ko-KR" altLang="ko-KR" sz="1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많지 </a:t>
              </a:r>
              <a:r>
                <a:rPr lang="ko-KR" altLang="ko-KR" sz="1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않다</a:t>
              </a:r>
              <a:r>
                <a:rPr lang="en-US" altLang="ko-KR" sz="1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. </a:t>
              </a:r>
              <a:r>
                <a:rPr lang="ko-KR" altLang="ko-KR" sz="1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큰 영향을 주지 않을 뿐 아니라 자연환경만으로 범죄의 발생을 생각하는 것은 무리가 있기 때문이다</a:t>
              </a:r>
              <a:r>
                <a:rPr lang="en-US" altLang="ko-KR" sz="1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. </a:t>
              </a:r>
              <a:r>
                <a:rPr lang="ko-KR" altLang="ko-KR" sz="1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하지만 범죄 발생의 현황을 </a:t>
              </a:r>
              <a:r>
                <a:rPr lang="ko-KR" altLang="ko-KR" sz="1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살펴보면 </a:t>
              </a:r>
              <a:r>
                <a:rPr lang="ko-KR" altLang="en-US" sz="1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어느 정도 영향을 미치는 부분이 있으며 </a:t>
              </a:r>
              <a:r>
                <a:rPr lang="ko-KR" altLang="ko-KR" sz="1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분석에</a:t>
              </a:r>
              <a:r>
                <a:rPr lang="en-US" altLang="ko-KR" sz="1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en-US" sz="1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용이하다</a:t>
              </a:r>
              <a:r>
                <a:rPr lang="en-US" altLang="ko-KR" sz="1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endParaRPr lang="ko-KR" altLang="ko-KR" sz="1400" dirty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ko-KR" altLang="ko-KR" sz="1400" dirty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093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계절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시간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요일이 범죄에 미치는 영향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4" y="1229000"/>
            <a:ext cx="4566199" cy="49726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61709" y="117153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넣을지 말지 고민중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24755"/>
              </p:ext>
            </p:extLst>
          </p:nvPr>
        </p:nvGraphicFramePr>
        <p:xfrm>
          <a:off x="5670630" y="1883860"/>
          <a:ext cx="602313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569">
                  <a:extLst>
                    <a:ext uri="{9D8B030D-6E8A-4147-A177-3AD203B41FA5}">
                      <a16:colId xmlns:a16="http://schemas.microsoft.com/office/drawing/2014/main" val="2916733227"/>
                    </a:ext>
                  </a:extLst>
                </a:gridCol>
                <a:gridCol w="3011569">
                  <a:extLst>
                    <a:ext uri="{9D8B030D-6E8A-4147-A177-3AD203B41FA5}">
                      <a16:colId xmlns:a16="http://schemas.microsoft.com/office/drawing/2014/main" val="407308280"/>
                    </a:ext>
                  </a:extLst>
                </a:gridCol>
              </a:tblGrid>
              <a:tr h="2438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데이터셋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출처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4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46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5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20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2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5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69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4238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AFC885-BB50-44D0-B09C-5EB3CE47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DA6E5-723C-4B1F-8C46-089820BFBB59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A6330-587E-41B1-A594-C15632256760}"/>
              </a:ext>
            </a:extLst>
          </p:cNvPr>
          <p:cNvSpPr txBox="1"/>
          <p:nvPr/>
        </p:nvSpPr>
        <p:spPr>
          <a:xfrm>
            <a:off x="1436605" y="1694107"/>
            <a:ext cx="108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1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D412F-9203-47DE-AA7A-8C9FC29EDE6D}"/>
              </a:ext>
            </a:extLst>
          </p:cNvPr>
          <p:cNvSpPr txBox="1"/>
          <p:nvPr/>
        </p:nvSpPr>
        <p:spPr>
          <a:xfrm>
            <a:off x="1436605" y="2155772"/>
            <a:ext cx="3297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solidFill>
                  <a:schemeClr val="bg1"/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4000" spc="-300" dirty="0">
              <a:solidFill>
                <a:schemeClr val="bg1"/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1E9C90-2195-49B9-BF42-29AE2F913C86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968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분류 기준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39677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강력범죄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폭력범죄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지능범죄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기타범죄</a:t>
            </a:r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절도범죄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B4F495A-AB9E-43CD-B16A-3A9BC51B8FD3}"/>
              </a:ext>
            </a:extLst>
          </p:cNvPr>
          <p:cNvCxnSpPr/>
          <p:nvPr/>
        </p:nvCxnSpPr>
        <p:spPr>
          <a:xfrm>
            <a:off x="1046180" y="6097984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0ABD23-5D5C-4A03-8C6F-B47B7D9A27F6}"/>
              </a:ext>
            </a:extLst>
          </p:cNvPr>
          <p:cNvCxnSpPr/>
          <p:nvPr/>
        </p:nvCxnSpPr>
        <p:spPr>
          <a:xfrm>
            <a:off x="3710583" y="6097984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48739DC-6D02-4918-84C0-B8947DC43B05}"/>
              </a:ext>
            </a:extLst>
          </p:cNvPr>
          <p:cNvCxnSpPr/>
          <p:nvPr/>
        </p:nvCxnSpPr>
        <p:spPr>
          <a:xfrm>
            <a:off x="6374986" y="6097984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908CF1D-6A12-4521-A8A0-84A2667DB042}"/>
              </a:ext>
            </a:extLst>
          </p:cNvPr>
          <p:cNvCxnSpPr/>
          <p:nvPr/>
        </p:nvCxnSpPr>
        <p:spPr>
          <a:xfrm>
            <a:off x="9039389" y="6097984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EA9D745-7266-4481-BA38-87DF8DCC22DE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001. </a:t>
            </a:r>
            <a:r>
              <a:rPr lang="ko-KR" altLang="en-US" sz="2000" b="1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강력범죄</a:t>
            </a:r>
            <a:endParaRPr lang="ko-KR" altLang="en-US" sz="2000" b="1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7D25D-0A05-49CF-8C56-C0EA9E90BDD7}"/>
              </a:ext>
            </a:extLst>
          </p:cNvPr>
          <p:cNvSpPr txBox="1"/>
          <p:nvPr/>
        </p:nvSpPr>
        <p:spPr>
          <a:xfrm flipH="1">
            <a:off x="3505798" y="1558487"/>
            <a:ext cx="2005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002. </a:t>
            </a:r>
            <a:r>
              <a:rPr lang="ko-KR" altLang="en-US" sz="2000" b="1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폭력범죄</a:t>
            </a:r>
            <a:endParaRPr lang="ko-KR" altLang="en-US" sz="2000" b="1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D5C99F-2284-430E-9E64-10E6BCFB11DE}"/>
              </a:ext>
            </a:extLst>
          </p:cNvPr>
          <p:cNvSpPr txBox="1"/>
          <p:nvPr/>
        </p:nvSpPr>
        <p:spPr>
          <a:xfrm flipH="1">
            <a:off x="6121850" y="1558487"/>
            <a:ext cx="199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003. </a:t>
            </a:r>
            <a:r>
              <a:rPr lang="ko-KR" altLang="en-US" sz="2000" b="1" dirty="0" err="1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지능범죄</a:t>
            </a:r>
            <a:endParaRPr lang="ko-KR" altLang="en-US" sz="2000" b="1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AA17D3-8685-442A-B65F-B2789F34B5F6}"/>
              </a:ext>
            </a:extLst>
          </p:cNvPr>
          <p:cNvSpPr txBox="1"/>
          <p:nvPr/>
        </p:nvSpPr>
        <p:spPr>
          <a:xfrm flipH="1">
            <a:off x="8737901" y="1558487"/>
            <a:ext cx="197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004. </a:t>
            </a:r>
            <a:r>
              <a:rPr lang="ko-KR" altLang="en-US" sz="2000" b="1" dirty="0" err="1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기타범죄</a:t>
            </a:r>
            <a:endParaRPr lang="ko-KR" altLang="en-US" sz="2000" b="1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EE8062-9ED6-433A-BBCC-1732ABA3BC8C}"/>
              </a:ext>
            </a:extLst>
          </p:cNvPr>
          <p:cNvSpPr/>
          <p:nvPr/>
        </p:nvSpPr>
        <p:spPr>
          <a:xfrm>
            <a:off x="805841" y="1971955"/>
            <a:ext cx="2519028" cy="3747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살인기수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살인미수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강도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강간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유사강간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강제추행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기타 </a:t>
            </a:r>
            <a:r>
              <a:rPr lang="ko-KR" altLang="en-US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강간</a:t>
            </a:r>
            <a:r>
              <a:rPr lang="en-US" altLang="ko-KR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·</a:t>
            </a:r>
            <a:r>
              <a:rPr lang="ko-KR" altLang="en-US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강제추행등방화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AEBF41-A506-4A93-8CF0-991F48779878}"/>
              </a:ext>
            </a:extLst>
          </p:cNvPr>
          <p:cNvSpPr/>
          <p:nvPr/>
        </p:nvSpPr>
        <p:spPr>
          <a:xfrm>
            <a:off x="3470244" y="1971955"/>
            <a:ext cx="2519028" cy="37472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상해폭행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체포・감금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협박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약취</a:t>
            </a:r>
            <a:r>
              <a:rPr lang="ko-KR" altLang="en-US" dirty="0" err="1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・</a:t>
            </a:r>
            <a:r>
              <a:rPr lang="ko-KR" altLang="en-US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유인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폭력행위등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공갈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손괴</a:t>
            </a:r>
            <a:endParaRPr lang="ko-KR" altLang="en-US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60DFE4-CBAD-4B38-9691-652F289695A1}"/>
              </a:ext>
            </a:extLst>
          </p:cNvPr>
          <p:cNvSpPr/>
          <p:nvPr/>
        </p:nvSpPr>
        <p:spPr>
          <a:xfrm>
            <a:off x="6134647" y="1971955"/>
            <a:ext cx="2519028" cy="37472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직무유기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직권남용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증수뢰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통화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문서</a:t>
            </a:r>
            <a:r>
              <a:rPr lang="ko-KR" altLang="en-US" dirty="0" err="1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・</a:t>
            </a:r>
            <a:r>
              <a:rPr lang="ko-KR" altLang="en-US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인장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유가증권인지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사기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횡령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배임</a:t>
            </a:r>
            <a:endParaRPr lang="ko-KR" altLang="en-US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E4D3937-8107-407A-8824-EABE60AA9C2E}"/>
              </a:ext>
            </a:extLst>
          </p:cNvPr>
          <p:cNvSpPr/>
          <p:nvPr/>
        </p:nvSpPr>
        <p:spPr>
          <a:xfrm>
            <a:off x="8799050" y="1971955"/>
            <a:ext cx="2519028" cy="3747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성풍속</a:t>
            </a:r>
            <a:r>
              <a:rPr lang="ko-KR" altLang="en-US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・ </a:t>
            </a:r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도박범죄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특별경제범죄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마약범죄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보건범죄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환경범죄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교통범죄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노동범죄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안보범죄</a:t>
            </a:r>
            <a:endParaRPr lang="en-US" altLang="ko-KR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기타범죄</a:t>
            </a:r>
            <a:endParaRPr lang="ko-KR" altLang="en-US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33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기어가는">
            <a:extLst>
              <a:ext uri="{FF2B5EF4-FFF2-40B4-BE49-F238E27FC236}">
                <a16:creationId xmlns:a16="http://schemas.microsoft.com/office/drawing/2014/main" id="{98966006-F487-4268-8A32-5C478338EB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32" name="그래픽 31" descr="실행">
            <a:extLst>
              <a:ext uri="{FF2B5EF4-FFF2-40B4-BE49-F238E27FC236}">
                <a16:creationId xmlns:a16="http://schemas.microsoft.com/office/drawing/2014/main" id="{CE837336-8CF4-4EF9-AFB2-06C56886BB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6" y="1113905"/>
            <a:ext cx="8394571" cy="548655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8927870" y="2315702"/>
            <a:ext cx="2920666" cy="3154072"/>
            <a:chOff x="584588" y="1789384"/>
            <a:chExt cx="5422500" cy="2254060"/>
          </a:xfrm>
        </p:grpSpPr>
        <p:sp>
          <p:nvSpPr>
            <p:cNvPr id="20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584588" y="1789384"/>
              <a:ext cx="5422500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909169" y="2139213"/>
              <a:ext cx="4773337" cy="181286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ko-KR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인구 비율 상 경기도에서 </a:t>
              </a:r>
              <a:r>
                <a:rPr lang="en-US" altLang="ko-KR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120</a:t>
              </a:r>
              <a:r>
                <a:rPr lang="ko-KR" altLang="ko-KR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만 건으로 가장 많은 범죄가 발생하였고 그 이후 서울</a:t>
              </a:r>
              <a:r>
                <a:rPr lang="en-US" altLang="ko-KR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(93</a:t>
              </a:r>
              <a:r>
                <a:rPr lang="ko-KR" altLang="ko-KR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만</a:t>
              </a:r>
              <a:r>
                <a:rPr lang="en-US" altLang="ko-KR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), </a:t>
              </a:r>
              <a:r>
                <a:rPr lang="ko-KR" altLang="ko-KR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부산</a:t>
              </a:r>
              <a:r>
                <a:rPr lang="en-US" altLang="ko-KR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(35</a:t>
              </a:r>
              <a:r>
                <a:rPr lang="ko-KR" altLang="ko-KR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만</a:t>
              </a:r>
              <a:r>
                <a:rPr lang="en-US" altLang="ko-KR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) </a:t>
              </a:r>
              <a:r>
                <a:rPr lang="ko-KR" altLang="ko-KR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순으로 많았다</a:t>
              </a:r>
              <a:r>
                <a:rPr lang="en-US" altLang="ko-KR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.</a:t>
              </a:r>
              <a:endParaRPr lang="ko-KR" altLang="ko-KR" dirty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endParaRPr lang="ko-KR" altLang="en-US" spc="-150" dirty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78470" y="5927795"/>
            <a:ext cx="122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4022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기어가는">
            <a:extLst>
              <a:ext uri="{FF2B5EF4-FFF2-40B4-BE49-F238E27FC236}">
                <a16:creationId xmlns:a16="http://schemas.microsoft.com/office/drawing/2014/main" id="{98966006-F487-4268-8A32-5C478338EB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32" name="그래픽 31" descr="실행">
            <a:extLst>
              <a:ext uri="{FF2B5EF4-FFF2-40B4-BE49-F238E27FC236}">
                <a16:creationId xmlns:a16="http://schemas.microsoft.com/office/drawing/2014/main" id="{CE837336-8CF4-4EF9-AFB2-06C56886BB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8927870" y="2157762"/>
            <a:ext cx="2920666" cy="3154074"/>
            <a:chOff x="584588" y="1676511"/>
            <a:chExt cx="5422500" cy="2254060"/>
          </a:xfrm>
        </p:grpSpPr>
        <p:sp>
          <p:nvSpPr>
            <p:cNvPr id="20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584588" y="1676511"/>
              <a:ext cx="5422500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909169" y="1830296"/>
              <a:ext cx="4773337" cy="19962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7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단</a:t>
              </a:r>
              <a:r>
                <a:rPr lang="en-US" altLang="ko-KR" sz="17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, </a:t>
              </a:r>
              <a:r>
                <a:rPr lang="ko-KR" altLang="ko-KR" sz="17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도시 </a:t>
              </a:r>
              <a:r>
                <a:rPr lang="ko-KR" altLang="ko-KR" sz="17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별로 평균적으로 발생한 형사사건 범죄 수는 서울이 가장 많았고 그 뒤로 경기도</a:t>
              </a:r>
              <a:r>
                <a:rPr lang="en-US" altLang="ko-KR" sz="17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, </a:t>
              </a:r>
              <a:r>
                <a:rPr lang="ko-KR" altLang="ko-KR" sz="17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광주</a:t>
              </a:r>
              <a:r>
                <a:rPr lang="en-US" altLang="ko-KR" sz="17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, </a:t>
              </a:r>
              <a:r>
                <a:rPr lang="ko-KR" altLang="ko-KR" sz="17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인천이 뒤를 이었으며 제주도의 경우 평균 범죄 수가 가장 적었다</a:t>
              </a:r>
              <a:r>
                <a:rPr lang="en-US" altLang="ko-KR" sz="17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. </a:t>
              </a:r>
              <a:endParaRPr lang="ko-KR" altLang="ko-KR" sz="1700" dirty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3" y="1167495"/>
            <a:ext cx="8395030" cy="55696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11969" y="5935166"/>
            <a:ext cx="122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2375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기어가는">
            <a:extLst>
              <a:ext uri="{FF2B5EF4-FFF2-40B4-BE49-F238E27FC236}">
                <a16:creationId xmlns:a16="http://schemas.microsoft.com/office/drawing/2014/main" id="{98966006-F487-4268-8A32-5C478338EB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32" name="그래픽 31" descr="실행">
            <a:extLst>
              <a:ext uri="{FF2B5EF4-FFF2-40B4-BE49-F238E27FC236}">
                <a16:creationId xmlns:a16="http://schemas.microsoft.com/office/drawing/2014/main" id="{CE837336-8CF4-4EF9-AFB2-06C56886BB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7497362" y="1986742"/>
            <a:ext cx="4351174" cy="3657599"/>
            <a:chOff x="584588" y="1554292"/>
            <a:chExt cx="5422500" cy="2613905"/>
          </a:xfrm>
        </p:grpSpPr>
        <p:sp>
          <p:nvSpPr>
            <p:cNvPr id="20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584588" y="1554292"/>
              <a:ext cx="5422500" cy="2613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880162" y="1797208"/>
              <a:ext cx="4773336" cy="214664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형사사건은 </a:t>
              </a:r>
              <a:r>
                <a:rPr lang="en-US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2017</a:t>
              </a:r>
              <a:r>
                <a:rPr lang="ko-KR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년</a:t>
              </a:r>
              <a:r>
                <a:rPr lang="en-US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1660250</a:t>
              </a:r>
              <a:r>
                <a:rPr lang="ko-KR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건</a:t>
              </a:r>
              <a:r>
                <a:rPr lang="en-US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, 2018</a:t>
              </a:r>
              <a:r>
                <a:rPr lang="ko-KR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년 </a:t>
              </a:r>
              <a:r>
                <a:rPr lang="en-US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1577969</a:t>
              </a:r>
              <a:r>
                <a:rPr lang="ko-KR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건</a:t>
              </a:r>
              <a:r>
                <a:rPr lang="en-US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, 2019</a:t>
              </a:r>
              <a:r>
                <a:rPr lang="ko-KR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년 </a:t>
              </a:r>
              <a:r>
                <a:rPr lang="en-US" altLang="ko-KR" sz="16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1610493 </a:t>
              </a:r>
              <a:r>
                <a:rPr lang="ko-KR" altLang="ko-KR" sz="16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건으로 </a:t>
              </a:r>
              <a:r>
                <a:rPr lang="en-US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2017</a:t>
              </a:r>
              <a:r>
                <a:rPr lang="ko-KR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년이 가장 많았고 </a:t>
              </a:r>
              <a:r>
                <a:rPr lang="en-US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2018</a:t>
              </a:r>
              <a:r>
                <a:rPr lang="ko-KR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년에는 감소했다가 </a:t>
              </a:r>
              <a:r>
                <a:rPr lang="en-US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2019</a:t>
              </a:r>
              <a:r>
                <a:rPr lang="ko-KR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년에 다시 증가했다</a:t>
              </a:r>
              <a:r>
                <a:rPr lang="en-US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. </a:t>
              </a:r>
              <a:r>
                <a:rPr lang="ko-KR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그럼에도 형사사건이 </a:t>
              </a:r>
              <a:r>
                <a:rPr lang="en-US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2017</a:t>
              </a:r>
              <a:r>
                <a:rPr lang="ko-KR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년 대비 줄어들었다는 사실은 변함이 없다</a:t>
              </a:r>
              <a:r>
                <a:rPr lang="en-US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. </a:t>
              </a:r>
              <a:r>
                <a:rPr lang="ko-KR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그 이유를 알아보기 위해 형사사건 범죄를 좀 더 세부적으로 분석해보았다</a:t>
              </a:r>
              <a:r>
                <a:rPr lang="en-US" altLang="ko-KR" sz="1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.</a:t>
              </a:r>
              <a:endParaRPr lang="ko-KR" altLang="en-US" sz="1600" spc="-150" dirty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7" y="1359940"/>
            <a:ext cx="7112865" cy="4935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37563" y="5507078"/>
            <a:ext cx="122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400" dirty="0">
              <a:solidFill>
                <a:schemeClr val="tx2">
                  <a:lumMod val="20000"/>
                  <a:lumOff val="8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215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0" y="1160585"/>
            <a:ext cx="5353723" cy="4903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484" y="1226656"/>
            <a:ext cx="5637502" cy="39621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97968" y="1527587"/>
            <a:ext cx="122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B5DFB3-5DC3-4F7E-8C2C-DE4D79BDD1CA}"/>
              </a:ext>
            </a:extLst>
          </p:cNvPr>
          <p:cNvGrpSpPr/>
          <p:nvPr/>
        </p:nvGrpSpPr>
        <p:grpSpPr>
          <a:xfrm>
            <a:off x="6273337" y="4876397"/>
            <a:ext cx="4617728" cy="1815348"/>
            <a:chOff x="3744599" y="3229193"/>
            <a:chExt cx="5879358" cy="3258538"/>
          </a:xfrm>
        </p:grpSpPr>
        <p:sp>
          <p:nvSpPr>
            <p:cNvPr id="18" name="사각형: 둥근 모서리 31">
              <a:extLst>
                <a:ext uri="{FF2B5EF4-FFF2-40B4-BE49-F238E27FC236}">
                  <a16:creationId xmlns:a16="http://schemas.microsoft.com/office/drawing/2014/main" id="{9343EB5A-FF31-4BDA-BB6D-A86231763AE5}"/>
                </a:ext>
              </a:extLst>
            </p:cNvPr>
            <p:cNvSpPr/>
            <p:nvPr/>
          </p:nvSpPr>
          <p:spPr>
            <a:xfrm>
              <a:off x="4201456" y="4233671"/>
              <a:ext cx="5422501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/>
              <a:r>
                <a:rPr lang="ko-KR" altLang="ko-KR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범죄유형은 </a:t>
              </a:r>
              <a:r>
                <a:rPr lang="ko-KR" altLang="ko-KR" sz="1200" dirty="0" err="1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기타범죄</a:t>
              </a:r>
              <a:r>
                <a:rPr lang="en-US" altLang="ko-KR" sz="12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(48%), </a:t>
              </a:r>
              <a:r>
                <a:rPr lang="ko-KR" altLang="ko-KR" sz="1200" dirty="0" err="1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지능범죄</a:t>
              </a:r>
              <a:r>
                <a:rPr lang="en-US" altLang="ko-KR" sz="12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(21%), </a:t>
              </a:r>
              <a:r>
                <a:rPr lang="ko-KR" altLang="ko-KR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폭력범죄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</a:t>
              </a:r>
              <a:r>
                <a:rPr lang="en-US" altLang="ko-KR" sz="12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18%), </a:t>
              </a:r>
              <a:r>
                <a:rPr lang="ko-KR" altLang="ko-KR" sz="1200" dirty="0" err="1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절도범죄</a:t>
              </a:r>
              <a:r>
                <a:rPr lang="en-US" altLang="ko-KR" sz="12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(11%), </a:t>
              </a:r>
              <a:r>
                <a:rPr lang="ko-KR" altLang="ko-KR" sz="12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강력범죄</a:t>
              </a:r>
              <a:r>
                <a:rPr lang="en-US" altLang="ko-KR" sz="12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(2%) </a:t>
              </a:r>
              <a:r>
                <a:rPr lang="ko-KR" altLang="ko-KR" sz="12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순으로 많았다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.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그런데 눈에 띄는 점은 </a:t>
              </a:r>
              <a:r>
                <a:rPr lang="ko-KR" altLang="ko-KR" sz="1200" dirty="0" err="1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기타범죄</a:t>
              </a:r>
              <a:r>
                <a:rPr lang="ko-KR" altLang="ko-KR" sz="12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유형은 </a:t>
              </a:r>
              <a:r>
                <a:rPr lang="ko-KR" altLang="ko-KR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줄어들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고 있고</a:t>
              </a:r>
              <a:r>
                <a:rPr lang="ko-KR" altLang="ko-KR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endParaRPr lang="en-US" altLang="ko-KR" sz="1200" dirty="0" smtClean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/>
              <a:r>
                <a:rPr lang="ko-KR" altLang="ko-KR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다른 </a:t>
              </a:r>
              <a:r>
                <a:rPr lang="ko-KR" altLang="ko-KR" sz="12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범죄유형은 크게 다르지 </a:t>
              </a:r>
              <a:r>
                <a:rPr lang="ko-KR" altLang="ko-KR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않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는데</a:t>
              </a:r>
              <a:r>
                <a:rPr lang="ko-KR" altLang="ko-KR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1200" dirty="0" err="1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지능범죄의</a:t>
              </a:r>
              <a:r>
                <a:rPr lang="ko-KR" altLang="ko-KR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12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경우 계속 우 상향 </a:t>
              </a:r>
              <a:r>
                <a:rPr lang="ko-KR" altLang="ko-KR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하고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있다는 점이다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.</a:t>
              </a:r>
              <a:endParaRPr lang="ko-KR" altLang="ko-KR" sz="12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95F06B-386F-4855-97AF-97AFB816BD78}"/>
                </a:ext>
              </a:extLst>
            </p:cNvPr>
            <p:cNvSpPr txBox="1"/>
            <p:nvPr/>
          </p:nvSpPr>
          <p:spPr>
            <a:xfrm>
              <a:off x="3744599" y="3229193"/>
              <a:ext cx="4773337" cy="5608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pc="-1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7259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" y="1136539"/>
            <a:ext cx="6852632" cy="49017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59287" y="5387087"/>
            <a:ext cx="122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86" y="1213298"/>
            <a:ext cx="4445357" cy="39904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422094" y="4605131"/>
            <a:ext cx="122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76DDF7B-EECD-440D-AC39-FF9E3F97B73C}"/>
              </a:ext>
            </a:extLst>
          </p:cNvPr>
          <p:cNvGrpSpPr/>
          <p:nvPr/>
        </p:nvGrpSpPr>
        <p:grpSpPr>
          <a:xfrm>
            <a:off x="7484725" y="5428213"/>
            <a:ext cx="3687580" cy="980864"/>
            <a:chOff x="6274188" y="3930571"/>
            <a:chExt cx="5422500" cy="2254060"/>
          </a:xfrm>
        </p:grpSpPr>
        <p:sp>
          <p:nvSpPr>
            <p:cNvPr id="17" name="사각형: 둥근 모서리 32">
              <a:extLst>
                <a:ext uri="{FF2B5EF4-FFF2-40B4-BE49-F238E27FC236}">
                  <a16:creationId xmlns:a16="http://schemas.microsoft.com/office/drawing/2014/main" id="{DBF49A15-31C6-4F96-BC96-E3AC47F29EDE}"/>
                </a:ext>
              </a:extLst>
            </p:cNvPr>
            <p:cNvSpPr/>
            <p:nvPr/>
          </p:nvSpPr>
          <p:spPr>
            <a:xfrm>
              <a:off x="6274188" y="3930571"/>
              <a:ext cx="5422500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1A95CF-ACEC-4B7C-9B61-A74721FEBF9C}"/>
                </a:ext>
              </a:extLst>
            </p:cNvPr>
            <p:cNvSpPr txBox="1"/>
            <p:nvPr/>
          </p:nvSpPr>
          <p:spPr>
            <a:xfrm>
              <a:off x="6544823" y="4241601"/>
              <a:ext cx="4773336" cy="1697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ko-KR" sz="1200" dirty="0" err="1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지능범죄의</a:t>
              </a:r>
              <a:r>
                <a:rPr lang="ko-KR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증가 이유로는 </a:t>
              </a:r>
              <a:r>
                <a:rPr lang="ko-KR" altLang="ko-KR" sz="1200" dirty="0" err="1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사기범죄가</a:t>
              </a:r>
              <a:r>
                <a:rPr lang="ko-KR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있다</a:t>
              </a:r>
              <a:r>
                <a:rPr lang="en-US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. 2017</a:t>
              </a:r>
              <a:r>
                <a:rPr lang="ko-KR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년도부터 </a:t>
              </a:r>
              <a:r>
                <a:rPr lang="en-US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2019</a:t>
              </a:r>
              <a:r>
                <a:rPr lang="ko-KR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년도 까지 각종 </a:t>
              </a:r>
              <a:r>
                <a:rPr lang="ko-KR" altLang="ko-KR" sz="1200" dirty="0" err="1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사기범죄가</a:t>
              </a:r>
              <a:r>
                <a:rPr lang="ko-KR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증가하였다</a:t>
              </a:r>
              <a:endParaRPr lang="ko-KR" altLang="en-US" sz="1200" spc="-150" dirty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7998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87" y="1545515"/>
            <a:ext cx="5600715" cy="37580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02" y="1553829"/>
            <a:ext cx="5900252" cy="374969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3274016" y="5536276"/>
            <a:ext cx="4987635" cy="1309085"/>
            <a:chOff x="584588" y="1554292"/>
            <a:chExt cx="5422500" cy="2923952"/>
          </a:xfrm>
        </p:grpSpPr>
        <p:sp>
          <p:nvSpPr>
            <p:cNvPr id="18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584588" y="1554292"/>
              <a:ext cx="5422500" cy="2613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880162" y="1797208"/>
              <a:ext cx="4773336" cy="268103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분석결과 기술의 발달로 인해 인터넷사기범죄와 보이스 </a:t>
              </a:r>
              <a:r>
                <a:rPr lang="ko-KR" altLang="ko-KR" sz="1200" dirty="0" err="1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피싱범죄가</a:t>
              </a:r>
              <a:r>
                <a:rPr lang="ko-KR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증가했다</a:t>
              </a:r>
              <a:r>
                <a:rPr lang="en-US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. </a:t>
              </a:r>
              <a:r>
                <a:rPr lang="ko-KR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날이 가면 갈수록 고도화 되는 </a:t>
              </a:r>
              <a:r>
                <a:rPr lang="ko-KR" altLang="ko-KR" sz="1200" dirty="0" err="1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지능범죄에</a:t>
              </a:r>
              <a:r>
                <a:rPr lang="ko-KR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대응하여 연구가 </a:t>
              </a:r>
              <a:r>
                <a:rPr lang="ko-KR" altLang="ko-KR" sz="1200" dirty="0" err="1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필요해보인다</a:t>
              </a:r>
              <a:r>
                <a:rPr lang="en-US" altLang="ko-KR" sz="12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.</a:t>
              </a:r>
              <a:endParaRPr lang="ko-KR" altLang="ko-KR" sz="1200" dirty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endParaRPr lang="ko-KR" altLang="en-US" sz="1200" spc="-150" dirty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3600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P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7054"/>
      </a:accent1>
      <a:accent2>
        <a:srgbClr val="FEC434"/>
      </a:accent2>
      <a:accent3>
        <a:srgbClr val="DA87FF"/>
      </a:accent3>
      <a:accent4>
        <a:srgbClr val="FF9CD3"/>
      </a:accent4>
      <a:accent5>
        <a:srgbClr val="F25F7D"/>
      </a:accent5>
      <a:accent6>
        <a:srgbClr val="C03586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599</Words>
  <Application>Microsoft Office PowerPoint</Application>
  <PresentationFormat>와이드스크린</PresentationFormat>
  <Paragraphs>96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Arial Nova</vt:lpstr>
      <vt:lpstr>HYHeadLine-Medium</vt:lpstr>
      <vt:lpstr>THE명품고딕L</vt:lpstr>
      <vt:lpstr>나눔스퀘어 Bold</vt:lpstr>
      <vt:lpstr>나눔스퀘어 Light</vt:lpstr>
      <vt:lpstr>타이포_성수동 B</vt:lpstr>
      <vt:lpstr>타이포_팩토리 EB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tjoeun</cp:lastModifiedBy>
  <cp:revision>46</cp:revision>
  <dcterms:created xsi:type="dcterms:W3CDTF">2020-09-14T00:48:43Z</dcterms:created>
  <dcterms:modified xsi:type="dcterms:W3CDTF">2021-04-26T04:19:56Z</dcterms:modified>
</cp:coreProperties>
</file>