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64"/>
  </p:notesMasterIdLst>
  <p:handoutMasterIdLst>
    <p:handoutMasterId r:id="rId65"/>
  </p:handoutMasterIdLst>
  <p:sldIdLst>
    <p:sldId id="666" r:id="rId2"/>
    <p:sldId id="552" r:id="rId3"/>
    <p:sldId id="553" r:id="rId4"/>
    <p:sldId id="554" r:id="rId5"/>
    <p:sldId id="555" r:id="rId6"/>
    <p:sldId id="557" r:id="rId7"/>
    <p:sldId id="556" r:id="rId8"/>
    <p:sldId id="558" r:id="rId9"/>
    <p:sldId id="559" r:id="rId10"/>
    <p:sldId id="561" r:id="rId11"/>
    <p:sldId id="616" r:id="rId12"/>
    <p:sldId id="617" r:id="rId13"/>
    <p:sldId id="618" r:id="rId14"/>
    <p:sldId id="619" r:id="rId15"/>
    <p:sldId id="621" r:id="rId16"/>
    <p:sldId id="622" r:id="rId17"/>
    <p:sldId id="620" r:id="rId18"/>
    <p:sldId id="623" r:id="rId19"/>
    <p:sldId id="624" r:id="rId20"/>
    <p:sldId id="625" r:id="rId21"/>
    <p:sldId id="629" r:id="rId22"/>
    <p:sldId id="630" r:id="rId23"/>
    <p:sldId id="631" r:id="rId24"/>
    <p:sldId id="626" r:id="rId25"/>
    <p:sldId id="628" r:id="rId26"/>
    <p:sldId id="627" r:id="rId27"/>
    <p:sldId id="636" r:id="rId28"/>
    <p:sldId id="637" r:id="rId29"/>
    <p:sldId id="632" r:id="rId30"/>
    <p:sldId id="633" r:id="rId31"/>
    <p:sldId id="634" r:id="rId32"/>
    <p:sldId id="635" r:id="rId33"/>
    <p:sldId id="638" r:id="rId34"/>
    <p:sldId id="640" r:id="rId35"/>
    <p:sldId id="641" r:id="rId36"/>
    <p:sldId id="642" r:id="rId37"/>
    <p:sldId id="643" r:id="rId38"/>
    <p:sldId id="644" r:id="rId39"/>
    <p:sldId id="645" r:id="rId40"/>
    <p:sldId id="646" r:id="rId41"/>
    <p:sldId id="647" r:id="rId42"/>
    <p:sldId id="648" r:id="rId43"/>
    <p:sldId id="649" r:id="rId44"/>
    <p:sldId id="650" r:id="rId45"/>
    <p:sldId id="651" r:id="rId46"/>
    <p:sldId id="652" r:id="rId47"/>
    <p:sldId id="653" r:id="rId48"/>
    <p:sldId id="654" r:id="rId49"/>
    <p:sldId id="655" r:id="rId50"/>
    <p:sldId id="656" r:id="rId51"/>
    <p:sldId id="657" r:id="rId52"/>
    <p:sldId id="658" r:id="rId53"/>
    <p:sldId id="659" r:id="rId54"/>
    <p:sldId id="660" r:id="rId55"/>
    <p:sldId id="661" r:id="rId56"/>
    <p:sldId id="662" r:id="rId57"/>
    <p:sldId id="663" r:id="rId58"/>
    <p:sldId id="670" r:id="rId59"/>
    <p:sldId id="665" r:id="rId60"/>
    <p:sldId id="664" r:id="rId61"/>
    <p:sldId id="667" r:id="rId62"/>
    <p:sldId id="668" r:id="rId6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82" autoAdjust="0"/>
    <p:restoredTop sz="79856" autoAdjust="0"/>
  </p:normalViewPr>
  <p:slideViewPr>
    <p:cSldViewPr>
      <p:cViewPr varScale="1">
        <p:scale>
          <a:sx n="68" d="100"/>
          <a:sy n="68" d="100"/>
        </p:scale>
        <p:origin x="72" y="2562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258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D6DFB-B483-4E85-9999-0E4EA5B89B62}" type="datetimeFigureOut">
              <a:rPr lang="zh-TW" altLang="en-US" smtClean="0"/>
              <a:t>2017/10/3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204E6-19B5-46A4-9AF5-EFD25F20C5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78162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CE57DB-8F5C-4D8B-BCBA-B432D7B332FC}" type="datetimeFigureOut">
              <a:rPr lang="zh-TW" altLang="en-US" smtClean="0"/>
              <a:pPr/>
              <a:t>2017/10/3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5ECE07-C2FA-49DC-BEB1-3CD08689F99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3054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ECE07-C2FA-49DC-BEB1-3CD08689F993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3535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ECE07-C2FA-49DC-BEB1-3CD08689F993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468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ECE07-C2FA-49DC-BEB1-3CD08689F993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4149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ECE07-C2FA-49DC-BEB1-3CD08689F993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468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28882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78162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94520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1"/>
              </a:buClr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3120486" y="6356350"/>
            <a:ext cx="2133600" cy="365125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-1332656" y="6356349"/>
            <a:ext cx="2133600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34063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736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2017/10/3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61862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2017/10/3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89902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2017/10/3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89751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2017/10/3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73178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2017/10/3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94999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2017/10/3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82743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圖片 1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660"/>
            <a:ext cx="9143999" cy="6776680"/>
          </a:xfrm>
          <a:prstGeom prst="rect">
            <a:avLst/>
          </a:prstGeom>
        </p:spPr>
      </p:pic>
      <p:grpSp>
        <p:nvGrpSpPr>
          <p:cNvPr id="15" name="群組 14"/>
          <p:cNvGrpSpPr/>
          <p:nvPr userDrawn="1"/>
        </p:nvGrpSpPr>
        <p:grpSpPr>
          <a:xfrm>
            <a:off x="7668344" y="5877272"/>
            <a:ext cx="1391012" cy="926572"/>
            <a:chOff x="3563888" y="4221088"/>
            <a:chExt cx="1391012" cy="926572"/>
          </a:xfrm>
        </p:grpSpPr>
        <p:pic>
          <p:nvPicPr>
            <p:cNvPr id="16" name="Picture 4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563888" y="4221088"/>
              <a:ext cx="936104" cy="926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C:\Users\James\Downloads\GIF\清大LOGO(鳥).gif"/>
            <p:cNvPicPr>
              <a:picLocks noChangeAspect="1" noChangeArrowheads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4799" y="4511434"/>
              <a:ext cx="900101" cy="4488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標題版面配置區 1"/>
          <p:cNvSpPr>
            <a:spLocks noGrp="1"/>
          </p:cNvSpPr>
          <p:nvPr userDrawn="1"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 userDrawn="1"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 userDrawn="1"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2017/10/3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 userDrawn="1"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 userDrawn="1"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3958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332656"/>
            <a:ext cx="7772400" cy="2736304"/>
          </a:xfrm>
        </p:spPr>
        <p:txBody>
          <a:bodyPr>
            <a:no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CS </a:t>
            </a:r>
            <a:r>
              <a:rPr lang="en-US" altLang="zh-TW" smtClean="0">
                <a:solidFill>
                  <a:srgbClr val="FF0000"/>
                </a:solidFill>
              </a:rPr>
              <a:t>235100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>
                <a:solidFill>
                  <a:srgbClr val="00B050"/>
                </a:solidFill>
              </a:rPr>
              <a:t>Data Structures</a:t>
            </a:r>
            <a:br>
              <a:rPr lang="en-US" altLang="zh-TW" dirty="0" smtClean="0">
                <a:solidFill>
                  <a:srgbClr val="00B050"/>
                </a:solidFill>
              </a:rPr>
            </a:br>
            <a:r>
              <a:rPr lang="zh-TW" altLang="en-US" dirty="0"/>
              <a:t> </a:t>
            </a:r>
            <a:r>
              <a:rPr lang="zh-TW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標楷體" pitchFamily="65" charset="-120"/>
                <a:ea typeface="標楷體" pitchFamily="65" charset="-120"/>
              </a:rPr>
              <a:t>資料結構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5085184"/>
            <a:ext cx="6400800" cy="1752600"/>
          </a:xfrm>
        </p:spPr>
        <p:txBody>
          <a:bodyPr>
            <a:normAutofit/>
          </a:bodyPr>
          <a:lstStyle/>
          <a:p>
            <a:r>
              <a:rPr lang="en-US" altLang="zh-TW" sz="2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Department </a:t>
            </a:r>
            <a:r>
              <a:rPr lang="en-US" altLang="zh-TW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of Computer Science</a:t>
            </a:r>
          </a:p>
          <a:p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National </a:t>
            </a:r>
            <a:r>
              <a:rPr lang="en-US" altLang="zh-TW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Tsing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Hua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University</a:t>
            </a:r>
            <a:endParaRPr lang="zh-TW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286246" y="3235623"/>
            <a:ext cx="45715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400" b="1" dirty="0" smtClean="0"/>
              <a:t>Stacks and Queues</a:t>
            </a:r>
            <a:endParaRPr lang="zh-TW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75388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Stack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 </a:t>
            </a:r>
            <a:r>
              <a:rPr lang="en-US" altLang="zh-TW" b="1" i="1" dirty="0" smtClean="0"/>
              <a:t>stack</a:t>
            </a:r>
            <a:r>
              <a:rPr lang="en-US" altLang="zh-TW" dirty="0" smtClean="0"/>
              <a:t> is an </a:t>
            </a:r>
            <a:r>
              <a:rPr lang="en-US" altLang="zh-TW" b="1" i="1" dirty="0" smtClean="0"/>
              <a:t>ordered list </a:t>
            </a:r>
            <a:r>
              <a:rPr lang="en-US" altLang="zh-TW" dirty="0" smtClean="0"/>
              <a:t>in which </a:t>
            </a:r>
            <a:br>
              <a:rPr lang="en-US" altLang="zh-TW" dirty="0" smtClean="0"/>
            </a:br>
            <a:r>
              <a:rPr lang="en-US" altLang="zh-TW" b="1" i="1" dirty="0" smtClean="0"/>
              <a:t>insertions</a:t>
            </a:r>
            <a:r>
              <a:rPr lang="en-US" altLang="zh-TW" dirty="0" smtClean="0"/>
              <a:t> (or called </a:t>
            </a:r>
            <a:r>
              <a:rPr lang="en-US" altLang="zh-TW" b="1" i="1" dirty="0" smtClean="0"/>
              <a:t>additions</a:t>
            </a:r>
            <a:r>
              <a:rPr lang="en-US" altLang="zh-TW" dirty="0" smtClean="0"/>
              <a:t> or </a:t>
            </a:r>
            <a:r>
              <a:rPr lang="en-US" altLang="zh-TW" b="1" i="1" dirty="0" smtClean="0"/>
              <a:t>pushes</a:t>
            </a:r>
            <a:r>
              <a:rPr lang="en-US" altLang="zh-TW" dirty="0" smtClean="0"/>
              <a:t>) and </a:t>
            </a:r>
            <a:r>
              <a:rPr lang="en-US" altLang="zh-TW" b="1" i="1" dirty="0" smtClean="0"/>
              <a:t>deletions</a:t>
            </a:r>
            <a:r>
              <a:rPr lang="en-US" altLang="zh-TW" dirty="0" smtClean="0"/>
              <a:t> (or called </a:t>
            </a:r>
            <a:r>
              <a:rPr lang="en-US" altLang="zh-TW" b="1" i="1" dirty="0" smtClean="0"/>
              <a:t>removals</a:t>
            </a:r>
            <a:r>
              <a:rPr lang="en-US" altLang="zh-TW" dirty="0" smtClean="0"/>
              <a:t> or </a:t>
            </a:r>
            <a:r>
              <a:rPr lang="en-US" altLang="zh-TW" b="1" i="1" dirty="0" smtClean="0"/>
              <a:t>pops</a:t>
            </a:r>
            <a:r>
              <a:rPr lang="en-US" altLang="zh-TW" dirty="0" smtClean="0"/>
              <a:t>) are made at one end called the top.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74334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Stack Operations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Insert a new element into stack</a:t>
            </a:r>
            <a:endParaRPr lang="zh-TW" alt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235307" y="3028318"/>
            <a:ext cx="457200" cy="1905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kumimoji="1" lang="zh-TW" altLang="zh-TW" sz="2400" dirty="0"/>
          </a:p>
          <a:p>
            <a:pPr algn="ctr">
              <a:defRPr/>
            </a:pPr>
            <a:endParaRPr kumimoji="1" lang="zh-TW" altLang="zh-TW" sz="2400" dirty="0"/>
          </a:p>
          <a:p>
            <a:pPr algn="ctr">
              <a:defRPr/>
            </a:pPr>
            <a:endParaRPr kumimoji="1" lang="zh-TW" altLang="zh-TW" sz="2400" dirty="0"/>
          </a:p>
          <a:p>
            <a:pPr algn="ctr">
              <a:defRPr/>
            </a:pPr>
            <a:r>
              <a:rPr kumimoji="1" lang="en-US" altLang="zh-TW" sz="2400" dirty="0">
                <a:latin typeface="+mj-lt"/>
              </a:rPr>
              <a:t>B</a:t>
            </a:r>
          </a:p>
          <a:p>
            <a:pPr algn="ctr">
              <a:defRPr/>
            </a:pPr>
            <a:r>
              <a:rPr kumimoji="1" lang="en-US" altLang="zh-TW" sz="2400" dirty="0">
                <a:latin typeface="+mj-lt"/>
              </a:rPr>
              <a:t>A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7235557" y="3028318"/>
            <a:ext cx="428642" cy="1905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kumimoji="1" lang="zh-TW" altLang="zh-TW" sz="2400" dirty="0"/>
          </a:p>
          <a:p>
            <a:pPr algn="ctr">
              <a:defRPr/>
            </a:pPr>
            <a:endParaRPr kumimoji="1" lang="zh-TW" altLang="zh-TW" sz="2400" dirty="0"/>
          </a:p>
          <a:p>
            <a:pPr algn="ctr">
              <a:defRPr/>
            </a:pPr>
            <a:r>
              <a:rPr kumimoji="1" lang="en-US" altLang="zh-TW" sz="2400" dirty="0">
                <a:latin typeface="+mj-lt"/>
              </a:rPr>
              <a:t>C</a:t>
            </a:r>
          </a:p>
          <a:p>
            <a:pPr algn="ctr">
              <a:defRPr/>
            </a:pPr>
            <a:r>
              <a:rPr kumimoji="1" lang="en-US" altLang="zh-TW" sz="2400" dirty="0">
                <a:latin typeface="+mj-lt"/>
              </a:rPr>
              <a:t>B</a:t>
            </a:r>
          </a:p>
          <a:p>
            <a:pPr algn="ctr">
              <a:defRPr/>
            </a:pPr>
            <a:r>
              <a:rPr kumimoji="1" lang="en-US" altLang="zh-TW" sz="2400" dirty="0">
                <a:latin typeface="+mj-lt"/>
              </a:rPr>
              <a:t>A</a:t>
            </a: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 flipH="1" flipV="1">
            <a:off x="3663682" y="4687900"/>
            <a:ext cx="357188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3949432" y="4457068"/>
            <a:ext cx="6559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TW" sz="2400" dirty="0">
                <a:latin typeface="+mj-lt"/>
              </a:rPr>
              <a:t>top</a:t>
            </a:r>
          </a:p>
        </p:txBody>
      </p:sp>
      <p:sp>
        <p:nvSpPr>
          <p:cNvPr id="9" name="Line 26"/>
          <p:cNvSpPr>
            <a:spLocks noChangeShapeType="1"/>
          </p:cNvSpPr>
          <p:nvPr/>
        </p:nvSpPr>
        <p:spPr bwMode="auto">
          <a:xfrm>
            <a:off x="1617395" y="2715581"/>
            <a:ext cx="457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" name="Line 27"/>
          <p:cNvSpPr>
            <a:spLocks noChangeShapeType="1"/>
          </p:cNvSpPr>
          <p:nvPr/>
        </p:nvSpPr>
        <p:spPr bwMode="auto">
          <a:xfrm>
            <a:off x="2988995" y="2715581"/>
            <a:ext cx="457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" name="Line 28"/>
          <p:cNvSpPr>
            <a:spLocks noChangeShapeType="1"/>
          </p:cNvSpPr>
          <p:nvPr/>
        </p:nvSpPr>
        <p:spPr bwMode="auto">
          <a:xfrm>
            <a:off x="4284395" y="2715581"/>
            <a:ext cx="533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" name="Line 30"/>
          <p:cNvSpPr>
            <a:spLocks noChangeShapeType="1"/>
          </p:cNvSpPr>
          <p:nvPr/>
        </p:nvSpPr>
        <p:spPr bwMode="auto">
          <a:xfrm>
            <a:off x="6798995" y="2715581"/>
            <a:ext cx="457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" name="Line 31"/>
          <p:cNvSpPr>
            <a:spLocks noChangeShapeType="1"/>
          </p:cNvSpPr>
          <p:nvPr/>
        </p:nvSpPr>
        <p:spPr bwMode="auto">
          <a:xfrm>
            <a:off x="8018195" y="2715581"/>
            <a:ext cx="457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" name="Line 32"/>
          <p:cNvSpPr>
            <a:spLocks noChangeShapeType="1"/>
          </p:cNvSpPr>
          <p:nvPr/>
        </p:nvSpPr>
        <p:spPr bwMode="auto">
          <a:xfrm flipH="1" flipV="1">
            <a:off x="5735370" y="4402299"/>
            <a:ext cx="357187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15" name="Line 34"/>
          <p:cNvSpPr>
            <a:spLocks noChangeShapeType="1"/>
          </p:cNvSpPr>
          <p:nvPr/>
        </p:nvSpPr>
        <p:spPr bwMode="auto">
          <a:xfrm flipH="1">
            <a:off x="7735620" y="3973673"/>
            <a:ext cx="357187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16" name="Text Box 44"/>
          <p:cNvSpPr txBox="1">
            <a:spLocks noChangeArrowheads="1"/>
          </p:cNvSpPr>
          <p:nvPr/>
        </p:nvSpPr>
        <p:spPr bwMode="auto">
          <a:xfrm>
            <a:off x="6021120" y="4171318"/>
            <a:ext cx="6556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TW" sz="2400" dirty="0">
                <a:latin typeface="+mj-lt"/>
              </a:rPr>
              <a:t>top</a:t>
            </a:r>
          </a:p>
        </p:txBody>
      </p:sp>
      <p:sp>
        <p:nvSpPr>
          <p:cNvPr id="17" name="Text Box 45"/>
          <p:cNvSpPr txBox="1">
            <a:spLocks noChangeArrowheads="1"/>
          </p:cNvSpPr>
          <p:nvPr/>
        </p:nvSpPr>
        <p:spPr bwMode="auto">
          <a:xfrm>
            <a:off x="8092827" y="3742692"/>
            <a:ext cx="6556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TW" sz="2400" dirty="0">
                <a:latin typeface="+mj-lt"/>
              </a:rPr>
              <a:t>top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1520372" y="2528256"/>
            <a:ext cx="1154482" cy="46166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TW" sz="2400" dirty="0">
                <a:latin typeface="+mj-lt"/>
              </a:rPr>
              <a:t>Insert A</a:t>
            </a: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3092182" y="3028318"/>
            <a:ext cx="457200" cy="1905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kumimoji="1" lang="zh-TW" altLang="zh-TW" sz="2400" dirty="0"/>
          </a:p>
          <a:p>
            <a:pPr algn="ctr">
              <a:defRPr/>
            </a:pPr>
            <a:endParaRPr kumimoji="1" lang="zh-TW" altLang="zh-TW" sz="2400" dirty="0"/>
          </a:p>
          <a:p>
            <a:pPr algn="ctr">
              <a:defRPr/>
            </a:pPr>
            <a:endParaRPr kumimoji="1" lang="zh-TW" altLang="zh-TW" sz="2400" dirty="0"/>
          </a:p>
          <a:p>
            <a:pPr algn="ctr">
              <a:defRPr/>
            </a:pPr>
            <a:endParaRPr kumimoji="1" lang="en-US" altLang="zh-TW" sz="2400" dirty="0"/>
          </a:p>
          <a:p>
            <a:pPr algn="ctr">
              <a:defRPr/>
            </a:pPr>
            <a:r>
              <a:rPr kumimoji="1" lang="en-US" altLang="zh-TW" sz="2400" dirty="0">
                <a:latin typeface="+mj-lt"/>
              </a:rPr>
              <a:t>A</a:t>
            </a: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3735120" y="2528256"/>
            <a:ext cx="1196920" cy="461962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en-US" altLang="zh-TW" sz="2400" dirty="0">
                <a:latin typeface="+mj-lt"/>
              </a:rPr>
              <a:t>Insert B</a:t>
            </a: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5937660" y="2528256"/>
            <a:ext cx="1140056" cy="46166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TW" sz="2400" dirty="0">
                <a:latin typeface="+mj-lt"/>
              </a:rPr>
              <a:t>Insert C</a:t>
            </a: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877589" y="3028312"/>
            <a:ext cx="457200" cy="1905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kumimoji="1" lang="zh-TW" altLang="zh-TW" sz="2400" dirty="0"/>
          </a:p>
          <a:p>
            <a:pPr algn="ctr">
              <a:defRPr/>
            </a:pPr>
            <a:endParaRPr kumimoji="1" lang="zh-TW" altLang="zh-TW" sz="2400" dirty="0"/>
          </a:p>
          <a:p>
            <a:pPr algn="ctr">
              <a:defRPr/>
            </a:pPr>
            <a:endParaRPr kumimoji="1" lang="zh-TW" altLang="zh-TW" sz="2400" dirty="0"/>
          </a:p>
          <a:p>
            <a:pPr algn="ctr">
              <a:defRPr/>
            </a:pPr>
            <a:endParaRPr kumimoji="1" lang="en-US" altLang="zh-TW" sz="2400" dirty="0"/>
          </a:p>
          <a:p>
            <a:pPr algn="ctr">
              <a:defRPr/>
            </a:pPr>
            <a:endParaRPr kumimoji="1" lang="en-US" altLang="zh-TW" sz="2400" dirty="0">
              <a:latin typeface="+mj-lt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1381664" y="4535069"/>
            <a:ext cx="92866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empty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21389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14" grpId="0" animBg="1"/>
      <p:bldP spid="15" grpId="0" animBg="1"/>
      <p:bldP spid="16" grpId="0"/>
      <p:bldP spid="17" grpId="0"/>
      <p:bldP spid="18" grpId="0" animBg="1"/>
      <p:bldP spid="19" grpId="0" animBg="1"/>
      <p:bldP spid="20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Stack Operations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Delete an element from stack</a:t>
            </a:r>
            <a:endParaRPr lang="zh-TW" altLang="en-US" dirty="0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3922897" y="3180184"/>
            <a:ext cx="457200" cy="1905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kumimoji="1" lang="zh-TW" altLang="zh-TW" sz="2400" dirty="0"/>
          </a:p>
          <a:p>
            <a:pPr algn="ctr">
              <a:defRPr/>
            </a:pPr>
            <a:endParaRPr kumimoji="1" lang="zh-TW" altLang="zh-TW" sz="2400" dirty="0"/>
          </a:p>
          <a:p>
            <a:pPr algn="ctr">
              <a:defRPr/>
            </a:pPr>
            <a:endParaRPr kumimoji="1" lang="zh-TW" altLang="zh-TW" sz="2400" dirty="0"/>
          </a:p>
          <a:p>
            <a:pPr algn="ctr">
              <a:defRPr/>
            </a:pPr>
            <a:r>
              <a:rPr kumimoji="1" lang="en-US" altLang="zh-TW" sz="2400" dirty="0">
                <a:latin typeface="+mj-lt"/>
              </a:rPr>
              <a:t>B</a:t>
            </a:r>
          </a:p>
          <a:p>
            <a:pPr algn="ctr">
              <a:defRPr/>
            </a:pPr>
            <a:r>
              <a:rPr kumimoji="1" lang="en-US" altLang="zh-TW" sz="2400" dirty="0">
                <a:latin typeface="+mj-lt"/>
              </a:rPr>
              <a:t>A</a:t>
            </a: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1833926" y="3180184"/>
            <a:ext cx="428642" cy="1905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kumimoji="1" lang="zh-TW" altLang="zh-TW" sz="2400" dirty="0"/>
          </a:p>
          <a:p>
            <a:pPr algn="ctr">
              <a:defRPr/>
            </a:pPr>
            <a:endParaRPr kumimoji="1" lang="zh-TW" altLang="zh-TW" sz="2400" dirty="0"/>
          </a:p>
          <a:p>
            <a:pPr algn="ctr">
              <a:defRPr/>
            </a:pPr>
            <a:r>
              <a:rPr kumimoji="1" lang="en-US" altLang="zh-TW" sz="2400" dirty="0">
                <a:latin typeface="+mj-lt"/>
              </a:rPr>
              <a:t>C</a:t>
            </a:r>
          </a:p>
          <a:p>
            <a:pPr algn="ctr">
              <a:defRPr/>
            </a:pPr>
            <a:r>
              <a:rPr kumimoji="1" lang="en-US" altLang="zh-TW" sz="2400" dirty="0">
                <a:latin typeface="+mj-lt"/>
              </a:rPr>
              <a:t>B</a:t>
            </a:r>
          </a:p>
          <a:p>
            <a:pPr algn="ctr">
              <a:defRPr/>
            </a:pPr>
            <a:r>
              <a:rPr kumimoji="1" lang="en-US" altLang="zh-TW" sz="2400" dirty="0">
                <a:latin typeface="+mj-lt"/>
              </a:rPr>
              <a:t>A</a:t>
            </a:r>
          </a:p>
        </p:txBody>
      </p:sp>
      <p:sp>
        <p:nvSpPr>
          <p:cNvPr id="17" name="Line 10"/>
          <p:cNvSpPr>
            <a:spLocks noChangeShapeType="1"/>
          </p:cNvSpPr>
          <p:nvPr/>
        </p:nvSpPr>
        <p:spPr bwMode="auto">
          <a:xfrm flipH="1" flipV="1">
            <a:off x="6582629" y="4839766"/>
            <a:ext cx="357188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6868379" y="4608934"/>
            <a:ext cx="6559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TW" sz="2400" dirty="0">
                <a:latin typeface="+mj-lt"/>
              </a:rPr>
              <a:t>top</a:t>
            </a:r>
          </a:p>
        </p:txBody>
      </p:sp>
      <p:sp>
        <p:nvSpPr>
          <p:cNvPr id="19" name="Line 27"/>
          <p:cNvSpPr>
            <a:spLocks noChangeShapeType="1"/>
          </p:cNvSpPr>
          <p:nvPr/>
        </p:nvSpPr>
        <p:spPr bwMode="auto">
          <a:xfrm>
            <a:off x="5632361" y="2867447"/>
            <a:ext cx="457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" name="Line 28"/>
          <p:cNvSpPr>
            <a:spLocks noChangeShapeType="1"/>
          </p:cNvSpPr>
          <p:nvPr/>
        </p:nvSpPr>
        <p:spPr bwMode="auto">
          <a:xfrm>
            <a:off x="6927761" y="2867447"/>
            <a:ext cx="533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" name="Line 30"/>
          <p:cNvSpPr>
            <a:spLocks noChangeShapeType="1"/>
          </p:cNvSpPr>
          <p:nvPr/>
        </p:nvSpPr>
        <p:spPr bwMode="auto">
          <a:xfrm>
            <a:off x="5486585" y="2867447"/>
            <a:ext cx="457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" name="Line 32"/>
          <p:cNvSpPr>
            <a:spLocks noChangeShapeType="1"/>
          </p:cNvSpPr>
          <p:nvPr/>
        </p:nvSpPr>
        <p:spPr bwMode="auto">
          <a:xfrm flipH="1" flipV="1">
            <a:off x="4422960" y="4554165"/>
            <a:ext cx="357187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24" name="Line 34"/>
          <p:cNvSpPr>
            <a:spLocks noChangeShapeType="1"/>
          </p:cNvSpPr>
          <p:nvPr/>
        </p:nvSpPr>
        <p:spPr bwMode="auto">
          <a:xfrm flipH="1">
            <a:off x="2333989" y="4125539"/>
            <a:ext cx="357187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25" name="Text Box 44"/>
          <p:cNvSpPr txBox="1">
            <a:spLocks noChangeArrowheads="1"/>
          </p:cNvSpPr>
          <p:nvPr/>
        </p:nvSpPr>
        <p:spPr bwMode="auto">
          <a:xfrm>
            <a:off x="4708710" y="4323184"/>
            <a:ext cx="6556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TW" sz="2400" dirty="0">
                <a:latin typeface="+mj-lt"/>
              </a:rPr>
              <a:t>top</a:t>
            </a:r>
          </a:p>
        </p:txBody>
      </p:sp>
      <p:sp>
        <p:nvSpPr>
          <p:cNvPr id="26" name="Text Box 45"/>
          <p:cNvSpPr txBox="1">
            <a:spLocks noChangeArrowheads="1"/>
          </p:cNvSpPr>
          <p:nvPr/>
        </p:nvSpPr>
        <p:spPr bwMode="auto">
          <a:xfrm>
            <a:off x="2691196" y="3894558"/>
            <a:ext cx="6556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TW" sz="2400" dirty="0">
                <a:latin typeface="+mj-lt"/>
              </a:rPr>
              <a:t>top</a:t>
            </a:r>
          </a:p>
        </p:txBody>
      </p:sp>
      <p:sp>
        <p:nvSpPr>
          <p:cNvPr id="27" name="Rectangle 5"/>
          <p:cNvSpPr>
            <a:spLocks noChangeArrowheads="1"/>
          </p:cNvSpPr>
          <p:nvPr/>
        </p:nvSpPr>
        <p:spPr bwMode="auto">
          <a:xfrm>
            <a:off x="6011129" y="3180184"/>
            <a:ext cx="457200" cy="1905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kumimoji="1" lang="zh-TW" altLang="zh-TW" sz="2400" dirty="0"/>
          </a:p>
          <a:p>
            <a:pPr algn="ctr">
              <a:defRPr/>
            </a:pPr>
            <a:endParaRPr kumimoji="1" lang="zh-TW" altLang="zh-TW" sz="2400" dirty="0"/>
          </a:p>
          <a:p>
            <a:pPr algn="ctr">
              <a:defRPr/>
            </a:pPr>
            <a:endParaRPr kumimoji="1" lang="zh-TW" altLang="zh-TW" sz="2400" dirty="0"/>
          </a:p>
          <a:p>
            <a:pPr algn="ctr">
              <a:defRPr/>
            </a:pPr>
            <a:endParaRPr kumimoji="1" lang="en-US" altLang="zh-TW" sz="2400" dirty="0"/>
          </a:p>
          <a:p>
            <a:pPr algn="ctr">
              <a:defRPr/>
            </a:pPr>
            <a:r>
              <a:rPr kumimoji="1" lang="en-US" altLang="zh-TW" sz="2400" dirty="0">
                <a:latin typeface="+mj-lt"/>
              </a:rPr>
              <a:t>A</a:t>
            </a: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4526177" y="2680122"/>
            <a:ext cx="1124912" cy="461962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en-US" altLang="zh-TW" sz="2400" dirty="0" smtClean="0">
                <a:latin typeface="+mj-lt"/>
              </a:rPr>
              <a:t>Delete</a:t>
            </a:r>
            <a:endParaRPr kumimoji="1" lang="en-US" altLang="zh-TW" sz="2400" dirty="0">
              <a:latin typeface="+mj-lt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2487241" y="2680122"/>
            <a:ext cx="1003608" cy="46166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TW" sz="2400" dirty="0" smtClean="0">
                <a:latin typeface="+mj-lt"/>
              </a:rPr>
              <a:t>Delete</a:t>
            </a:r>
            <a:endParaRPr kumimoji="1" lang="en-US" altLang="zh-TW" sz="2400" dirty="0">
              <a:latin typeface="+mj-lt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59902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/>
      <p:bldP spid="23" grpId="0" animBg="1"/>
      <p:bldP spid="25" grpId="0"/>
      <p:bldP spid="27" grpId="0" animBg="1"/>
      <p:bldP spid="28" grpId="0" animBg="1"/>
      <p:bldP spid="2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Stack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 </a:t>
            </a:r>
            <a:r>
              <a:rPr lang="en-US" altLang="zh-TW" b="1" i="1" dirty="0" smtClean="0"/>
              <a:t>stack</a:t>
            </a:r>
            <a:r>
              <a:rPr lang="en-US" altLang="zh-TW" dirty="0" smtClean="0"/>
              <a:t> is an </a:t>
            </a:r>
            <a:r>
              <a:rPr lang="en-US" altLang="zh-TW" b="1" i="1" dirty="0" smtClean="0"/>
              <a:t>ordered list </a:t>
            </a:r>
            <a:r>
              <a:rPr lang="en-US" altLang="zh-TW" dirty="0" smtClean="0"/>
              <a:t>in which </a:t>
            </a:r>
            <a:br>
              <a:rPr lang="en-US" altLang="zh-TW" dirty="0" smtClean="0"/>
            </a:br>
            <a:r>
              <a:rPr lang="en-US" altLang="zh-TW" b="1" i="1" dirty="0" smtClean="0"/>
              <a:t>insertions</a:t>
            </a:r>
            <a:r>
              <a:rPr lang="en-US" altLang="zh-TW" dirty="0" smtClean="0"/>
              <a:t> (or called </a:t>
            </a:r>
            <a:r>
              <a:rPr lang="en-US" altLang="zh-TW" b="1" i="1" dirty="0" smtClean="0"/>
              <a:t>additions</a:t>
            </a:r>
            <a:r>
              <a:rPr lang="en-US" altLang="zh-TW" dirty="0" smtClean="0"/>
              <a:t> or </a:t>
            </a:r>
            <a:r>
              <a:rPr lang="en-US" altLang="zh-TW" b="1" i="1" dirty="0" smtClean="0"/>
              <a:t>pushes</a:t>
            </a:r>
            <a:r>
              <a:rPr lang="en-US" altLang="zh-TW" dirty="0" smtClean="0"/>
              <a:t>) and </a:t>
            </a:r>
            <a:r>
              <a:rPr lang="en-US" altLang="zh-TW" b="1" i="1" dirty="0" smtClean="0"/>
              <a:t>deletions</a:t>
            </a:r>
            <a:r>
              <a:rPr lang="en-US" altLang="zh-TW" dirty="0" smtClean="0"/>
              <a:t> (or called </a:t>
            </a:r>
            <a:r>
              <a:rPr lang="en-US" altLang="zh-TW" b="1" i="1" dirty="0" smtClean="0"/>
              <a:t>removals</a:t>
            </a:r>
            <a:r>
              <a:rPr lang="en-US" altLang="zh-TW" dirty="0" smtClean="0"/>
              <a:t> or </a:t>
            </a:r>
            <a:r>
              <a:rPr lang="en-US" altLang="zh-TW" b="1" i="1" dirty="0" smtClean="0"/>
              <a:t>pops</a:t>
            </a:r>
            <a:r>
              <a:rPr lang="en-US" altLang="zh-TW" dirty="0" smtClean="0"/>
              <a:t>) are made at </a:t>
            </a:r>
            <a:r>
              <a:rPr lang="en-US" altLang="zh-TW" b="1" i="1" dirty="0" smtClean="0"/>
              <a:t>one end </a:t>
            </a:r>
            <a:r>
              <a:rPr lang="en-US" altLang="zh-TW" dirty="0" smtClean="0"/>
              <a:t>called the </a:t>
            </a:r>
            <a:r>
              <a:rPr lang="en-US" altLang="zh-TW" b="1" i="1" dirty="0" smtClean="0"/>
              <a:t>top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Operate </a:t>
            </a:r>
            <a:r>
              <a:rPr lang="en-US" altLang="zh-TW" dirty="0"/>
              <a:t>in </a:t>
            </a:r>
            <a:r>
              <a:rPr lang="en-US" altLang="zh-TW" b="1" i="1" dirty="0"/>
              <a:t>Last-In-First-Out (LIFO)</a:t>
            </a:r>
            <a:r>
              <a:rPr lang="en-US" altLang="zh-TW" dirty="0"/>
              <a:t> order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81636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Stack: ADT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6667372"/>
              </p:ext>
            </p:extLst>
          </p:nvPr>
        </p:nvGraphicFramePr>
        <p:xfrm>
          <a:off x="1043608" y="1340768"/>
          <a:ext cx="7056784" cy="533434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7056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192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 &lt; class T &gt;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class 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Stack </a:t>
                      </a:r>
                      <a:r>
                        <a:rPr lang="en-US" altLang="zh-TW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A finite ordered list</a:t>
                      </a:r>
                      <a:endParaRPr lang="zh-TW" altLang="zh-TW" sz="18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 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public: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r>
                        <a:rPr lang="en-US" altLang="zh-TW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Constructor</a:t>
                      </a:r>
                      <a:endParaRPr lang="zh-TW" altLang="zh-TW" sz="18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Stack (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stackCapacity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10);</a:t>
                      </a:r>
                      <a:endParaRPr lang="zh-TW" altLang="zh-TW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r>
                        <a:rPr lang="en-US" altLang="zh-TW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Check if the stack is empty</a:t>
                      </a:r>
                      <a:endParaRPr 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bool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IsEmpty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( ) 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altLang="zh-TW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r>
                        <a:rPr lang="en-US" altLang="zh-TW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Return the top element</a:t>
                      </a:r>
                      <a:endParaRPr lang="zh-TW" altLang="zh-TW" sz="18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T&amp; Top ( ) 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altLang="zh-TW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r>
                        <a:rPr lang="en-US" altLang="zh-TW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Insert a new element at top</a:t>
                      </a:r>
                      <a:endParaRPr lang="zh-TW" altLang="zh-TW" sz="18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void Push (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T&amp; item);</a:t>
                      </a:r>
                      <a:endParaRPr lang="zh-TW" altLang="zh-TW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r>
                        <a:rPr lang="en-US" altLang="zh-TW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Delete one element from top</a:t>
                      </a:r>
                      <a:endParaRPr lang="zh-TW" altLang="zh-TW" sz="18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void Pop ( );</a:t>
                      </a:r>
                      <a:endParaRPr lang="zh-TW" altLang="zh-TW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private: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T* stack;</a:t>
                      </a:r>
                      <a:endParaRPr lang="zh-TW" alt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top;   </a:t>
                      </a:r>
                      <a:r>
                        <a:rPr lang="en-US" altLang="zh-TW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</a:t>
                      </a:r>
                      <a:r>
                        <a:rPr lang="en-US" altLang="zh-TW" sz="1800" b="1" kern="100" baseline="0" dirty="0" err="1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init.</a:t>
                      </a:r>
                      <a:r>
                        <a:rPr lang="en-US" altLang="zh-TW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value = -1</a:t>
                      </a:r>
                      <a:endParaRPr lang="zh-TW" alt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capacity;</a:t>
                      </a:r>
                      <a:endParaRPr lang="zh-TW" alt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};</a:t>
                      </a:r>
                      <a:endParaRPr lang="zh-TW" alt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72809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Stack Operations: Push &amp; Pop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950279"/>
              </p:ext>
            </p:extLst>
          </p:nvPr>
        </p:nvGraphicFramePr>
        <p:xfrm>
          <a:off x="497395" y="1504421"/>
          <a:ext cx="8149211" cy="273631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149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3631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 &lt; class T &gt;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9552" marR="895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void Stack &lt; T &gt;::Push (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T&amp; x)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9552" marR="895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 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Add x to stack</a:t>
                      </a:r>
                      <a:endParaRPr 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9552" marR="895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if(top == 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capacity – 1)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9552" marR="895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{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9552" marR="895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ChangeSize1D(stack, capacity, 2*capacity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9552" marR="895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capacity 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*= 2;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9552" marR="895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}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9552" marR="895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stack 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[ ++top ] = x;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9552" marR="895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9552" marR="895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1922663"/>
              </p:ext>
            </p:extLst>
          </p:nvPr>
        </p:nvGraphicFramePr>
        <p:xfrm>
          <a:off x="497395" y="4456750"/>
          <a:ext cx="8149211" cy="149253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149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755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 &lt; class T &gt;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9552" marR="895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755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void Stack &lt; T &gt;::Pop ( )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9552" marR="895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755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 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Delete top element from stack</a:t>
                      </a:r>
                      <a:endParaRPr 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9552" marR="895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755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if(</a:t>
                      </a:r>
                      <a:r>
                        <a:rPr lang="en-US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IsEmpty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()) throw “Stack is empty. Cannot delete.”;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9552" marR="895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8755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stack [ top-- ].~T();  </a:t>
                      </a:r>
                      <a:r>
                        <a:rPr lang="en-US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Delete the element</a:t>
                      </a:r>
                      <a:endParaRPr 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9552" marR="895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8755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9552" marR="895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800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Stack Application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4258816" cy="4525963"/>
          </a:xfrm>
        </p:spPr>
        <p:txBody>
          <a:bodyPr/>
          <a:lstStyle/>
          <a:p>
            <a:r>
              <a:rPr lang="en-US" altLang="zh-TW" dirty="0" smtClean="0"/>
              <a:t>Function recursion</a:t>
            </a:r>
          </a:p>
          <a:p>
            <a:r>
              <a:rPr lang="en-US" altLang="zh-TW" dirty="0" smtClean="0"/>
              <a:t>System stack</a:t>
            </a:r>
          </a:p>
          <a:p>
            <a:pPr lvl="1"/>
            <a:r>
              <a:rPr lang="en-US" altLang="zh-TW" sz="2400" dirty="0" smtClean="0"/>
              <a:t>Used </a:t>
            </a:r>
            <a:r>
              <a:rPr lang="en-US" altLang="zh-TW" sz="2400" dirty="0"/>
              <a:t>in the run time to </a:t>
            </a:r>
            <a:r>
              <a:rPr lang="en-US" altLang="zh-TW" sz="2400" dirty="0" smtClean="0"/>
              <a:t>process </a:t>
            </a:r>
            <a:r>
              <a:rPr lang="en-US" altLang="zh-TW" sz="2400" b="1" dirty="0" smtClean="0"/>
              <a:t>recursive function calls</a:t>
            </a:r>
            <a:endParaRPr lang="en-US" altLang="zh-TW" sz="2400" b="1" dirty="0">
              <a:solidFill>
                <a:srgbClr val="0000FF"/>
              </a:solidFill>
            </a:endParaRPr>
          </a:p>
          <a:p>
            <a:pPr lvl="1"/>
            <a:endParaRPr lang="en-US" altLang="zh-TW" sz="2400" dirty="0" smtClean="0"/>
          </a:p>
          <a:p>
            <a:pPr lvl="1"/>
            <a:r>
              <a:rPr lang="en-US" altLang="zh-TW" sz="2400" dirty="0" smtClean="0"/>
              <a:t>Store the </a:t>
            </a:r>
            <a:r>
              <a:rPr lang="en-US" altLang="zh-TW" sz="2400" b="1" dirty="0"/>
              <a:t>return addresses </a:t>
            </a:r>
            <a:r>
              <a:rPr lang="en-US" altLang="zh-TW" sz="2400" dirty="0"/>
              <a:t>of previous outer </a:t>
            </a:r>
            <a:r>
              <a:rPr lang="en-US" altLang="zh-TW" sz="2400" dirty="0" smtClean="0"/>
              <a:t>procedures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1184528"/>
              </p:ext>
            </p:extLst>
          </p:nvPr>
        </p:nvGraphicFramePr>
        <p:xfrm>
          <a:off x="4788024" y="1988840"/>
          <a:ext cx="1753060" cy="4320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" name="Microsoft Visio 2000/2002 Drawing" r:id="rId3" imgW="1783080" imgH="4157472" progId="Visio.Drawing.11">
                  <p:embed/>
                </p:oleObj>
              </mc:Choice>
              <mc:Fallback>
                <p:oleObj name="Microsoft Visio 2000/2002 Drawing" r:id="rId3" imgW="1783080" imgH="4157472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3436" t="-1471" r="7230"/>
                      <a:stretch>
                        <a:fillRect/>
                      </a:stretch>
                    </p:blipFill>
                    <p:spPr bwMode="auto">
                      <a:xfrm>
                        <a:off x="4788024" y="1988840"/>
                        <a:ext cx="1753060" cy="4320084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876257" y="1916832"/>
            <a:ext cx="1435599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>
                <a:latin typeface="+mj-lt"/>
                <a:ea typeface="新細明體" pitchFamily="18" charset="-120"/>
              </a:rPr>
              <a:t>By the time </a:t>
            </a:r>
            <a:r>
              <a:rPr lang="en-US" altLang="zh-TW" dirty="0">
                <a:solidFill>
                  <a:srgbClr val="0070C0"/>
                </a:solidFill>
                <a:latin typeface="+mj-lt"/>
                <a:ea typeface="新細明體" pitchFamily="18" charset="-120"/>
              </a:rPr>
              <a:t>Sub3</a:t>
            </a:r>
            <a:r>
              <a:rPr lang="en-US" altLang="zh-TW" dirty="0">
                <a:latin typeface="+mj-lt"/>
                <a:ea typeface="新細明體" pitchFamily="18" charset="-120"/>
              </a:rPr>
              <a:t> is called, the stack contains all three return addresses:</a:t>
            </a:r>
          </a:p>
        </p:txBody>
      </p:sp>
      <p:grpSp>
        <p:nvGrpSpPr>
          <p:cNvPr id="17" name="群組 16"/>
          <p:cNvGrpSpPr/>
          <p:nvPr/>
        </p:nvGrpSpPr>
        <p:grpSpPr>
          <a:xfrm>
            <a:off x="6876256" y="4343406"/>
            <a:ext cx="1435600" cy="1857389"/>
            <a:chOff x="4000496" y="2786058"/>
            <a:chExt cx="3571900" cy="2857520"/>
          </a:xfrm>
        </p:grpSpPr>
        <p:sp>
          <p:nvSpPr>
            <p:cNvPr id="6" name="文字方塊 5"/>
            <p:cNvSpPr txBox="1"/>
            <p:nvPr/>
          </p:nvSpPr>
          <p:spPr>
            <a:xfrm>
              <a:off x="4214810" y="3786190"/>
              <a:ext cx="3214710" cy="1633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dirty="0" smtClean="0">
                  <a:solidFill>
                    <a:srgbClr val="008A3E"/>
                  </a:solidFill>
                  <a:latin typeface="+mj-lt"/>
                </a:rPr>
                <a:t>Return address to Sub2</a:t>
              </a:r>
            </a:p>
            <a:p>
              <a:endParaRPr lang="en-US" altLang="zh-TW" sz="900" dirty="0" smtClean="0">
                <a:solidFill>
                  <a:srgbClr val="008A3E"/>
                </a:solidFill>
                <a:latin typeface="+mj-lt"/>
              </a:endParaRPr>
            </a:p>
            <a:p>
              <a:endParaRPr lang="en-US" altLang="zh-TW" sz="900" dirty="0" smtClean="0">
                <a:latin typeface="+mj-lt"/>
              </a:endParaRPr>
            </a:p>
            <a:p>
              <a:r>
                <a:rPr lang="en-US" altLang="zh-TW" sz="900" dirty="0" smtClean="0">
                  <a:solidFill>
                    <a:srgbClr val="0000FF"/>
                  </a:solidFill>
                  <a:latin typeface="+mj-lt"/>
                </a:rPr>
                <a:t>Return address to Sub1</a:t>
              </a:r>
            </a:p>
            <a:p>
              <a:endParaRPr lang="en-US" altLang="zh-TW" sz="900" dirty="0" smtClean="0">
                <a:solidFill>
                  <a:srgbClr val="0000FF"/>
                </a:solidFill>
                <a:latin typeface="+mj-lt"/>
              </a:endParaRPr>
            </a:p>
            <a:p>
              <a:endParaRPr lang="en-US" altLang="zh-TW" sz="900" dirty="0" smtClean="0">
                <a:latin typeface="+mj-lt"/>
              </a:endParaRPr>
            </a:p>
            <a:p>
              <a:r>
                <a:rPr lang="en-US" altLang="zh-TW" sz="900" dirty="0" smtClean="0">
                  <a:solidFill>
                    <a:srgbClr val="C00000"/>
                  </a:solidFill>
                  <a:latin typeface="+mj-lt"/>
                </a:rPr>
                <a:t>Return address to main</a:t>
              </a:r>
              <a:endParaRPr lang="zh-TW" altLang="en-US" sz="900" dirty="0">
                <a:solidFill>
                  <a:srgbClr val="C00000"/>
                </a:solidFill>
                <a:latin typeface="+mj-lt"/>
              </a:endParaRPr>
            </a:p>
          </p:txBody>
        </p:sp>
        <p:cxnSp>
          <p:nvCxnSpPr>
            <p:cNvPr id="7" name="直線接點 6"/>
            <p:cNvCxnSpPr/>
            <p:nvPr/>
          </p:nvCxnSpPr>
          <p:spPr bwMode="auto">
            <a:xfrm>
              <a:off x="4071934" y="2857496"/>
              <a:ext cx="9144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直線接點 7"/>
            <p:cNvCxnSpPr/>
            <p:nvPr/>
          </p:nvCxnSpPr>
          <p:spPr bwMode="auto">
            <a:xfrm rot="5400000">
              <a:off x="2571736" y="4214818"/>
              <a:ext cx="285752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直線接點 8"/>
            <p:cNvCxnSpPr/>
            <p:nvPr/>
          </p:nvCxnSpPr>
          <p:spPr bwMode="auto">
            <a:xfrm>
              <a:off x="4000496" y="5643578"/>
              <a:ext cx="3500462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直線接點 9"/>
            <p:cNvCxnSpPr/>
            <p:nvPr/>
          </p:nvCxnSpPr>
          <p:spPr bwMode="auto">
            <a:xfrm rot="5400000" flipH="1" flipV="1">
              <a:off x="6072198" y="4214818"/>
              <a:ext cx="285752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直線接點 10"/>
            <p:cNvCxnSpPr/>
            <p:nvPr/>
          </p:nvCxnSpPr>
          <p:spPr bwMode="auto">
            <a:xfrm>
              <a:off x="4000496" y="4929198"/>
              <a:ext cx="35719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直線接點 11"/>
            <p:cNvCxnSpPr/>
            <p:nvPr/>
          </p:nvCxnSpPr>
          <p:spPr bwMode="auto">
            <a:xfrm>
              <a:off x="4000496" y="5000636"/>
              <a:ext cx="3500462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直線接點 12"/>
            <p:cNvCxnSpPr/>
            <p:nvPr/>
          </p:nvCxnSpPr>
          <p:spPr bwMode="auto">
            <a:xfrm>
              <a:off x="4000496" y="4286256"/>
              <a:ext cx="3500462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直線接點 13"/>
            <p:cNvCxnSpPr/>
            <p:nvPr/>
          </p:nvCxnSpPr>
          <p:spPr bwMode="auto">
            <a:xfrm>
              <a:off x="4000496" y="3643314"/>
              <a:ext cx="3500462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文字方塊 14"/>
          <p:cNvSpPr txBox="1"/>
          <p:nvPr/>
        </p:nvSpPr>
        <p:spPr>
          <a:xfrm>
            <a:off x="6876256" y="3851756"/>
            <a:ext cx="1406889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  <a:latin typeface="+mj-lt"/>
              </a:rPr>
              <a:t>System Stack</a:t>
            </a:r>
            <a:endParaRPr lang="zh-TW" altLang="en-US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00014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Queue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074" name="Picture 2" descr="C:\Users\James\Desktop\queue_line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970" y="1458026"/>
            <a:ext cx="3492061" cy="2619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175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Queue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 </a:t>
            </a:r>
            <a:r>
              <a:rPr lang="en-US" altLang="zh-TW" b="1" i="1" dirty="0" smtClean="0"/>
              <a:t>queue</a:t>
            </a:r>
            <a:r>
              <a:rPr lang="en-US" altLang="zh-TW" dirty="0" smtClean="0"/>
              <a:t> is an </a:t>
            </a:r>
            <a:r>
              <a:rPr lang="en-US" altLang="zh-TW" b="1" i="1" dirty="0" smtClean="0"/>
              <a:t>ordered list </a:t>
            </a:r>
            <a:r>
              <a:rPr lang="en-US" altLang="zh-TW" dirty="0" smtClean="0"/>
              <a:t>in which </a:t>
            </a:r>
            <a:br>
              <a:rPr lang="en-US" altLang="zh-TW" dirty="0" smtClean="0"/>
            </a:br>
            <a:r>
              <a:rPr lang="en-US" altLang="zh-TW" b="1" i="1" dirty="0" smtClean="0"/>
              <a:t>insertions</a:t>
            </a:r>
            <a:r>
              <a:rPr lang="en-US" altLang="zh-TW" dirty="0" smtClean="0"/>
              <a:t> (or called </a:t>
            </a:r>
            <a:r>
              <a:rPr lang="en-US" altLang="zh-TW" b="1" i="1" dirty="0" smtClean="0"/>
              <a:t>additions</a:t>
            </a:r>
            <a:r>
              <a:rPr lang="en-US" altLang="zh-TW" dirty="0" smtClean="0"/>
              <a:t> or </a:t>
            </a:r>
            <a:r>
              <a:rPr lang="en-US" altLang="zh-TW" b="1" i="1" dirty="0" smtClean="0"/>
              <a:t>pushes</a:t>
            </a:r>
            <a:r>
              <a:rPr lang="en-US" altLang="zh-TW" dirty="0" smtClean="0"/>
              <a:t>) and </a:t>
            </a:r>
            <a:r>
              <a:rPr lang="en-US" altLang="zh-TW" b="1" i="1" dirty="0" smtClean="0"/>
              <a:t>deletions</a:t>
            </a:r>
            <a:r>
              <a:rPr lang="en-US" altLang="zh-TW" dirty="0" smtClean="0"/>
              <a:t> (or called </a:t>
            </a:r>
            <a:r>
              <a:rPr lang="en-US" altLang="zh-TW" b="1" i="1" dirty="0" smtClean="0"/>
              <a:t>removals</a:t>
            </a:r>
            <a:r>
              <a:rPr lang="en-US" altLang="zh-TW" dirty="0" smtClean="0"/>
              <a:t> or </a:t>
            </a:r>
            <a:r>
              <a:rPr lang="en-US" altLang="zh-TW" b="1" i="1" dirty="0" smtClean="0"/>
              <a:t>pops</a:t>
            </a:r>
            <a:r>
              <a:rPr lang="en-US" altLang="zh-TW" dirty="0" smtClean="0"/>
              <a:t>) are made at </a:t>
            </a:r>
            <a:r>
              <a:rPr lang="en-US" altLang="zh-TW" b="1" i="1" dirty="0" smtClean="0"/>
              <a:t>different ends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New elements are inserted at </a:t>
            </a:r>
            <a:r>
              <a:rPr lang="en-US" altLang="zh-TW" b="1" i="1" dirty="0" smtClean="0"/>
              <a:t>rear</a:t>
            </a:r>
            <a:r>
              <a:rPr lang="en-US" altLang="zh-TW" dirty="0" smtClean="0"/>
              <a:t> end.</a:t>
            </a:r>
          </a:p>
          <a:p>
            <a:r>
              <a:rPr lang="en-US" altLang="zh-TW" dirty="0" smtClean="0"/>
              <a:t>Old elements </a:t>
            </a:r>
            <a:r>
              <a:rPr lang="en-US" altLang="zh-TW" dirty="0"/>
              <a:t>are </a:t>
            </a:r>
            <a:r>
              <a:rPr lang="en-US" altLang="zh-TW" dirty="0" smtClean="0"/>
              <a:t>deleted </a:t>
            </a:r>
            <a:r>
              <a:rPr lang="en-US" altLang="zh-TW" dirty="0"/>
              <a:t>at </a:t>
            </a:r>
            <a:r>
              <a:rPr lang="en-US" altLang="zh-TW" b="1" i="1" dirty="0" smtClean="0"/>
              <a:t>front</a:t>
            </a:r>
            <a:r>
              <a:rPr lang="en-US" altLang="zh-TW" dirty="0" smtClean="0"/>
              <a:t> </a:t>
            </a:r>
            <a:r>
              <a:rPr lang="en-US" altLang="zh-TW" dirty="0"/>
              <a:t>end</a:t>
            </a:r>
            <a:r>
              <a:rPr lang="en-US" altLang="zh-TW" dirty="0" smtClean="0"/>
              <a:t>.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59701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Queue Operations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Insert a new element into </a:t>
            </a:r>
            <a:r>
              <a:rPr lang="en-US" altLang="zh-TW" dirty="0" smtClean="0"/>
              <a:t>queue</a:t>
            </a:r>
            <a:endParaRPr lang="zh-TW" altLang="en-US" dirty="0"/>
          </a:p>
          <a:p>
            <a:pPr lvl="1"/>
            <a:r>
              <a:rPr lang="en-US" altLang="zh-TW" dirty="0" smtClean="0"/>
              <a:t>f: front position</a:t>
            </a:r>
            <a:endParaRPr lang="en-US" altLang="zh-TW" dirty="0"/>
          </a:p>
          <a:p>
            <a:pPr lvl="1"/>
            <a:r>
              <a:rPr lang="en-US" altLang="zh-TW" dirty="0"/>
              <a:t>r: </a:t>
            </a:r>
            <a:r>
              <a:rPr lang="en-US" altLang="zh-TW" dirty="0" smtClean="0"/>
              <a:t>rear position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357404"/>
              </p:ext>
            </p:extLst>
          </p:nvPr>
        </p:nvGraphicFramePr>
        <p:xfrm>
          <a:off x="899592" y="4163889"/>
          <a:ext cx="432048" cy="37084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9" name="群組 8"/>
          <p:cNvGrpSpPr/>
          <p:nvPr/>
        </p:nvGrpSpPr>
        <p:grpSpPr>
          <a:xfrm>
            <a:off x="921204" y="4581129"/>
            <a:ext cx="266420" cy="943352"/>
            <a:chOff x="838390" y="4437112"/>
            <a:chExt cx="266420" cy="943352"/>
          </a:xfrm>
        </p:grpSpPr>
        <p:sp>
          <p:nvSpPr>
            <p:cNvPr id="6" name="Line 21"/>
            <p:cNvSpPr>
              <a:spLocks noChangeShapeType="1"/>
            </p:cNvSpPr>
            <p:nvPr/>
          </p:nvSpPr>
          <p:spPr bwMode="auto">
            <a:xfrm flipV="1">
              <a:off x="971600" y="4437112"/>
              <a:ext cx="0" cy="57150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838390" y="4980354"/>
              <a:ext cx="2664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smtClean="0"/>
                <a:t>f</a:t>
              </a:r>
              <a:endParaRPr lang="zh-TW" altLang="en-US" sz="2000" b="1" dirty="0"/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1055602" y="4581129"/>
            <a:ext cx="276038" cy="943352"/>
            <a:chOff x="1193621" y="4437112"/>
            <a:chExt cx="276038" cy="943352"/>
          </a:xfrm>
        </p:grpSpPr>
        <p:sp>
          <p:nvSpPr>
            <p:cNvPr id="5" name="Line 21"/>
            <p:cNvSpPr>
              <a:spLocks noChangeShapeType="1"/>
            </p:cNvSpPr>
            <p:nvPr/>
          </p:nvSpPr>
          <p:spPr bwMode="auto">
            <a:xfrm flipV="1">
              <a:off x="1331640" y="4437112"/>
              <a:ext cx="0" cy="571500"/>
            </a:xfrm>
            <a:prstGeom prst="line">
              <a:avLst/>
            </a:prstGeom>
            <a:ln>
              <a:solidFill>
                <a:srgbClr val="C00000"/>
              </a:solidFill>
              <a:headEnd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1193621" y="4980354"/>
              <a:ext cx="2760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smtClean="0">
                  <a:solidFill>
                    <a:srgbClr val="C00000"/>
                  </a:solidFill>
                </a:rPr>
                <a:t>r</a:t>
              </a:r>
              <a:endParaRPr lang="zh-TW" altLang="en-US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1552023" y="3717033"/>
            <a:ext cx="1154482" cy="46166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TW" sz="2400" dirty="0">
                <a:latin typeface="+mj-lt"/>
              </a:rPr>
              <a:t>Insert A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945017"/>
              </p:ext>
            </p:extLst>
          </p:nvPr>
        </p:nvGraphicFramePr>
        <p:xfrm>
          <a:off x="2987824" y="4163889"/>
          <a:ext cx="432048" cy="37084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3" name="群組 12"/>
          <p:cNvGrpSpPr/>
          <p:nvPr/>
        </p:nvGrpSpPr>
        <p:grpSpPr>
          <a:xfrm>
            <a:off x="3009436" y="4581129"/>
            <a:ext cx="266420" cy="943352"/>
            <a:chOff x="838390" y="4437112"/>
            <a:chExt cx="266420" cy="943352"/>
          </a:xfrm>
        </p:grpSpPr>
        <p:sp>
          <p:nvSpPr>
            <p:cNvPr id="14" name="Line 21"/>
            <p:cNvSpPr>
              <a:spLocks noChangeShapeType="1"/>
            </p:cNvSpPr>
            <p:nvPr/>
          </p:nvSpPr>
          <p:spPr bwMode="auto">
            <a:xfrm flipV="1">
              <a:off x="971600" y="4437112"/>
              <a:ext cx="0" cy="57150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838390" y="4980354"/>
              <a:ext cx="2664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smtClean="0"/>
                <a:t>f</a:t>
              </a:r>
              <a:endParaRPr lang="zh-TW" altLang="en-US" sz="2000" b="1" dirty="0"/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3143834" y="4581129"/>
            <a:ext cx="276038" cy="943352"/>
            <a:chOff x="1193621" y="4437112"/>
            <a:chExt cx="276038" cy="943352"/>
          </a:xfrm>
        </p:grpSpPr>
        <p:sp>
          <p:nvSpPr>
            <p:cNvPr id="17" name="Line 21"/>
            <p:cNvSpPr>
              <a:spLocks noChangeShapeType="1"/>
            </p:cNvSpPr>
            <p:nvPr/>
          </p:nvSpPr>
          <p:spPr bwMode="auto">
            <a:xfrm flipV="1">
              <a:off x="1331640" y="4437112"/>
              <a:ext cx="0" cy="571500"/>
            </a:xfrm>
            <a:prstGeom prst="line">
              <a:avLst/>
            </a:prstGeom>
            <a:ln>
              <a:solidFill>
                <a:srgbClr val="C00000"/>
              </a:solidFill>
              <a:headEnd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1193621" y="4980354"/>
              <a:ext cx="2760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smtClean="0">
                  <a:solidFill>
                    <a:srgbClr val="C00000"/>
                  </a:solidFill>
                </a:rPr>
                <a:t>r</a:t>
              </a:r>
              <a:endParaRPr lang="zh-TW" altLang="en-US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3567143" y="3717033"/>
            <a:ext cx="1143263" cy="46166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TW" sz="2400" dirty="0">
                <a:latin typeface="+mj-lt"/>
              </a:rPr>
              <a:t>Insert </a:t>
            </a:r>
            <a:r>
              <a:rPr kumimoji="1" lang="en-US" altLang="zh-TW" sz="2400" dirty="0" smtClean="0">
                <a:latin typeface="+mj-lt"/>
              </a:rPr>
              <a:t>B</a:t>
            </a:r>
            <a:endParaRPr kumimoji="1" lang="en-US" altLang="zh-TW" sz="2400" dirty="0">
              <a:latin typeface="+mj-lt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467758"/>
              </p:ext>
            </p:extLst>
          </p:nvPr>
        </p:nvGraphicFramePr>
        <p:xfrm>
          <a:off x="4932040" y="4178698"/>
          <a:ext cx="792088" cy="37084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396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1" name="群組 20"/>
          <p:cNvGrpSpPr/>
          <p:nvPr/>
        </p:nvGrpSpPr>
        <p:grpSpPr>
          <a:xfrm>
            <a:off x="4953652" y="4595938"/>
            <a:ext cx="266420" cy="943352"/>
            <a:chOff x="838390" y="4437112"/>
            <a:chExt cx="266420" cy="943352"/>
          </a:xfrm>
        </p:grpSpPr>
        <p:sp>
          <p:nvSpPr>
            <p:cNvPr id="22" name="Line 21"/>
            <p:cNvSpPr>
              <a:spLocks noChangeShapeType="1"/>
            </p:cNvSpPr>
            <p:nvPr/>
          </p:nvSpPr>
          <p:spPr bwMode="auto">
            <a:xfrm flipV="1">
              <a:off x="971600" y="4437112"/>
              <a:ext cx="0" cy="57150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838390" y="4980354"/>
              <a:ext cx="2664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smtClean="0"/>
                <a:t>f</a:t>
              </a:r>
              <a:endParaRPr lang="zh-TW" altLang="en-US" sz="2000" b="1" dirty="0"/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5436096" y="4595938"/>
            <a:ext cx="276038" cy="943352"/>
            <a:chOff x="1193621" y="4437112"/>
            <a:chExt cx="276038" cy="943352"/>
          </a:xfrm>
        </p:grpSpPr>
        <p:sp>
          <p:nvSpPr>
            <p:cNvPr id="25" name="Line 21"/>
            <p:cNvSpPr>
              <a:spLocks noChangeShapeType="1"/>
            </p:cNvSpPr>
            <p:nvPr/>
          </p:nvSpPr>
          <p:spPr bwMode="auto">
            <a:xfrm flipV="1">
              <a:off x="1331640" y="4437112"/>
              <a:ext cx="0" cy="571500"/>
            </a:xfrm>
            <a:prstGeom prst="line">
              <a:avLst/>
            </a:prstGeom>
            <a:ln>
              <a:solidFill>
                <a:srgbClr val="C00000"/>
              </a:solidFill>
              <a:headEnd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1193621" y="4980354"/>
              <a:ext cx="2760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smtClean="0">
                  <a:solidFill>
                    <a:srgbClr val="C00000"/>
                  </a:solidFill>
                </a:rPr>
                <a:t>r</a:t>
              </a:r>
              <a:endParaRPr lang="zh-TW" altLang="en-US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5950621" y="3717032"/>
            <a:ext cx="1140056" cy="46166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TW" sz="2400" dirty="0">
                <a:latin typeface="+mj-lt"/>
              </a:rPr>
              <a:t>Insert C</a:t>
            </a:r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597411"/>
              </p:ext>
            </p:extLst>
          </p:nvPr>
        </p:nvGraphicFramePr>
        <p:xfrm>
          <a:off x="7380312" y="4174877"/>
          <a:ext cx="1152129" cy="37084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384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0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9" name="群組 28"/>
          <p:cNvGrpSpPr/>
          <p:nvPr/>
        </p:nvGrpSpPr>
        <p:grpSpPr>
          <a:xfrm>
            <a:off x="7452320" y="4595938"/>
            <a:ext cx="266420" cy="943352"/>
            <a:chOff x="838390" y="4437112"/>
            <a:chExt cx="266420" cy="943352"/>
          </a:xfrm>
        </p:grpSpPr>
        <p:sp>
          <p:nvSpPr>
            <p:cNvPr id="30" name="Line 21"/>
            <p:cNvSpPr>
              <a:spLocks noChangeShapeType="1"/>
            </p:cNvSpPr>
            <p:nvPr/>
          </p:nvSpPr>
          <p:spPr bwMode="auto">
            <a:xfrm flipV="1">
              <a:off x="971600" y="4437112"/>
              <a:ext cx="0" cy="57150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838390" y="4980354"/>
              <a:ext cx="2664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smtClean="0"/>
                <a:t>f</a:t>
              </a:r>
              <a:endParaRPr lang="zh-TW" altLang="en-US" sz="2000" b="1" dirty="0"/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8256402" y="4595938"/>
            <a:ext cx="276038" cy="943352"/>
            <a:chOff x="1193621" y="4437112"/>
            <a:chExt cx="276038" cy="943352"/>
          </a:xfrm>
        </p:grpSpPr>
        <p:sp>
          <p:nvSpPr>
            <p:cNvPr id="33" name="Line 21"/>
            <p:cNvSpPr>
              <a:spLocks noChangeShapeType="1"/>
            </p:cNvSpPr>
            <p:nvPr/>
          </p:nvSpPr>
          <p:spPr bwMode="auto">
            <a:xfrm flipV="1">
              <a:off x="1331640" y="4437112"/>
              <a:ext cx="0" cy="571500"/>
            </a:xfrm>
            <a:prstGeom prst="line">
              <a:avLst/>
            </a:prstGeom>
            <a:ln>
              <a:solidFill>
                <a:srgbClr val="C00000"/>
              </a:solidFill>
              <a:headEnd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1193621" y="4980354"/>
              <a:ext cx="2760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smtClean="0">
                  <a:solidFill>
                    <a:srgbClr val="C00000"/>
                  </a:solidFill>
                </a:rPr>
                <a:t>r</a:t>
              </a:r>
              <a:endParaRPr lang="zh-TW" altLang="en-US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35" name="投影片編號版面配置區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43550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" grpId="0" animBg="1"/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Abstracted containers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 descr="C:\Users\James\AppData\Local\Microsoft\Windows\Temporary Internet Files\Content.IE5\269O0G6L\MC90018310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597" y="1602028"/>
            <a:ext cx="1980806" cy="2217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357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Queue Operations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Delete an old </a:t>
            </a:r>
            <a:r>
              <a:rPr lang="en-US" altLang="zh-TW" dirty="0"/>
              <a:t>element </a:t>
            </a:r>
            <a:r>
              <a:rPr lang="en-US" altLang="zh-TW" dirty="0" smtClean="0"/>
              <a:t>from queue</a:t>
            </a:r>
            <a:endParaRPr lang="zh-TW" altLang="en-US" dirty="0"/>
          </a:p>
          <a:p>
            <a:pPr lvl="1"/>
            <a:r>
              <a:rPr lang="en-US" altLang="zh-TW" dirty="0" smtClean="0"/>
              <a:t>f: front position</a:t>
            </a:r>
            <a:endParaRPr lang="en-US" altLang="zh-TW" dirty="0"/>
          </a:p>
          <a:p>
            <a:pPr lvl="1"/>
            <a:r>
              <a:rPr lang="en-US" altLang="zh-TW" dirty="0"/>
              <a:t>r: </a:t>
            </a:r>
            <a:r>
              <a:rPr lang="en-US" altLang="zh-TW" dirty="0" smtClean="0"/>
              <a:t>rear position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2704295" y="3717033"/>
            <a:ext cx="1003609" cy="46166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TW" sz="2400" dirty="0" smtClean="0">
                <a:latin typeface="+mj-lt"/>
              </a:rPr>
              <a:t>Delete</a:t>
            </a:r>
            <a:endParaRPr kumimoji="1" lang="en-US" altLang="zh-TW" sz="2400" dirty="0">
              <a:latin typeface="+mj-lt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628235"/>
              </p:ext>
            </p:extLst>
          </p:nvPr>
        </p:nvGraphicFramePr>
        <p:xfrm>
          <a:off x="6537828" y="4163889"/>
          <a:ext cx="1296144" cy="37084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3" name="群組 12"/>
          <p:cNvGrpSpPr/>
          <p:nvPr/>
        </p:nvGrpSpPr>
        <p:grpSpPr>
          <a:xfrm>
            <a:off x="7473932" y="4581129"/>
            <a:ext cx="266420" cy="943352"/>
            <a:chOff x="838390" y="4437112"/>
            <a:chExt cx="266420" cy="943352"/>
          </a:xfrm>
        </p:grpSpPr>
        <p:sp>
          <p:nvSpPr>
            <p:cNvPr id="14" name="Line 21"/>
            <p:cNvSpPr>
              <a:spLocks noChangeShapeType="1"/>
            </p:cNvSpPr>
            <p:nvPr/>
          </p:nvSpPr>
          <p:spPr bwMode="auto">
            <a:xfrm flipV="1">
              <a:off x="971600" y="4437112"/>
              <a:ext cx="0" cy="57150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838390" y="4980354"/>
              <a:ext cx="2664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smtClean="0"/>
                <a:t>f</a:t>
              </a:r>
              <a:endParaRPr lang="zh-TW" altLang="en-US" sz="2000" b="1" dirty="0"/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7608330" y="4581129"/>
            <a:ext cx="276038" cy="943352"/>
            <a:chOff x="1193621" y="4437112"/>
            <a:chExt cx="276038" cy="943352"/>
          </a:xfrm>
        </p:grpSpPr>
        <p:sp>
          <p:nvSpPr>
            <p:cNvPr id="17" name="Line 21"/>
            <p:cNvSpPr>
              <a:spLocks noChangeShapeType="1"/>
            </p:cNvSpPr>
            <p:nvPr/>
          </p:nvSpPr>
          <p:spPr bwMode="auto">
            <a:xfrm flipV="1">
              <a:off x="1331640" y="4437112"/>
              <a:ext cx="0" cy="571500"/>
            </a:xfrm>
            <a:prstGeom prst="line">
              <a:avLst/>
            </a:prstGeom>
            <a:ln>
              <a:solidFill>
                <a:srgbClr val="C00000"/>
              </a:solidFill>
              <a:headEnd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1193621" y="4980354"/>
              <a:ext cx="2760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smtClean="0">
                  <a:solidFill>
                    <a:srgbClr val="C00000"/>
                  </a:solidFill>
                </a:rPr>
                <a:t>r</a:t>
              </a:r>
              <a:endParaRPr lang="zh-TW" altLang="en-US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5296584" y="3717033"/>
            <a:ext cx="1003608" cy="46166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TW" sz="2400" dirty="0"/>
              <a:t>Delete</a:t>
            </a:r>
            <a:endParaRPr kumimoji="1" lang="en-US" altLang="zh-TW" sz="2400" dirty="0">
              <a:latin typeface="+mj-lt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984704"/>
              </p:ext>
            </p:extLst>
          </p:nvPr>
        </p:nvGraphicFramePr>
        <p:xfrm>
          <a:off x="3945542" y="4178698"/>
          <a:ext cx="1152126" cy="37084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384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1" name="群組 20"/>
          <p:cNvGrpSpPr/>
          <p:nvPr/>
        </p:nvGrpSpPr>
        <p:grpSpPr>
          <a:xfrm>
            <a:off x="4327193" y="4595938"/>
            <a:ext cx="266420" cy="943352"/>
            <a:chOff x="838390" y="4437112"/>
            <a:chExt cx="266420" cy="943352"/>
          </a:xfrm>
        </p:grpSpPr>
        <p:sp>
          <p:nvSpPr>
            <p:cNvPr id="22" name="Line 21"/>
            <p:cNvSpPr>
              <a:spLocks noChangeShapeType="1"/>
            </p:cNvSpPr>
            <p:nvPr/>
          </p:nvSpPr>
          <p:spPr bwMode="auto">
            <a:xfrm flipV="1">
              <a:off x="971600" y="4437112"/>
              <a:ext cx="0" cy="57150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838390" y="4980354"/>
              <a:ext cx="2664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smtClean="0"/>
                <a:t>f</a:t>
              </a:r>
              <a:endParaRPr lang="zh-TW" altLang="en-US" sz="2000" b="1" dirty="0"/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4809637" y="4595938"/>
            <a:ext cx="276038" cy="943352"/>
            <a:chOff x="1193621" y="4437112"/>
            <a:chExt cx="276038" cy="943352"/>
          </a:xfrm>
        </p:grpSpPr>
        <p:sp>
          <p:nvSpPr>
            <p:cNvPr id="25" name="Line 21"/>
            <p:cNvSpPr>
              <a:spLocks noChangeShapeType="1"/>
            </p:cNvSpPr>
            <p:nvPr/>
          </p:nvSpPr>
          <p:spPr bwMode="auto">
            <a:xfrm flipV="1">
              <a:off x="1331640" y="4437112"/>
              <a:ext cx="0" cy="571500"/>
            </a:xfrm>
            <a:prstGeom prst="line">
              <a:avLst/>
            </a:prstGeom>
            <a:ln>
              <a:solidFill>
                <a:srgbClr val="C00000"/>
              </a:solidFill>
              <a:headEnd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1193621" y="4980354"/>
              <a:ext cx="2760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smtClean="0">
                  <a:solidFill>
                    <a:srgbClr val="C00000"/>
                  </a:solidFill>
                </a:rPr>
                <a:t>r</a:t>
              </a:r>
              <a:endParaRPr lang="zh-TW" altLang="en-US" sz="2000" b="1" dirty="0">
                <a:solidFill>
                  <a:srgbClr val="C00000"/>
                </a:solidFill>
              </a:endParaRPr>
            </a:p>
          </p:txBody>
        </p:sp>
      </p:grp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383024"/>
              </p:ext>
            </p:extLst>
          </p:nvPr>
        </p:nvGraphicFramePr>
        <p:xfrm>
          <a:off x="1353252" y="4174877"/>
          <a:ext cx="1152129" cy="37084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384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0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9" name="群組 28"/>
          <p:cNvGrpSpPr/>
          <p:nvPr/>
        </p:nvGrpSpPr>
        <p:grpSpPr>
          <a:xfrm>
            <a:off x="1425260" y="4595938"/>
            <a:ext cx="266420" cy="943352"/>
            <a:chOff x="838390" y="4437112"/>
            <a:chExt cx="266420" cy="943352"/>
          </a:xfrm>
        </p:grpSpPr>
        <p:sp>
          <p:nvSpPr>
            <p:cNvPr id="30" name="Line 21"/>
            <p:cNvSpPr>
              <a:spLocks noChangeShapeType="1"/>
            </p:cNvSpPr>
            <p:nvPr/>
          </p:nvSpPr>
          <p:spPr bwMode="auto">
            <a:xfrm flipV="1">
              <a:off x="971600" y="4437112"/>
              <a:ext cx="0" cy="57150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838390" y="4980354"/>
              <a:ext cx="2664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smtClean="0"/>
                <a:t>f</a:t>
              </a:r>
              <a:endParaRPr lang="zh-TW" altLang="en-US" sz="2000" b="1" dirty="0"/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2229342" y="4595938"/>
            <a:ext cx="276038" cy="943352"/>
            <a:chOff x="1193621" y="4437112"/>
            <a:chExt cx="276038" cy="943352"/>
          </a:xfrm>
        </p:grpSpPr>
        <p:sp>
          <p:nvSpPr>
            <p:cNvPr id="33" name="Line 21"/>
            <p:cNvSpPr>
              <a:spLocks noChangeShapeType="1"/>
            </p:cNvSpPr>
            <p:nvPr/>
          </p:nvSpPr>
          <p:spPr bwMode="auto">
            <a:xfrm flipV="1">
              <a:off x="1331640" y="4437112"/>
              <a:ext cx="0" cy="571500"/>
            </a:xfrm>
            <a:prstGeom prst="line">
              <a:avLst/>
            </a:prstGeom>
            <a:ln>
              <a:solidFill>
                <a:srgbClr val="C00000"/>
              </a:solidFill>
              <a:headEnd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1193621" y="4980354"/>
              <a:ext cx="2760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smtClean="0">
                  <a:solidFill>
                    <a:srgbClr val="C00000"/>
                  </a:solidFill>
                </a:rPr>
                <a:t>r</a:t>
              </a:r>
              <a:endParaRPr lang="zh-TW" altLang="en-US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59434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What happen if rear == capacity-1 ?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Add more space ?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Shift left ?</a:t>
            </a:r>
            <a:endParaRPr lang="zh-TW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608804"/>
              </p:ext>
            </p:extLst>
          </p:nvPr>
        </p:nvGraphicFramePr>
        <p:xfrm>
          <a:off x="971600" y="2348880"/>
          <a:ext cx="3146738" cy="37084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3486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5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9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95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95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G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H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J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" name="群組 6"/>
          <p:cNvGrpSpPr/>
          <p:nvPr/>
        </p:nvGrpSpPr>
        <p:grpSpPr>
          <a:xfrm>
            <a:off x="2390147" y="2769941"/>
            <a:ext cx="266420" cy="571500"/>
            <a:chOff x="838390" y="4437112"/>
            <a:chExt cx="266420" cy="943352"/>
          </a:xfrm>
        </p:grpSpPr>
        <p:sp>
          <p:nvSpPr>
            <p:cNvPr id="8" name="Line 21"/>
            <p:cNvSpPr>
              <a:spLocks noChangeShapeType="1"/>
            </p:cNvSpPr>
            <p:nvPr/>
          </p:nvSpPr>
          <p:spPr bwMode="auto">
            <a:xfrm flipV="1">
              <a:off x="971600" y="4437112"/>
              <a:ext cx="0" cy="57150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838390" y="4980354"/>
              <a:ext cx="2664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smtClean="0"/>
                <a:t>f</a:t>
              </a:r>
              <a:endParaRPr lang="zh-TW" altLang="en-US" sz="2000" b="1" dirty="0"/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3770293" y="2769941"/>
            <a:ext cx="276038" cy="571500"/>
            <a:chOff x="1193621" y="4437112"/>
            <a:chExt cx="276038" cy="943352"/>
          </a:xfrm>
        </p:grpSpPr>
        <p:sp>
          <p:nvSpPr>
            <p:cNvPr id="11" name="Line 21"/>
            <p:cNvSpPr>
              <a:spLocks noChangeShapeType="1"/>
            </p:cNvSpPr>
            <p:nvPr/>
          </p:nvSpPr>
          <p:spPr bwMode="auto">
            <a:xfrm flipV="1">
              <a:off x="1331640" y="4437112"/>
              <a:ext cx="0" cy="571500"/>
            </a:xfrm>
            <a:prstGeom prst="line">
              <a:avLst/>
            </a:prstGeom>
            <a:ln>
              <a:solidFill>
                <a:srgbClr val="C00000"/>
              </a:solidFill>
              <a:headEnd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1193621" y="4980354"/>
              <a:ext cx="2760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smtClean="0">
                  <a:solidFill>
                    <a:srgbClr val="C00000"/>
                  </a:solidFill>
                </a:rPr>
                <a:t>r</a:t>
              </a:r>
              <a:endParaRPr lang="zh-TW" altLang="en-US" sz="2000" b="1" dirty="0">
                <a:solidFill>
                  <a:srgbClr val="C00000"/>
                </a:solidFill>
              </a:endParaRPr>
            </a:p>
          </p:txBody>
        </p:sp>
      </p:grp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548110"/>
              </p:ext>
            </p:extLst>
          </p:nvPr>
        </p:nvGraphicFramePr>
        <p:xfrm>
          <a:off x="971600" y="4092623"/>
          <a:ext cx="5378983" cy="37084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344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8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82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82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82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824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824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824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G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H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J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4" name="群組 13"/>
          <p:cNvGrpSpPr/>
          <p:nvPr/>
        </p:nvGrpSpPr>
        <p:grpSpPr>
          <a:xfrm>
            <a:off x="2390147" y="4513684"/>
            <a:ext cx="266420" cy="571500"/>
            <a:chOff x="838390" y="4437112"/>
            <a:chExt cx="266420" cy="943352"/>
          </a:xfrm>
        </p:grpSpPr>
        <p:sp>
          <p:nvSpPr>
            <p:cNvPr id="15" name="Line 21"/>
            <p:cNvSpPr>
              <a:spLocks noChangeShapeType="1"/>
            </p:cNvSpPr>
            <p:nvPr/>
          </p:nvSpPr>
          <p:spPr bwMode="auto">
            <a:xfrm flipV="1">
              <a:off x="971600" y="4437112"/>
              <a:ext cx="0" cy="57150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838390" y="4980354"/>
              <a:ext cx="2664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smtClean="0"/>
                <a:t>f</a:t>
              </a:r>
              <a:endParaRPr lang="zh-TW" altLang="en-US" sz="2000" b="1" dirty="0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3770293" y="4513684"/>
            <a:ext cx="276038" cy="571500"/>
            <a:chOff x="1193621" y="4437112"/>
            <a:chExt cx="276038" cy="943352"/>
          </a:xfrm>
        </p:grpSpPr>
        <p:sp>
          <p:nvSpPr>
            <p:cNvPr id="18" name="Line 21"/>
            <p:cNvSpPr>
              <a:spLocks noChangeShapeType="1"/>
            </p:cNvSpPr>
            <p:nvPr/>
          </p:nvSpPr>
          <p:spPr bwMode="auto">
            <a:xfrm flipV="1">
              <a:off x="1331640" y="4437112"/>
              <a:ext cx="0" cy="571500"/>
            </a:xfrm>
            <a:prstGeom prst="line">
              <a:avLst/>
            </a:prstGeom>
            <a:ln>
              <a:solidFill>
                <a:srgbClr val="C00000"/>
              </a:solidFill>
              <a:headEnd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1193621" y="4980354"/>
              <a:ext cx="2760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smtClean="0">
                  <a:solidFill>
                    <a:srgbClr val="C00000"/>
                  </a:solidFill>
                </a:rPr>
                <a:t>r</a:t>
              </a:r>
              <a:endParaRPr lang="zh-TW" altLang="en-US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21" name="文字方塊 20"/>
          <p:cNvSpPr txBox="1"/>
          <p:nvPr/>
        </p:nvSpPr>
        <p:spPr>
          <a:xfrm>
            <a:off x="1094002" y="4513684"/>
            <a:ext cx="1064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Wasted…</a:t>
            </a:r>
            <a:endParaRPr lang="zh-TW" altLang="en-US" dirty="0"/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824210"/>
              </p:ext>
            </p:extLst>
          </p:nvPr>
        </p:nvGraphicFramePr>
        <p:xfrm>
          <a:off x="971600" y="5748807"/>
          <a:ext cx="3137736" cy="37084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448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8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82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82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82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G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H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J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3" name="群組 22"/>
          <p:cNvGrpSpPr/>
          <p:nvPr/>
        </p:nvGrpSpPr>
        <p:grpSpPr>
          <a:xfrm>
            <a:off x="1043608" y="6169868"/>
            <a:ext cx="266420" cy="571500"/>
            <a:chOff x="838390" y="4437112"/>
            <a:chExt cx="266420" cy="943352"/>
          </a:xfrm>
        </p:grpSpPr>
        <p:sp>
          <p:nvSpPr>
            <p:cNvPr id="24" name="Line 21"/>
            <p:cNvSpPr>
              <a:spLocks noChangeShapeType="1"/>
            </p:cNvSpPr>
            <p:nvPr/>
          </p:nvSpPr>
          <p:spPr bwMode="auto">
            <a:xfrm flipV="1">
              <a:off x="971600" y="4437112"/>
              <a:ext cx="0" cy="57150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838390" y="4980354"/>
              <a:ext cx="2664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smtClean="0"/>
                <a:t>f</a:t>
              </a:r>
              <a:endParaRPr lang="zh-TW" altLang="en-US" sz="2000" b="1" dirty="0"/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2423754" y="6169868"/>
            <a:ext cx="276038" cy="571500"/>
            <a:chOff x="1193621" y="4437112"/>
            <a:chExt cx="276038" cy="943352"/>
          </a:xfrm>
        </p:grpSpPr>
        <p:sp>
          <p:nvSpPr>
            <p:cNvPr id="27" name="Line 21"/>
            <p:cNvSpPr>
              <a:spLocks noChangeShapeType="1"/>
            </p:cNvSpPr>
            <p:nvPr/>
          </p:nvSpPr>
          <p:spPr bwMode="auto">
            <a:xfrm flipV="1">
              <a:off x="1331640" y="4437112"/>
              <a:ext cx="0" cy="571500"/>
            </a:xfrm>
            <a:prstGeom prst="line">
              <a:avLst/>
            </a:prstGeom>
            <a:ln>
              <a:solidFill>
                <a:srgbClr val="C00000"/>
              </a:solidFill>
              <a:headEnd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1193621" y="4980354"/>
              <a:ext cx="2760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smtClean="0">
                  <a:solidFill>
                    <a:srgbClr val="C00000"/>
                  </a:solidFill>
                </a:rPr>
                <a:t>r</a:t>
              </a:r>
              <a:endParaRPr lang="zh-TW" altLang="en-US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29" name="文字方塊 28"/>
          <p:cNvSpPr txBox="1"/>
          <p:nvPr/>
        </p:nvSpPr>
        <p:spPr>
          <a:xfrm>
            <a:off x="4355976" y="5733256"/>
            <a:ext cx="2470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Codes are complicated…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22460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Circular Queue</a:t>
            </a:r>
            <a:endParaRPr lang="zh-TW" altLang="en-US" dirty="0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17" name="物件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949560"/>
              </p:ext>
            </p:extLst>
          </p:nvPr>
        </p:nvGraphicFramePr>
        <p:xfrm>
          <a:off x="755576" y="1276626"/>
          <a:ext cx="7488832" cy="4672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7" name="Visio" r:id="rId3" imgW="4528779" imgH="2830209" progId="Visio.Drawing.11">
                  <p:embed/>
                </p:oleObj>
              </mc:Choice>
              <mc:Fallback>
                <p:oleObj name="Visio" r:id="rId3" imgW="4528779" imgH="283020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276626"/>
                        <a:ext cx="7488832" cy="46726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123728" y="6093296"/>
            <a:ext cx="4896544" cy="570933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tIns="0" bIns="0">
            <a:noAutofit/>
          </a:bodyPr>
          <a:lstStyle/>
          <a:p>
            <a:pPr algn="ctr"/>
            <a:endParaRPr lang="en-US" altLang="zh-TW" sz="1100" b="1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altLang="zh-TW" b="1" dirty="0" smtClean="0">
                <a:latin typeface="Courier New" pitchFamily="49" charset="0"/>
                <a:cs typeface="Courier New" pitchFamily="49" charset="0"/>
              </a:rPr>
              <a:t>rear = (rear+1) % capacity;</a:t>
            </a:r>
            <a:br>
              <a:rPr lang="en-US" altLang="zh-TW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TW" b="1" dirty="0">
                <a:latin typeface="Courier New" pitchFamily="49" charset="0"/>
                <a:cs typeface="Courier New" pitchFamily="49" charset="0"/>
              </a:rPr>
            </a:br>
            <a:endParaRPr lang="en-US" altLang="zh-TW" b="1" dirty="0"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33705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Circular Queue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When is the queue empty?</a:t>
            </a:r>
          </a:p>
          <a:p>
            <a:pPr lvl="1"/>
            <a:r>
              <a:rPr lang="en-US" altLang="zh-TW" dirty="0"/>
              <a:t>r</a:t>
            </a:r>
            <a:r>
              <a:rPr lang="en-US" altLang="zh-TW" dirty="0" smtClean="0"/>
              <a:t>ear == front ? NO!</a:t>
            </a:r>
            <a:endParaRPr lang="zh-TW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406310"/>
              </p:ext>
            </p:extLst>
          </p:nvPr>
        </p:nvGraphicFramePr>
        <p:xfrm>
          <a:off x="179512" y="2780928"/>
          <a:ext cx="8541706" cy="3024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9" name="Visio" r:id="rId3" imgW="5973180" imgH="2118468" progId="Visio.Drawing.11">
                  <p:embed/>
                </p:oleObj>
              </mc:Choice>
              <mc:Fallback>
                <p:oleObj name="Visio" r:id="rId3" imgW="5973180" imgH="2118468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2780928"/>
                        <a:ext cx="8541706" cy="30243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539552" y="5949280"/>
            <a:ext cx="7056784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Allocate addition space before the queue is full</a:t>
            </a:r>
            <a:endParaRPr lang="zh-TW" altLang="en-US" sz="2800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34889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Queue: ADT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7467587"/>
              </p:ext>
            </p:extLst>
          </p:nvPr>
        </p:nvGraphicFramePr>
        <p:xfrm>
          <a:off x="1043608" y="1340769"/>
          <a:ext cx="7056784" cy="511256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7056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149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 &lt; class T &gt;</a:t>
                      </a:r>
                      <a:endParaRPr lang="zh-TW" sz="16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4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class 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Queue </a:t>
                      </a:r>
                      <a:r>
                        <a:rPr lang="en-US" altLang="zh-TW" sz="16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A finite ordered list</a:t>
                      </a:r>
                      <a:endParaRPr lang="zh-TW" altLang="zh-TW" sz="16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149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 </a:t>
                      </a:r>
                      <a:endParaRPr lang="zh-TW" sz="16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149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public:</a:t>
                      </a:r>
                      <a:endParaRPr lang="zh-TW" sz="16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14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r>
                        <a:rPr lang="en-US" altLang="zh-TW" sz="16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Constructor</a:t>
                      </a:r>
                      <a:endParaRPr lang="zh-TW" altLang="zh-TW" sz="16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14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Queue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(</a:t>
                      </a:r>
                      <a:r>
                        <a:rPr lang="en-US" altLang="zh-TW" sz="16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altLang="zh-TW" sz="16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queueCapacity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10);</a:t>
                      </a:r>
                      <a:endParaRPr lang="zh-TW" altLang="zh-TW" sz="16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149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endParaRPr lang="zh-TW" sz="16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149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r>
                        <a:rPr lang="en-US" altLang="zh-TW" sz="16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Check if the stack is empty</a:t>
                      </a:r>
                      <a:endParaRPr lang="zh-TW" sz="16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1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r>
                        <a:rPr lang="en-US" altLang="zh-TW" sz="16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bool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altLang="zh-TW" sz="16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IsEmpty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( ) </a:t>
                      </a:r>
                      <a:r>
                        <a:rPr lang="en-US" altLang="zh-TW" sz="16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altLang="zh-TW" sz="16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149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endParaRPr lang="zh-TW" sz="16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14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r>
                        <a:rPr lang="en-US" altLang="zh-TW" sz="16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Return the front element</a:t>
                      </a:r>
                      <a:endParaRPr lang="zh-TW" altLang="zh-TW" sz="16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14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T&amp; Front ( ) </a:t>
                      </a:r>
                      <a:r>
                        <a:rPr lang="en-US" altLang="zh-TW" sz="16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altLang="zh-TW" sz="16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149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endParaRPr lang="zh-TW" sz="16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14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r>
                        <a:rPr lang="en-US" altLang="zh-TW" sz="16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Return the rear element</a:t>
                      </a:r>
                      <a:endParaRPr lang="zh-TW" altLang="zh-TW" sz="16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14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T&amp; Rear ( ) </a:t>
                      </a:r>
                      <a:r>
                        <a:rPr lang="en-US" altLang="zh-TW" sz="16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altLang="zh-TW" sz="16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14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endParaRPr lang="zh-TW" altLang="zh-TW" sz="16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14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// Insert a new element at rear</a:t>
                      </a:r>
                      <a:endParaRPr lang="zh-TW" altLang="zh-TW" sz="16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14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void Push (</a:t>
                      </a:r>
                      <a:r>
                        <a:rPr lang="en-US" altLang="zh-TW" sz="16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T&amp; item);</a:t>
                      </a:r>
                      <a:endParaRPr lang="zh-TW" altLang="zh-TW" sz="16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149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endParaRPr lang="zh-TW" sz="16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14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r>
                        <a:rPr lang="en-US" altLang="zh-TW" sz="16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Delete one element from front</a:t>
                      </a:r>
                      <a:endParaRPr lang="zh-TW" altLang="zh-TW" sz="16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914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void Pop ( );</a:t>
                      </a:r>
                      <a:endParaRPr lang="zh-TW" altLang="zh-TW" sz="16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9149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private:</a:t>
                      </a:r>
                      <a:endParaRPr lang="zh-TW" sz="16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9149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T* queue;</a:t>
                      </a:r>
                      <a:endParaRPr lang="zh-TW" altLang="zh-TW" sz="16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9149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</a:t>
                      </a:r>
                      <a:r>
                        <a:rPr lang="en-US" altLang="zh-TW" sz="16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front, rear; </a:t>
                      </a:r>
                      <a:r>
                        <a:rPr lang="en-US" altLang="zh-TW" sz="16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</a:t>
                      </a:r>
                      <a:r>
                        <a:rPr lang="en-US" altLang="zh-TW" sz="1600" b="1" kern="100" baseline="0" dirty="0" err="1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init.</a:t>
                      </a:r>
                      <a:r>
                        <a:rPr lang="en-US" altLang="zh-TW" sz="16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value = -1</a:t>
                      </a:r>
                      <a:endParaRPr lang="zh-TW" altLang="zh-TW" sz="16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9149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</a:t>
                      </a:r>
                      <a:r>
                        <a:rPr lang="en-US" altLang="zh-TW" sz="16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capacity;</a:t>
                      </a:r>
                      <a:endParaRPr lang="zh-TW" altLang="zh-TW" sz="16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9149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};</a:t>
                      </a:r>
                      <a:endParaRPr lang="zh-TW" altLang="zh-TW" sz="16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08224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Queue Operations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6140795"/>
              </p:ext>
            </p:extLst>
          </p:nvPr>
        </p:nvGraphicFramePr>
        <p:xfrm>
          <a:off x="497395" y="1870858"/>
          <a:ext cx="8149211" cy="343035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149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025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 &lt; class T &gt;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9552" marR="895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025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void 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Queue 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 T 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&gt;::</a:t>
                      </a:r>
                      <a:r>
                        <a:rPr lang="en-US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IsEmpty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 </a:t>
                      </a:r>
                      <a:r>
                        <a:rPr lang="en-US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{ return front==rear; }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9552" marR="895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025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endParaRPr 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9552" marR="895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025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 &lt; class T &gt;</a:t>
                      </a:r>
                      <a:endParaRPr lang="zh-TW" altLang="zh-TW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9552" marR="895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5025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T&amp; Queue &lt; T &gt;::Front() 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{ </a:t>
                      </a:r>
                      <a:endParaRPr lang="zh-TW" alt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9552" marR="895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025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if(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IsEmpty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()) throw “Queue is empty!”;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9552" marR="895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5025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return queue[</a:t>
                      </a:r>
                      <a:r>
                        <a:rPr lang="en-US" altLang="zh-TW" sz="1800" b="1" kern="100" baseline="0" dirty="0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(front+1)%capacity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];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9552" marR="895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5025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9552" marR="895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5025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9552" marR="895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5025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 &lt; class T &gt;</a:t>
                      </a:r>
                      <a:endParaRPr lang="zh-TW" altLang="zh-TW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9552" marR="895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5025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T&amp; Queue &lt; T &gt;::Rear() 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{ </a:t>
                      </a:r>
                      <a:endParaRPr lang="zh-TW" altLang="zh-TW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9552" marR="895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5025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if(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IsEmpty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()) throw “Queue is empty!”;</a:t>
                      </a:r>
                      <a:endParaRPr lang="zh-TW" altLang="zh-TW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9552" marR="895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5025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return queue[</a:t>
                      </a:r>
                      <a:r>
                        <a:rPr lang="en-US" altLang="zh-TW" sz="1800" b="1" kern="100" baseline="0" dirty="0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rear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];</a:t>
                      </a:r>
                      <a:endParaRPr lang="zh-TW" altLang="zh-TW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9552" marR="895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5025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  <a:endParaRPr lang="zh-TW" altLang="zh-TW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9552" marR="895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66696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Queue Operations: Push &amp; Pop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9423975"/>
              </p:ext>
            </p:extLst>
          </p:nvPr>
        </p:nvGraphicFramePr>
        <p:xfrm>
          <a:off x="497395" y="1504421"/>
          <a:ext cx="8149211" cy="273631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149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3631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 &lt; class T &gt;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9552" marR="895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void 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Queue&lt; 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 &gt;::Push (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T&amp; x)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9552" marR="895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 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Add x at rear of queue</a:t>
                      </a:r>
                      <a:endParaRPr 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9552" marR="895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if((rear+1)%capacity == front)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9552" marR="895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{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9552" marR="895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// queue is going to full, double the capacity!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9552" marR="895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}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9552" marR="895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rear = (rear+1)%capacity;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9552" marR="895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queue [rear] 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= x;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9552" marR="895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9552" marR="895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0602020"/>
              </p:ext>
            </p:extLst>
          </p:nvPr>
        </p:nvGraphicFramePr>
        <p:xfrm>
          <a:off x="497395" y="4456750"/>
          <a:ext cx="8149211" cy="174128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149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755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 &lt; class T &gt;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9552" marR="895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755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void Queue &lt; T &gt;::Pop ( )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9552" marR="895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755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 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Delete front element from queue</a:t>
                      </a:r>
                      <a:endParaRPr 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9552" marR="895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755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if(</a:t>
                      </a:r>
                      <a:r>
                        <a:rPr lang="en-US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IsEmpty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()) throw “Queue is empty. Cannot delete.”;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9552" marR="895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8755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front = (front+1)%capacity;</a:t>
                      </a:r>
                      <a:endParaRPr 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9552" marR="895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8755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queue[front].~T(); </a:t>
                      </a:r>
                      <a:r>
                        <a:rPr lang="en-US" altLang="zh-TW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Delete the element</a:t>
                      </a:r>
                      <a:endParaRPr 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9552" marR="895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8755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  <a:endParaRPr lang="zh-TW" altLang="zh-TW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9552" marR="895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66236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Doubling Queue Capacity</a:t>
            </a:r>
            <a:endParaRPr lang="zh-TW" alt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2731560"/>
              </p:ext>
            </p:extLst>
          </p:nvPr>
        </p:nvGraphicFramePr>
        <p:xfrm>
          <a:off x="899592" y="1412776"/>
          <a:ext cx="1733328" cy="225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3" name="Visio" r:id="rId3" imgW="1526791" imgH="1993900" progId="Visio.Drawing.11">
                  <p:embed/>
                </p:oleObj>
              </mc:Choice>
              <mc:Fallback>
                <p:oleObj name="Visio" r:id="rId3" imgW="1526791" imgH="1993900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412776"/>
                        <a:ext cx="1733328" cy="22565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606379"/>
              </p:ext>
            </p:extLst>
          </p:nvPr>
        </p:nvGraphicFramePr>
        <p:xfrm>
          <a:off x="3059837" y="1928989"/>
          <a:ext cx="5456556" cy="12241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7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23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23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23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23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23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23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23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232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771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queue</a:t>
                      </a:r>
                      <a:endParaRPr lang="zh-TW" sz="1800" kern="100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03936" marR="10393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ysClr val="windowText" lastClr="000000"/>
                          </a:solidFill>
                          <a:effectLst/>
                        </a:rPr>
                        <a:t>[0]</a:t>
                      </a:r>
                      <a:endParaRPr lang="zh-TW" sz="1800" kern="10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03936" marR="10393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ysClr val="windowText" lastClr="000000"/>
                          </a:solidFill>
                          <a:effectLst/>
                        </a:rPr>
                        <a:t>[1]</a:t>
                      </a:r>
                      <a:endParaRPr lang="zh-TW" sz="1800" kern="10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03936" marR="10393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ysClr val="windowText" lastClr="000000"/>
                          </a:solidFill>
                          <a:effectLst/>
                        </a:rPr>
                        <a:t>[2]</a:t>
                      </a:r>
                      <a:endParaRPr lang="zh-TW" sz="1800" kern="10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03936" marR="10393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ysClr val="windowText" lastClr="000000"/>
                          </a:solidFill>
                          <a:effectLst/>
                        </a:rPr>
                        <a:t>[3]</a:t>
                      </a:r>
                      <a:endParaRPr lang="zh-TW" sz="1800" kern="10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03936" marR="10393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ysClr val="windowText" lastClr="000000"/>
                          </a:solidFill>
                          <a:effectLst/>
                        </a:rPr>
                        <a:t>[4]</a:t>
                      </a:r>
                      <a:endParaRPr lang="zh-TW" sz="1800" kern="10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03936" marR="10393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ysClr val="windowText" lastClr="000000"/>
                          </a:solidFill>
                          <a:effectLst/>
                        </a:rPr>
                        <a:t>[5]</a:t>
                      </a:r>
                      <a:endParaRPr lang="zh-TW" sz="1800" kern="10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03936" marR="10393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ysClr val="windowText" lastClr="000000"/>
                          </a:solidFill>
                          <a:effectLst/>
                        </a:rPr>
                        <a:t>[6]</a:t>
                      </a:r>
                      <a:endParaRPr lang="zh-TW" sz="1800" kern="10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03936" marR="10393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[7]</a:t>
                      </a:r>
                      <a:endParaRPr lang="zh-TW" sz="1800" kern="100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03936" marR="103936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1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TW" sz="18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03936" marR="1039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C</a:t>
                      </a:r>
                      <a:endParaRPr lang="zh-TW" sz="18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03936" marR="1039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D</a:t>
                      </a:r>
                      <a:endParaRPr lang="zh-TW" sz="18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03936" marR="1039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E</a:t>
                      </a:r>
                      <a:endParaRPr lang="zh-TW" sz="18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03936" marR="1039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F</a:t>
                      </a:r>
                      <a:endParaRPr lang="zh-TW" sz="18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03936" marR="1039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G</a:t>
                      </a:r>
                      <a:endParaRPr lang="zh-TW" sz="18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03936" marR="1039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TW" sz="18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03936" marR="1039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A</a:t>
                      </a:r>
                      <a:endParaRPr lang="zh-TW" sz="18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03936" marR="1039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B</a:t>
                      </a:r>
                      <a:endParaRPr lang="zh-TW" sz="18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03936" marR="103936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810">
                <a:tc gridSpan="9"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front = 5, rear = 4</a:t>
                      </a:r>
                      <a:endParaRPr lang="zh-TW" sz="1800" kern="1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Expanded full circular</a:t>
                      </a:r>
                      <a:r>
                        <a:rPr lang="en-US" sz="1800" kern="100" baseline="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 queue</a:t>
                      </a:r>
                      <a:endParaRPr lang="zh-TW" sz="1800" kern="100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03936" marR="103936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955666"/>
              </p:ext>
            </p:extLst>
          </p:nvPr>
        </p:nvGraphicFramePr>
        <p:xfrm>
          <a:off x="976164" y="3731072"/>
          <a:ext cx="7182544" cy="1066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8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89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89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8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89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89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89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89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89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890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4890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4890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4890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4890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665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[0]</a:t>
                      </a:r>
                      <a:endParaRPr lang="zh-TW" sz="1600" kern="100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ysClr val="windowText" lastClr="000000"/>
                          </a:solidFill>
                          <a:effectLst/>
                        </a:rPr>
                        <a:t>[1]</a:t>
                      </a:r>
                      <a:endParaRPr lang="zh-TW" sz="1600" kern="10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ysClr val="windowText" lastClr="000000"/>
                          </a:solidFill>
                          <a:effectLst/>
                        </a:rPr>
                        <a:t>[2]</a:t>
                      </a:r>
                      <a:endParaRPr lang="zh-TW" sz="1600" kern="10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ysClr val="windowText" lastClr="000000"/>
                          </a:solidFill>
                          <a:effectLst/>
                        </a:rPr>
                        <a:t>[3]</a:t>
                      </a:r>
                      <a:endParaRPr lang="zh-TW" sz="1600" kern="10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ysClr val="windowText" lastClr="000000"/>
                          </a:solidFill>
                          <a:effectLst/>
                        </a:rPr>
                        <a:t>[4]</a:t>
                      </a:r>
                      <a:endParaRPr lang="zh-TW" sz="1600" kern="10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ysClr val="windowText" lastClr="000000"/>
                          </a:solidFill>
                          <a:effectLst/>
                        </a:rPr>
                        <a:t>[5]</a:t>
                      </a:r>
                      <a:endParaRPr lang="zh-TW" sz="1600" kern="10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ysClr val="windowText" lastClr="000000"/>
                          </a:solidFill>
                          <a:effectLst/>
                        </a:rPr>
                        <a:t>[6]</a:t>
                      </a:r>
                      <a:endParaRPr lang="zh-TW" sz="1600" kern="10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[7]</a:t>
                      </a:r>
                      <a:endParaRPr lang="zh-TW" sz="1600" kern="100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ysClr val="windowText" lastClr="000000"/>
                          </a:solidFill>
                          <a:effectLst/>
                        </a:rPr>
                        <a:t>[8]</a:t>
                      </a:r>
                      <a:endParaRPr lang="zh-TW" sz="1600" kern="10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ysClr val="windowText" lastClr="000000"/>
                          </a:solidFill>
                          <a:effectLst/>
                        </a:rPr>
                        <a:t>[9]</a:t>
                      </a:r>
                      <a:endParaRPr lang="zh-TW" sz="1600" kern="10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ysClr val="windowText" lastClr="000000"/>
                          </a:solidFill>
                          <a:effectLst/>
                        </a:rPr>
                        <a:t>[10]</a:t>
                      </a:r>
                      <a:endParaRPr lang="zh-TW" sz="1600" kern="10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ysClr val="windowText" lastClr="000000"/>
                          </a:solidFill>
                          <a:effectLst/>
                        </a:rPr>
                        <a:t>[11]</a:t>
                      </a:r>
                      <a:endParaRPr lang="zh-TW" sz="1600" kern="10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ysClr val="windowText" lastClr="000000"/>
                          </a:solidFill>
                          <a:effectLst/>
                        </a:rPr>
                        <a:t>[12]</a:t>
                      </a:r>
                      <a:endParaRPr lang="zh-TW" sz="1600" kern="10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ysClr val="windowText" lastClr="000000"/>
                          </a:solidFill>
                          <a:effectLst/>
                        </a:rPr>
                        <a:t>[13]</a:t>
                      </a:r>
                      <a:endParaRPr lang="zh-TW" sz="1600" kern="10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ysClr val="windowText" lastClr="000000"/>
                          </a:solidFill>
                          <a:effectLst/>
                        </a:rPr>
                        <a:t>[14]</a:t>
                      </a:r>
                      <a:endParaRPr lang="zh-TW" sz="1600" kern="10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[15]</a:t>
                      </a:r>
                      <a:endParaRPr lang="zh-TW" sz="1600" kern="100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52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TW" sz="1600" b="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496" marR="50496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D</a:t>
                      </a:r>
                      <a:endParaRPr lang="zh-TW" sz="16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E</a:t>
                      </a:r>
                      <a:endParaRPr lang="zh-TW" sz="16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F</a:t>
                      </a:r>
                      <a:endParaRPr lang="zh-TW" sz="16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G</a:t>
                      </a:r>
                      <a:endParaRPr lang="zh-TW" sz="16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TW" sz="16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A</a:t>
                      </a:r>
                      <a:endParaRPr lang="zh-TW" sz="16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B</a:t>
                      </a:r>
                      <a:endParaRPr lang="zh-TW" sz="16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TW" sz="16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TW" sz="16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TW" sz="16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TW" sz="16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TW" sz="16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TW" sz="16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TW" sz="16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TW" sz="16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520">
                <a:tc gridSpan="16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16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front = 5, rear = 4</a:t>
                      </a:r>
                      <a:endParaRPr lang="zh-TW" sz="1600" kern="100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520">
                <a:tc gridSpan="16"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Doubling the array</a:t>
                      </a:r>
                      <a:endParaRPr lang="zh-TW" sz="1600" kern="100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397827"/>
              </p:ext>
            </p:extLst>
          </p:nvPr>
        </p:nvGraphicFramePr>
        <p:xfrm>
          <a:off x="976164" y="5387256"/>
          <a:ext cx="7182544" cy="1066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8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89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89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8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89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89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89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89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89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890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4890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4890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4890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4890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665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[0]</a:t>
                      </a:r>
                      <a:endParaRPr lang="zh-TW" sz="1600" kern="100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ysClr val="windowText" lastClr="000000"/>
                          </a:solidFill>
                          <a:effectLst/>
                        </a:rPr>
                        <a:t>[1]</a:t>
                      </a:r>
                      <a:endParaRPr lang="zh-TW" sz="1600" kern="10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ysClr val="windowText" lastClr="000000"/>
                          </a:solidFill>
                          <a:effectLst/>
                        </a:rPr>
                        <a:t>[2]</a:t>
                      </a:r>
                      <a:endParaRPr lang="zh-TW" sz="1600" kern="10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ysClr val="windowText" lastClr="000000"/>
                          </a:solidFill>
                          <a:effectLst/>
                        </a:rPr>
                        <a:t>[3]</a:t>
                      </a:r>
                      <a:endParaRPr lang="zh-TW" sz="1600" kern="10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[4]</a:t>
                      </a:r>
                      <a:endParaRPr lang="zh-TW" sz="1600" kern="100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ysClr val="windowText" lastClr="000000"/>
                          </a:solidFill>
                          <a:effectLst/>
                        </a:rPr>
                        <a:t>[5]</a:t>
                      </a:r>
                      <a:endParaRPr lang="zh-TW" sz="1600" kern="10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ysClr val="windowText" lastClr="000000"/>
                          </a:solidFill>
                          <a:effectLst/>
                        </a:rPr>
                        <a:t>[6]</a:t>
                      </a:r>
                      <a:endParaRPr lang="zh-TW" sz="1600" kern="10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[7]</a:t>
                      </a:r>
                      <a:endParaRPr lang="zh-TW" sz="1600" kern="100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ysClr val="windowText" lastClr="000000"/>
                          </a:solidFill>
                          <a:effectLst/>
                        </a:rPr>
                        <a:t>[8]</a:t>
                      </a:r>
                      <a:endParaRPr lang="zh-TW" sz="1600" kern="10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ysClr val="windowText" lastClr="000000"/>
                          </a:solidFill>
                          <a:effectLst/>
                        </a:rPr>
                        <a:t>[9]</a:t>
                      </a:r>
                      <a:endParaRPr lang="zh-TW" sz="1600" kern="10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ysClr val="windowText" lastClr="000000"/>
                          </a:solidFill>
                          <a:effectLst/>
                        </a:rPr>
                        <a:t>[10]</a:t>
                      </a:r>
                      <a:endParaRPr lang="zh-TW" sz="1600" kern="10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ysClr val="windowText" lastClr="000000"/>
                          </a:solidFill>
                          <a:effectLst/>
                        </a:rPr>
                        <a:t>[11]</a:t>
                      </a:r>
                      <a:endParaRPr lang="zh-TW" sz="1600" kern="10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ysClr val="windowText" lastClr="000000"/>
                          </a:solidFill>
                          <a:effectLst/>
                        </a:rPr>
                        <a:t>[12]</a:t>
                      </a:r>
                      <a:endParaRPr lang="zh-TW" sz="1600" kern="10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ysClr val="windowText" lastClr="000000"/>
                          </a:solidFill>
                          <a:effectLst/>
                        </a:rPr>
                        <a:t>[13]</a:t>
                      </a:r>
                      <a:endParaRPr lang="zh-TW" sz="1600" kern="10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ysClr val="windowText" lastClr="000000"/>
                          </a:solidFill>
                          <a:effectLst/>
                        </a:rPr>
                        <a:t>[14]</a:t>
                      </a:r>
                      <a:endParaRPr lang="zh-TW" sz="1600" kern="10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[15]</a:t>
                      </a:r>
                      <a:endParaRPr lang="zh-TW" sz="1600" kern="100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52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TW" sz="1600" b="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496" marR="50496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D</a:t>
                      </a:r>
                      <a:endParaRPr lang="zh-TW" sz="16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E</a:t>
                      </a:r>
                      <a:endParaRPr lang="zh-TW" sz="16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F</a:t>
                      </a:r>
                      <a:endParaRPr lang="zh-TW" sz="16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G</a:t>
                      </a:r>
                      <a:endParaRPr lang="zh-TW" sz="16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TW" sz="16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TW" sz="16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TW" sz="16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TW" sz="16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TW" sz="16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TW" sz="16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TW" sz="16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</a:rPr>
                        <a:t>A </a:t>
                      </a:r>
                      <a:endParaRPr lang="zh-TW" sz="16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r>
                        <a:rPr lang="en-US" sz="1600" kern="100" dirty="0" smtClean="0">
                          <a:effectLst/>
                        </a:rPr>
                        <a:t>B</a:t>
                      </a:r>
                      <a:endParaRPr lang="zh-TW" sz="16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520">
                <a:tc gridSpan="16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16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front = </a:t>
                      </a:r>
                      <a:r>
                        <a:rPr lang="en-US" sz="1600" kern="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13, </a:t>
                      </a:r>
                      <a:r>
                        <a:rPr lang="en-US" sz="16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rear = 4</a:t>
                      </a:r>
                      <a:endParaRPr lang="zh-TW" sz="1600" kern="100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520">
                <a:tc gridSpan="16"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Scenario 1: After</a:t>
                      </a:r>
                      <a:r>
                        <a:rPr lang="en-US" sz="1600" kern="100" baseline="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 shifting right segment</a:t>
                      </a:r>
                      <a:endParaRPr lang="zh-TW" sz="1600" kern="100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20730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Doubling Queue Capacity</a:t>
            </a:r>
            <a:endParaRPr lang="zh-TW" alt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7043924"/>
              </p:ext>
            </p:extLst>
          </p:nvPr>
        </p:nvGraphicFramePr>
        <p:xfrm>
          <a:off x="899592" y="1412776"/>
          <a:ext cx="1733328" cy="225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4" name="Visio" r:id="rId3" imgW="1526791" imgH="1993900" progId="Visio.Drawing.11">
                  <p:embed/>
                </p:oleObj>
              </mc:Choice>
              <mc:Fallback>
                <p:oleObj name="Visio" r:id="rId3" imgW="1526791" imgH="19939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412776"/>
                        <a:ext cx="1733328" cy="22565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004761"/>
              </p:ext>
            </p:extLst>
          </p:nvPr>
        </p:nvGraphicFramePr>
        <p:xfrm>
          <a:off x="3059837" y="1928989"/>
          <a:ext cx="5456556" cy="12241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7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23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23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23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23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23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23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23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232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771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queue</a:t>
                      </a:r>
                      <a:endParaRPr lang="zh-TW" sz="1800" kern="100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03936" marR="10393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ysClr val="windowText" lastClr="000000"/>
                          </a:solidFill>
                          <a:effectLst/>
                        </a:rPr>
                        <a:t>[0]</a:t>
                      </a:r>
                      <a:endParaRPr lang="zh-TW" sz="1800" kern="10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03936" marR="10393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ysClr val="windowText" lastClr="000000"/>
                          </a:solidFill>
                          <a:effectLst/>
                        </a:rPr>
                        <a:t>[1]</a:t>
                      </a:r>
                      <a:endParaRPr lang="zh-TW" sz="1800" kern="10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03936" marR="10393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ysClr val="windowText" lastClr="000000"/>
                          </a:solidFill>
                          <a:effectLst/>
                        </a:rPr>
                        <a:t>[2]</a:t>
                      </a:r>
                      <a:endParaRPr lang="zh-TW" sz="1800" kern="10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03936" marR="10393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ysClr val="windowText" lastClr="000000"/>
                          </a:solidFill>
                          <a:effectLst/>
                        </a:rPr>
                        <a:t>[3]</a:t>
                      </a:r>
                      <a:endParaRPr lang="zh-TW" sz="1800" kern="10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03936" marR="10393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ysClr val="windowText" lastClr="000000"/>
                          </a:solidFill>
                          <a:effectLst/>
                        </a:rPr>
                        <a:t>[4]</a:t>
                      </a:r>
                      <a:endParaRPr lang="zh-TW" sz="1800" kern="10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03936" marR="10393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ysClr val="windowText" lastClr="000000"/>
                          </a:solidFill>
                          <a:effectLst/>
                        </a:rPr>
                        <a:t>[5]</a:t>
                      </a:r>
                      <a:endParaRPr lang="zh-TW" sz="1800" kern="10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03936" marR="10393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ysClr val="windowText" lastClr="000000"/>
                          </a:solidFill>
                          <a:effectLst/>
                        </a:rPr>
                        <a:t>[6]</a:t>
                      </a:r>
                      <a:endParaRPr lang="zh-TW" sz="1800" kern="10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03936" marR="10393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[7]</a:t>
                      </a:r>
                      <a:endParaRPr lang="zh-TW" sz="1800" kern="100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03936" marR="103936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1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TW" sz="18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03936" marR="1039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C</a:t>
                      </a:r>
                      <a:endParaRPr lang="zh-TW" sz="18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03936" marR="1039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D</a:t>
                      </a:r>
                      <a:endParaRPr lang="zh-TW" sz="18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03936" marR="1039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E</a:t>
                      </a:r>
                      <a:endParaRPr lang="zh-TW" sz="18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03936" marR="1039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F</a:t>
                      </a:r>
                      <a:endParaRPr lang="zh-TW" sz="18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03936" marR="1039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G</a:t>
                      </a:r>
                      <a:endParaRPr lang="zh-TW" sz="18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03936" marR="1039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TW" sz="18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03936" marR="1039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A</a:t>
                      </a:r>
                      <a:endParaRPr lang="zh-TW" sz="18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03936" marR="1039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B</a:t>
                      </a:r>
                      <a:endParaRPr lang="zh-TW" sz="18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03936" marR="103936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810">
                <a:tc gridSpan="9"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front = 5, rear = 4</a:t>
                      </a:r>
                      <a:endParaRPr lang="zh-TW" sz="1800" kern="1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Expanded full circular</a:t>
                      </a:r>
                      <a:r>
                        <a:rPr lang="en-US" sz="1800" kern="100" baseline="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 queue</a:t>
                      </a:r>
                      <a:endParaRPr lang="zh-TW" sz="1800" kern="100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03936" marR="103936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742593"/>
              </p:ext>
            </p:extLst>
          </p:nvPr>
        </p:nvGraphicFramePr>
        <p:xfrm>
          <a:off x="976164" y="3731072"/>
          <a:ext cx="7182544" cy="1066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8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89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89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8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89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89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89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89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89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890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4890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4890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4890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4890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665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[0]</a:t>
                      </a:r>
                      <a:endParaRPr lang="zh-TW" sz="1600" kern="100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ysClr val="windowText" lastClr="000000"/>
                          </a:solidFill>
                          <a:effectLst/>
                        </a:rPr>
                        <a:t>[1]</a:t>
                      </a:r>
                      <a:endParaRPr lang="zh-TW" sz="1600" kern="10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ysClr val="windowText" lastClr="000000"/>
                          </a:solidFill>
                          <a:effectLst/>
                        </a:rPr>
                        <a:t>[2]</a:t>
                      </a:r>
                      <a:endParaRPr lang="zh-TW" sz="1600" kern="10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ysClr val="windowText" lastClr="000000"/>
                          </a:solidFill>
                          <a:effectLst/>
                        </a:rPr>
                        <a:t>[3]</a:t>
                      </a:r>
                      <a:endParaRPr lang="zh-TW" sz="1600" kern="10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ysClr val="windowText" lastClr="000000"/>
                          </a:solidFill>
                          <a:effectLst/>
                        </a:rPr>
                        <a:t>[4]</a:t>
                      </a:r>
                      <a:endParaRPr lang="zh-TW" sz="1600" kern="10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ysClr val="windowText" lastClr="000000"/>
                          </a:solidFill>
                          <a:effectLst/>
                        </a:rPr>
                        <a:t>[5]</a:t>
                      </a:r>
                      <a:endParaRPr lang="zh-TW" sz="1600" kern="10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ysClr val="windowText" lastClr="000000"/>
                          </a:solidFill>
                          <a:effectLst/>
                        </a:rPr>
                        <a:t>[6]</a:t>
                      </a:r>
                      <a:endParaRPr lang="zh-TW" sz="1600" kern="10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[7]</a:t>
                      </a:r>
                      <a:endParaRPr lang="zh-TW" sz="1600" kern="100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ysClr val="windowText" lastClr="000000"/>
                          </a:solidFill>
                          <a:effectLst/>
                        </a:rPr>
                        <a:t>[8]</a:t>
                      </a:r>
                      <a:endParaRPr lang="zh-TW" sz="1600" kern="10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ysClr val="windowText" lastClr="000000"/>
                          </a:solidFill>
                          <a:effectLst/>
                        </a:rPr>
                        <a:t>[9]</a:t>
                      </a:r>
                      <a:endParaRPr lang="zh-TW" sz="1600" kern="10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ysClr val="windowText" lastClr="000000"/>
                          </a:solidFill>
                          <a:effectLst/>
                        </a:rPr>
                        <a:t>[10]</a:t>
                      </a:r>
                      <a:endParaRPr lang="zh-TW" sz="1600" kern="10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ysClr val="windowText" lastClr="000000"/>
                          </a:solidFill>
                          <a:effectLst/>
                        </a:rPr>
                        <a:t>[11]</a:t>
                      </a:r>
                      <a:endParaRPr lang="zh-TW" sz="1600" kern="10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ysClr val="windowText" lastClr="000000"/>
                          </a:solidFill>
                          <a:effectLst/>
                        </a:rPr>
                        <a:t>[12]</a:t>
                      </a:r>
                      <a:endParaRPr lang="zh-TW" sz="1600" kern="10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ysClr val="windowText" lastClr="000000"/>
                          </a:solidFill>
                          <a:effectLst/>
                        </a:rPr>
                        <a:t>[13]</a:t>
                      </a:r>
                      <a:endParaRPr lang="zh-TW" sz="1600" kern="10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ysClr val="windowText" lastClr="000000"/>
                          </a:solidFill>
                          <a:effectLst/>
                        </a:rPr>
                        <a:t>[14]</a:t>
                      </a:r>
                      <a:endParaRPr lang="zh-TW" sz="1600" kern="10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[15]</a:t>
                      </a:r>
                      <a:endParaRPr lang="zh-TW" sz="1600" kern="100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52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TW" sz="1600" b="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496" marR="50496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D</a:t>
                      </a:r>
                      <a:endParaRPr lang="zh-TW" sz="16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E</a:t>
                      </a:r>
                      <a:endParaRPr lang="zh-TW" sz="16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F</a:t>
                      </a:r>
                      <a:endParaRPr lang="zh-TW" sz="16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G</a:t>
                      </a:r>
                      <a:endParaRPr lang="zh-TW" sz="16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TW" sz="16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A</a:t>
                      </a:r>
                      <a:endParaRPr lang="zh-TW" sz="16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B</a:t>
                      </a:r>
                      <a:endParaRPr lang="zh-TW" sz="16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TW" sz="16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TW" sz="16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TW" sz="16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TW" sz="16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TW" sz="16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TW" sz="16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TW" sz="16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TW" sz="16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520">
                <a:tc gridSpan="16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16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front = 5, rear = 4</a:t>
                      </a:r>
                      <a:endParaRPr lang="zh-TW" sz="1600" kern="100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520">
                <a:tc gridSpan="16"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Doubling the array</a:t>
                      </a:r>
                      <a:endParaRPr lang="zh-TW" sz="1600" kern="100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088047"/>
              </p:ext>
            </p:extLst>
          </p:nvPr>
        </p:nvGraphicFramePr>
        <p:xfrm>
          <a:off x="976164" y="5387256"/>
          <a:ext cx="7182544" cy="1066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8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89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89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8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89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89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89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89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89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890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4890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4890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4890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4890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665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[0]</a:t>
                      </a:r>
                      <a:endParaRPr lang="zh-TW" sz="1600" kern="100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ysClr val="windowText" lastClr="000000"/>
                          </a:solidFill>
                          <a:effectLst/>
                        </a:rPr>
                        <a:t>[1]</a:t>
                      </a:r>
                      <a:endParaRPr lang="zh-TW" sz="1600" kern="10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ysClr val="windowText" lastClr="000000"/>
                          </a:solidFill>
                          <a:effectLst/>
                        </a:rPr>
                        <a:t>[2]</a:t>
                      </a:r>
                      <a:endParaRPr lang="zh-TW" sz="1600" kern="10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ysClr val="windowText" lastClr="000000"/>
                          </a:solidFill>
                          <a:effectLst/>
                        </a:rPr>
                        <a:t>[3]</a:t>
                      </a:r>
                      <a:endParaRPr lang="zh-TW" sz="1600" kern="10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[4]</a:t>
                      </a:r>
                      <a:endParaRPr lang="zh-TW" sz="1600" kern="100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ysClr val="windowText" lastClr="000000"/>
                          </a:solidFill>
                          <a:effectLst/>
                        </a:rPr>
                        <a:t>[5]</a:t>
                      </a:r>
                      <a:endParaRPr lang="zh-TW" sz="1600" kern="10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ysClr val="windowText" lastClr="000000"/>
                          </a:solidFill>
                          <a:effectLst/>
                        </a:rPr>
                        <a:t>[6]</a:t>
                      </a:r>
                      <a:endParaRPr lang="zh-TW" sz="1600" kern="10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[7]</a:t>
                      </a:r>
                      <a:endParaRPr lang="zh-TW" sz="1600" kern="100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ysClr val="windowText" lastClr="000000"/>
                          </a:solidFill>
                          <a:effectLst/>
                        </a:rPr>
                        <a:t>[8]</a:t>
                      </a:r>
                      <a:endParaRPr lang="zh-TW" sz="1600" kern="10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ysClr val="windowText" lastClr="000000"/>
                          </a:solidFill>
                          <a:effectLst/>
                        </a:rPr>
                        <a:t>[9]</a:t>
                      </a:r>
                      <a:endParaRPr lang="zh-TW" sz="1600" kern="10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ysClr val="windowText" lastClr="000000"/>
                          </a:solidFill>
                          <a:effectLst/>
                        </a:rPr>
                        <a:t>[10]</a:t>
                      </a:r>
                      <a:endParaRPr lang="zh-TW" sz="1600" kern="10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ysClr val="windowText" lastClr="000000"/>
                          </a:solidFill>
                          <a:effectLst/>
                        </a:rPr>
                        <a:t>[11]</a:t>
                      </a:r>
                      <a:endParaRPr lang="zh-TW" sz="1600" kern="10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ysClr val="windowText" lastClr="000000"/>
                          </a:solidFill>
                          <a:effectLst/>
                        </a:rPr>
                        <a:t>[12]</a:t>
                      </a:r>
                      <a:endParaRPr lang="zh-TW" sz="1600" kern="10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ysClr val="windowText" lastClr="000000"/>
                          </a:solidFill>
                          <a:effectLst/>
                        </a:rPr>
                        <a:t>[13]</a:t>
                      </a:r>
                      <a:endParaRPr lang="zh-TW" sz="1600" kern="10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ysClr val="windowText" lastClr="000000"/>
                          </a:solidFill>
                          <a:effectLst/>
                        </a:rPr>
                        <a:t>[14]</a:t>
                      </a:r>
                      <a:endParaRPr lang="zh-TW" sz="1600" kern="10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[15]</a:t>
                      </a:r>
                      <a:endParaRPr lang="zh-TW" sz="1600" kern="100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52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TW" sz="1600" b="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496" marR="50496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kern="100" dirty="0" smtClean="0">
                          <a:effectLst/>
                          <a:latin typeface="+mn-lt"/>
                          <a:ea typeface="+mn-ea"/>
                        </a:rPr>
                        <a:t>B</a:t>
                      </a:r>
                      <a:endParaRPr lang="zh-TW" sz="16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</a:rPr>
                        <a:t>C</a:t>
                      </a:r>
                      <a:endParaRPr lang="zh-TW" sz="16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</a:rPr>
                        <a:t>D</a:t>
                      </a:r>
                      <a:endParaRPr lang="zh-TW" sz="16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</a:rPr>
                        <a:t>G</a:t>
                      </a:r>
                      <a:endParaRPr lang="zh-TW" sz="16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</a:rPr>
                        <a:t>F</a:t>
                      </a: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TW" sz="16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kern="100" dirty="0" smtClean="0">
                          <a:effectLst/>
                          <a:latin typeface="Times New Roman"/>
                          <a:ea typeface="新細明體"/>
                        </a:rPr>
                        <a:t>G</a:t>
                      </a:r>
                      <a:endParaRPr lang="zh-TW" sz="16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TW" sz="16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TW" sz="16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TW" sz="16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TW" sz="16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TW" sz="16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TW" sz="16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520">
                <a:tc gridSpan="16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16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front = </a:t>
                      </a:r>
                      <a:r>
                        <a:rPr lang="en-US" sz="1600" kern="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15, </a:t>
                      </a:r>
                      <a:r>
                        <a:rPr lang="en-US" sz="16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rear = </a:t>
                      </a:r>
                      <a:r>
                        <a:rPr lang="en-US" sz="1600" kern="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6</a:t>
                      </a:r>
                      <a:endParaRPr lang="zh-TW" sz="1600" kern="100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520">
                <a:tc gridSpan="16"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Scenario 2: Alternative</a:t>
                      </a:r>
                      <a:r>
                        <a:rPr lang="en-US" sz="1600" kern="100" baseline="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 configuration</a:t>
                      </a:r>
                      <a:endParaRPr lang="zh-TW" sz="1600" kern="100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50496" marR="50496" marT="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7956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Generic bag container!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42" name="Picture 2" descr="C:\Users\James\Desktop\doraemon-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3" t="59337" r="11304" b="10431"/>
          <a:stretch/>
        </p:blipFill>
        <p:spPr bwMode="auto">
          <a:xfrm>
            <a:off x="3040495" y="2276872"/>
            <a:ext cx="3063010" cy="184793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202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Container Classes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 data structure that contains or store a number of data objects (ordered list)</a:t>
            </a:r>
          </a:p>
          <a:p>
            <a:r>
              <a:rPr lang="en-US" altLang="zh-TW" dirty="0" smtClean="0"/>
              <a:t>Support various common operations</a:t>
            </a:r>
          </a:p>
          <a:p>
            <a:pPr lvl="1"/>
            <a:r>
              <a:rPr lang="en-US" altLang="zh-TW" dirty="0" smtClean="0"/>
              <a:t>Is the container empty?</a:t>
            </a:r>
          </a:p>
          <a:p>
            <a:pPr lvl="1"/>
            <a:r>
              <a:rPr lang="en-US" altLang="zh-TW" dirty="0" smtClean="0"/>
              <a:t>How many objects are in the container?</a:t>
            </a:r>
          </a:p>
          <a:p>
            <a:pPr lvl="1"/>
            <a:r>
              <a:rPr lang="en-US" altLang="zh-TW" dirty="0" smtClean="0"/>
              <a:t>Add one object into the container</a:t>
            </a:r>
          </a:p>
          <a:p>
            <a:pPr lvl="1"/>
            <a:r>
              <a:rPr lang="en-US" altLang="zh-TW" dirty="0" smtClean="0"/>
              <a:t>Delete one object from the container</a:t>
            </a:r>
          </a:p>
          <a:p>
            <a:pPr lvl="1"/>
            <a:r>
              <a:rPr lang="en-US" altLang="zh-TW" dirty="0" smtClean="0"/>
              <a:t>Access one of the object in the container</a:t>
            </a:r>
          </a:p>
          <a:p>
            <a:pPr lvl="1"/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06331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Bag V.S. Stack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8049160"/>
              </p:ext>
            </p:extLst>
          </p:nvPr>
        </p:nvGraphicFramePr>
        <p:xfrm>
          <a:off x="323528" y="2085569"/>
          <a:ext cx="3893646" cy="313045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38936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08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class Bag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8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8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public: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8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Bag(</a:t>
                      </a:r>
                      <a:r>
                        <a:rPr lang="en-US" sz="1600" b="1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bagCapacity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10); 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08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~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Bag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();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08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08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en-US" sz="1600" b="1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Size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 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08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en-US" sz="1600" b="1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bool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IsEmpty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 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08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en-US" sz="1600" b="1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Element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 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08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08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void 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Push(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);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08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void 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Pop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08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};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7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9474603"/>
              </p:ext>
            </p:extLst>
          </p:nvPr>
        </p:nvGraphicFramePr>
        <p:xfrm>
          <a:off x="4499992" y="1869545"/>
          <a:ext cx="4320480" cy="335965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4320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397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 &lt; class T &gt;</a:t>
                      </a:r>
                      <a:endParaRPr lang="zh-TW" sz="16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9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class 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Stack</a:t>
                      </a:r>
                      <a:endParaRPr lang="zh-TW" altLang="zh-TW" sz="16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97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 </a:t>
                      </a:r>
                      <a:endParaRPr lang="zh-TW" sz="16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97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public:</a:t>
                      </a:r>
                      <a:endParaRPr lang="zh-TW" sz="16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9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Stack(</a:t>
                      </a:r>
                      <a:r>
                        <a:rPr lang="en-US" altLang="zh-TW" sz="16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altLang="zh-TW" sz="16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stackCapacity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10);</a:t>
                      </a:r>
                      <a:endParaRPr lang="zh-TW" altLang="zh-TW" sz="16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39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~Stack();</a:t>
                      </a:r>
                      <a:endParaRPr lang="zh-TW" altLang="zh-TW" sz="16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397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endParaRPr lang="zh-TW" sz="16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397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altLang="zh-TW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endParaRPr lang="zh-TW" sz="16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39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altLang="zh-TW" sz="16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bool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altLang="zh-TW" sz="16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IsEmpty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 </a:t>
                      </a:r>
                      <a:r>
                        <a:rPr lang="en-US" altLang="zh-TW" sz="16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endParaRPr lang="zh-TW" altLang="zh-TW" sz="16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397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endParaRPr lang="zh-TW" sz="16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39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T&amp; Top() </a:t>
                      </a:r>
                      <a:r>
                        <a:rPr lang="en-US" altLang="zh-TW" sz="16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altLang="zh-TW" sz="16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39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endParaRPr lang="zh-TW" altLang="zh-TW" sz="16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39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void Push(</a:t>
                      </a:r>
                      <a:r>
                        <a:rPr lang="en-US" altLang="zh-TW" sz="16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T&amp; item);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endParaRPr lang="zh-TW" altLang="zh-TW" sz="16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39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void Pop();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endParaRPr lang="zh-TW" altLang="zh-TW" sz="16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39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};</a:t>
                      </a:r>
                      <a:endParaRPr lang="zh-TW" altLang="zh-TW" sz="16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73221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Bag V.S. Queue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4107489"/>
              </p:ext>
            </p:extLst>
          </p:nvPr>
        </p:nvGraphicFramePr>
        <p:xfrm>
          <a:off x="323528" y="2085569"/>
          <a:ext cx="3893646" cy="313045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38936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08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class Bag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8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8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public: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8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Bag(</a:t>
                      </a:r>
                      <a:r>
                        <a:rPr lang="en-US" sz="1600" b="1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bagCapacity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10); 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08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~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Bag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();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08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08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en-US" sz="1600" b="1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Size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 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08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en-US" sz="1600" b="1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bool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IsEmpty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 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08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en-US" sz="1600" b="1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Element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 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08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08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void 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Push(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);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08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void 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Pop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08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};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7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1286276"/>
              </p:ext>
            </p:extLst>
          </p:nvPr>
        </p:nvGraphicFramePr>
        <p:xfrm>
          <a:off x="4499992" y="1869545"/>
          <a:ext cx="4320480" cy="335965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4320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397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 &lt; class T &gt;</a:t>
                      </a:r>
                      <a:endParaRPr lang="zh-TW" sz="16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9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class 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Queue</a:t>
                      </a:r>
                      <a:endParaRPr lang="zh-TW" altLang="zh-TW" sz="16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97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 </a:t>
                      </a:r>
                      <a:endParaRPr lang="zh-TW" sz="16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97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public:</a:t>
                      </a:r>
                      <a:endParaRPr lang="zh-TW" sz="16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9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Queue(</a:t>
                      </a:r>
                      <a:r>
                        <a:rPr lang="en-US" altLang="zh-TW" sz="16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altLang="zh-TW" sz="16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queueCapacity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10);</a:t>
                      </a:r>
                      <a:endParaRPr lang="zh-TW" altLang="zh-TW" sz="16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39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~Queue();</a:t>
                      </a:r>
                      <a:endParaRPr lang="zh-TW" altLang="zh-TW" sz="16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397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endParaRPr lang="zh-TW" sz="16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397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altLang="zh-TW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endParaRPr lang="zh-TW" sz="16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39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altLang="zh-TW" sz="16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bool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altLang="zh-TW" sz="16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IsEmpty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 </a:t>
                      </a:r>
                      <a:r>
                        <a:rPr lang="en-US" altLang="zh-TW" sz="16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endParaRPr lang="zh-TW" altLang="zh-TW" sz="16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39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T&amp; Rear() </a:t>
                      </a:r>
                      <a:r>
                        <a:rPr lang="en-US" altLang="zh-TW" sz="16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endParaRPr lang="zh-TW" sz="16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39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T&amp; Front() </a:t>
                      </a:r>
                      <a:r>
                        <a:rPr lang="en-US" altLang="zh-TW" sz="16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altLang="zh-TW" sz="16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39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endParaRPr lang="zh-TW" altLang="zh-TW" sz="16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39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void Push(</a:t>
                      </a:r>
                      <a:r>
                        <a:rPr lang="en-US" altLang="zh-TW" sz="16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T&amp; item);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endParaRPr lang="zh-TW" altLang="zh-TW" sz="16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39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void Pop();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endParaRPr lang="zh-TW" altLang="zh-TW" sz="16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39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};</a:t>
                      </a:r>
                      <a:endParaRPr lang="zh-TW" altLang="zh-TW" sz="16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93275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Generic Bag ADT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0274043"/>
              </p:ext>
            </p:extLst>
          </p:nvPr>
        </p:nvGraphicFramePr>
        <p:xfrm>
          <a:off x="179511" y="2060848"/>
          <a:ext cx="4464497" cy="36588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28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1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924">
                <a:tc gridSpan="2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Class Bag</a:t>
                      </a:r>
                      <a:endParaRPr lang="zh-TW" sz="18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7813" marR="878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924">
                <a:tc gridSpan="2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 </a:t>
                      </a:r>
                      <a:endParaRPr lang="zh-TW" sz="18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7813" marR="878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924">
                <a:tc gridSpan="2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public:</a:t>
                      </a:r>
                      <a:endParaRPr lang="zh-TW" sz="18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7813" marR="878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9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endParaRPr lang="zh-TW" sz="1800" b="1" kern="10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7813" marR="878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Bag(</a:t>
                      </a:r>
                      <a:r>
                        <a:rPr lang="en-US" sz="1800" b="1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8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800" b="1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bagCapacity</a:t>
                      </a:r>
                      <a:r>
                        <a:rPr lang="en-US" sz="18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=10</a:t>
                      </a:r>
                      <a:r>
                        <a:rPr lang="en-US" sz="18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);</a:t>
                      </a:r>
                      <a:endParaRPr lang="zh-TW" sz="18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7813" marR="87813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9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endParaRPr lang="zh-TW" sz="1800" b="1" kern="10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7813" marR="878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virtual </a:t>
                      </a:r>
                      <a:r>
                        <a:rPr lang="en-US" sz="18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~Bag();</a:t>
                      </a:r>
                      <a:endParaRPr lang="zh-TW" sz="18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7813" marR="87813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9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endParaRPr lang="zh-TW" sz="1800" b="1" kern="10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7813" marR="878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virtual </a:t>
                      </a:r>
                      <a:r>
                        <a:rPr lang="en-US" sz="18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8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Size</a:t>
                      </a:r>
                      <a:r>
                        <a:rPr lang="en-US" sz="18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 </a:t>
                      </a:r>
                      <a:r>
                        <a:rPr lang="en-US" sz="18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sz="18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sz="18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7813" marR="87813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9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endParaRPr lang="zh-TW" sz="1800" b="1" kern="10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7813" marR="878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virtual </a:t>
                      </a:r>
                      <a:r>
                        <a:rPr lang="en-US" sz="18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bool</a:t>
                      </a:r>
                      <a:r>
                        <a:rPr lang="en-US" sz="18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8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IsEmpty</a:t>
                      </a:r>
                      <a:r>
                        <a:rPr lang="en-US" sz="18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 </a:t>
                      </a:r>
                      <a:r>
                        <a:rPr lang="en-US" sz="18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sz="18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sz="18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7813" marR="87813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9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endParaRPr lang="zh-TW" sz="1800" b="1" kern="10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7813" marR="878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virtual </a:t>
                      </a:r>
                      <a:r>
                        <a:rPr lang="en-US" sz="18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8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Element</a:t>
                      </a:r>
                      <a:r>
                        <a:rPr lang="en-US" sz="18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 </a:t>
                      </a:r>
                      <a:r>
                        <a:rPr lang="en-US" sz="18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sz="18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sz="18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7813" marR="87813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9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endParaRPr lang="zh-TW" sz="1800" b="1" kern="10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7813" marR="878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virtual void Push(</a:t>
                      </a:r>
                      <a:r>
                        <a:rPr lang="en-US" sz="18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sz="18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8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8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);</a:t>
                      </a:r>
                      <a:endParaRPr lang="zh-TW" sz="18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7813" marR="87813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39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endParaRPr lang="zh-TW" sz="1800" b="1" kern="10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7813" marR="878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virtual void Pop</a:t>
                      </a:r>
                      <a:r>
                        <a:rPr lang="en-US" sz="18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();</a:t>
                      </a:r>
                      <a:endParaRPr lang="zh-TW" sz="18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7813" marR="87813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3924">
                <a:tc gridSpan="2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protected:</a:t>
                      </a:r>
                      <a:endParaRPr lang="zh-TW" sz="18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7813" marR="878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39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endParaRPr lang="zh-TW" sz="1800" b="1" kern="10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7813" marR="878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8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*array;</a:t>
                      </a:r>
                      <a:endParaRPr lang="zh-TW" sz="18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7813" marR="87813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39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endParaRPr lang="zh-TW" sz="1800" b="1" kern="10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7813" marR="878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8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capacity;</a:t>
                      </a:r>
                      <a:endParaRPr lang="zh-TW" sz="18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7813" marR="87813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39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endParaRPr lang="zh-TW" sz="1800" b="1" kern="10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7813" marR="878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8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top;</a:t>
                      </a:r>
                      <a:endParaRPr lang="zh-TW" sz="18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7813" marR="87813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3924">
                <a:tc gridSpan="2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};</a:t>
                      </a:r>
                      <a:endParaRPr lang="zh-TW" sz="18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7813" marR="878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5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6237473"/>
              </p:ext>
            </p:extLst>
          </p:nvPr>
        </p:nvGraphicFramePr>
        <p:xfrm>
          <a:off x="4788024" y="3768316"/>
          <a:ext cx="4248472" cy="19513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0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78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924">
                <a:tc gridSpan="2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class Stack : public Bag</a:t>
                      </a:r>
                      <a:endParaRPr lang="zh-TW" sz="18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7813" marR="878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924">
                <a:tc gridSpan="2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 </a:t>
                      </a:r>
                      <a:endParaRPr lang="zh-TW" sz="18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7813" marR="878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924">
                <a:tc gridSpan="2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public:</a:t>
                      </a:r>
                      <a:endParaRPr lang="zh-TW" sz="18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7813" marR="878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9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endParaRPr lang="zh-TW" sz="1800" b="1" kern="10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7813" marR="878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Stack(int stackCapacity=10);</a:t>
                      </a:r>
                      <a:endParaRPr lang="zh-TW" sz="18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7813" marR="87813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9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endParaRPr lang="zh-TW" sz="1800" b="1" kern="10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7813" marR="878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virtual </a:t>
                      </a:r>
                      <a:r>
                        <a:rPr lang="en-US" sz="18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~Stack();</a:t>
                      </a:r>
                      <a:endParaRPr lang="zh-TW" sz="18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7813" marR="87813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9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endParaRPr lang="zh-TW" sz="18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7813" marR="878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8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Top()</a:t>
                      </a:r>
                      <a:r>
                        <a:rPr lang="en-US" sz="1800" b="1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sz="18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sz="18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7813" marR="87813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9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endParaRPr lang="zh-TW" sz="1800" b="1" kern="10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7813" marR="878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virtual void Pop</a:t>
                      </a:r>
                      <a:r>
                        <a:rPr lang="en-US" sz="18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();</a:t>
                      </a:r>
                      <a:endParaRPr lang="zh-TW" sz="18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7813" marR="87813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924">
                <a:tc gridSpan="2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};</a:t>
                      </a:r>
                      <a:endParaRPr lang="zh-TW" sz="18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7813" marR="878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4788025" y="2618909"/>
            <a:ext cx="4248472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Implement operations not exist in the Bag class</a:t>
            </a:r>
            <a:endParaRPr lang="zh-TW" altLang="en-US" sz="28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39896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Evaluation of expressions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027985" y="2803575"/>
                <a:ext cx="708803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400" b="0" i="1" smtClean="0">
                          <a:latin typeface="Cambria Math"/>
                        </a:rPr>
                        <m:t>𝐴</m:t>
                      </m:r>
                      <m:r>
                        <a:rPr lang="en-US" altLang="zh-TW" sz="4400" b="0" i="1" smtClean="0">
                          <a:latin typeface="Cambria Math"/>
                        </a:rPr>
                        <m:t>/</m:t>
                      </m:r>
                      <m:r>
                        <a:rPr lang="en-US" altLang="zh-TW" sz="4400" b="0" i="1" smtClean="0">
                          <a:latin typeface="Cambria Math"/>
                        </a:rPr>
                        <m:t>𝐵</m:t>
                      </m:r>
                      <m:r>
                        <a:rPr lang="en-US" altLang="zh-TW" sz="4400" b="0" i="1" smtClean="0">
                          <a:latin typeface="Cambria Math"/>
                        </a:rPr>
                        <m:t>−</m:t>
                      </m:r>
                      <m:r>
                        <a:rPr lang="en-US" altLang="zh-TW" sz="4400" b="0" i="1" smtClean="0">
                          <a:latin typeface="Cambria Math"/>
                        </a:rPr>
                        <m:t>𝐶</m:t>
                      </m:r>
                      <m:r>
                        <a:rPr lang="en-US" altLang="zh-TW" sz="4400" b="0" i="1" smtClean="0">
                          <a:latin typeface="Cambria Math"/>
                        </a:rPr>
                        <m:t>+</m:t>
                      </m:r>
                      <m:r>
                        <a:rPr lang="en-US" altLang="zh-TW" sz="4400" b="0" i="1" smtClean="0">
                          <a:latin typeface="Cambria Math"/>
                        </a:rPr>
                        <m:t>𝐷</m:t>
                      </m:r>
                      <m:r>
                        <a:rPr lang="en-US" altLang="zh-TW" sz="4400" b="0" i="1" smtClean="0">
                          <a:latin typeface="Cambria Math"/>
                        </a:rPr>
                        <m:t>∗</m:t>
                      </m:r>
                      <m:r>
                        <a:rPr lang="en-US" altLang="zh-TW" sz="4400" b="0" i="1" smtClean="0">
                          <a:latin typeface="Cambria Math"/>
                        </a:rPr>
                        <m:t>𝐸</m:t>
                      </m:r>
                      <m:r>
                        <a:rPr lang="en-US" altLang="zh-TW" sz="4400" b="0" i="1" smtClean="0">
                          <a:latin typeface="Cambria Math"/>
                        </a:rPr>
                        <m:t>−</m:t>
                      </m:r>
                      <m:r>
                        <a:rPr lang="en-US" altLang="zh-TW" sz="4400" b="0" i="1" smtClean="0">
                          <a:latin typeface="Cambria Math"/>
                        </a:rPr>
                        <m:t>𝐴</m:t>
                      </m:r>
                      <m:r>
                        <a:rPr lang="en-US" altLang="zh-TW" sz="4400" b="0" i="1" smtClean="0">
                          <a:latin typeface="Cambria Math"/>
                        </a:rPr>
                        <m:t>∗</m:t>
                      </m:r>
                      <m:r>
                        <a:rPr lang="en-US" altLang="zh-TW" sz="4400" b="0" i="1" smtClean="0">
                          <a:latin typeface="Cambria Math"/>
                        </a:rPr>
                        <m:t>𝐶</m:t>
                      </m:r>
                      <m:r>
                        <a:rPr lang="en-US" altLang="zh-TW" sz="4400" b="0" i="1" smtClean="0">
                          <a:latin typeface="Cambria Math"/>
                        </a:rPr>
                        <m:t>=?</m:t>
                      </m:r>
                    </m:oMath>
                  </m:oMathPara>
                </a14:m>
                <a:endParaRPr lang="zh-TW" altLang="en-US" sz="4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985" y="2803575"/>
                <a:ext cx="7088031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418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Regular Expression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Operators</a:t>
            </a:r>
          </a:p>
          <a:p>
            <a:pPr lvl="1"/>
            <a:r>
              <a:rPr lang="en-US" altLang="zh-TW" dirty="0" smtClean="0"/>
              <a:t>+,-,*,/,…,</a:t>
            </a:r>
            <a:r>
              <a:rPr lang="en-US" altLang="zh-TW" dirty="0" err="1" smtClean="0"/>
              <a:t>etc</a:t>
            </a:r>
            <a:endParaRPr lang="en-US" altLang="zh-TW" dirty="0" smtClean="0"/>
          </a:p>
          <a:p>
            <a:r>
              <a:rPr lang="en-US" altLang="zh-TW" dirty="0" smtClean="0"/>
              <a:t>Operands</a:t>
            </a:r>
          </a:p>
          <a:p>
            <a:pPr lvl="1"/>
            <a:r>
              <a:rPr lang="en-US" altLang="zh-TW" dirty="0" smtClean="0"/>
              <a:t>A,B,C,D,E,F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899592" y="1723455"/>
                <a:ext cx="738356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400" b="0" i="1" smtClean="0">
                          <a:latin typeface="Cambria Math"/>
                        </a:rPr>
                        <m:t>𝑋</m:t>
                      </m:r>
                      <m:r>
                        <a:rPr lang="en-US" altLang="zh-TW" sz="4400" b="0" i="1" smtClean="0">
                          <a:latin typeface="Cambria Math"/>
                        </a:rPr>
                        <m:t>=</m:t>
                      </m:r>
                      <m:r>
                        <a:rPr lang="en-US" altLang="zh-TW" sz="4400" b="0" i="1" smtClean="0">
                          <a:latin typeface="Cambria Math"/>
                        </a:rPr>
                        <m:t>𝐴</m:t>
                      </m:r>
                      <m:r>
                        <a:rPr lang="en-US" altLang="zh-TW" sz="4400" b="0" i="1" smtClean="0">
                          <a:latin typeface="Cambria Math"/>
                        </a:rPr>
                        <m:t>/</m:t>
                      </m:r>
                      <m:r>
                        <a:rPr lang="en-US" altLang="zh-TW" sz="4400" b="0" i="1" smtClean="0">
                          <a:latin typeface="Cambria Math"/>
                        </a:rPr>
                        <m:t>𝐵</m:t>
                      </m:r>
                      <m:r>
                        <a:rPr lang="en-US" altLang="zh-TW" sz="4400" b="0" i="1" smtClean="0">
                          <a:latin typeface="Cambria Math"/>
                        </a:rPr>
                        <m:t>−</m:t>
                      </m:r>
                      <m:r>
                        <a:rPr lang="en-US" altLang="zh-TW" sz="4400" b="0" i="1" smtClean="0">
                          <a:latin typeface="Cambria Math"/>
                        </a:rPr>
                        <m:t>𝐶</m:t>
                      </m:r>
                      <m:r>
                        <a:rPr lang="en-US" altLang="zh-TW" sz="4400" b="0" i="1" smtClean="0">
                          <a:latin typeface="Cambria Math"/>
                        </a:rPr>
                        <m:t>+</m:t>
                      </m:r>
                      <m:r>
                        <a:rPr lang="en-US" altLang="zh-TW" sz="4400" b="0" i="1" smtClean="0">
                          <a:latin typeface="Cambria Math"/>
                        </a:rPr>
                        <m:t>𝐷</m:t>
                      </m:r>
                      <m:r>
                        <a:rPr lang="en-US" altLang="zh-TW" sz="4400" b="0" i="1" smtClean="0">
                          <a:latin typeface="Cambria Math"/>
                        </a:rPr>
                        <m:t>∗</m:t>
                      </m:r>
                      <m:r>
                        <a:rPr lang="en-US" altLang="zh-TW" sz="4400" b="0" i="1" smtClean="0">
                          <a:latin typeface="Cambria Math"/>
                        </a:rPr>
                        <m:t>𝐸</m:t>
                      </m:r>
                      <m:r>
                        <a:rPr lang="en-US" altLang="zh-TW" sz="4400" b="0" i="1" smtClean="0">
                          <a:latin typeface="Cambria Math"/>
                        </a:rPr>
                        <m:t>−</m:t>
                      </m:r>
                      <m:r>
                        <a:rPr lang="en-US" altLang="zh-TW" sz="4400" b="0" i="1" smtClean="0">
                          <a:latin typeface="Cambria Math"/>
                        </a:rPr>
                        <m:t>𝐴</m:t>
                      </m:r>
                      <m:r>
                        <a:rPr lang="en-US" altLang="zh-TW" sz="4400" b="0" i="1" smtClean="0">
                          <a:latin typeface="Cambria Math"/>
                        </a:rPr>
                        <m:t>∗</m:t>
                      </m:r>
                      <m:r>
                        <a:rPr lang="en-US" altLang="zh-TW" sz="44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zh-TW" altLang="en-US" sz="4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723455"/>
                <a:ext cx="7383560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群組 10"/>
          <p:cNvGrpSpPr/>
          <p:nvPr/>
        </p:nvGrpSpPr>
        <p:grpSpPr>
          <a:xfrm>
            <a:off x="2483768" y="1723452"/>
            <a:ext cx="5184576" cy="769444"/>
            <a:chOff x="2483768" y="1723452"/>
            <a:chExt cx="5184576" cy="769444"/>
          </a:xfrm>
        </p:grpSpPr>
        <p:sp>
          <p:nvSpPr>
            <p:cNvPr id="5" name="矩形 4"/>
            <p:cNvSpPr/>
            <p:nvPr/>
          </p:nvSpPr>
          <p:spPr>
            <a:xfrm>
              <a:off x="2483768" y="1723455"/>
              <a:ext cx="360040" cy="769441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347864" y="1723454"/>
              <a:ext cx="360040" cy="769441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368800" y="1723453"/>
              <a:ext cx="402592" cy="769441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5364088" y="1723455"/>
              <a:ext cx="360040" cy="769441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6300192" y="1723452"/>
              <a:ext cx="504056" cy="769441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7308304" y="1723455"/>
              <a:ext cx="360040" cy="769441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2140148" y="1723447"/>
            <a:ext cx="5962948" cy="769445"/>
            <a:chOff x="2140148" y="1723447"/>
            <a:chExt cx="5962948" cy="769445"/>
          </a:xfrm>
        </p:grpSpPr>
        <p:grpSp>
          <p:nvGrpSpPr>
            <p:cNvPr id="12" name="群組 11"/>
            <p:cNvGrpSpPr/>
            <p:nvPr/>
          </p:nvGrpSpPr>
          <p:grpSpPr>
            <a:xfrm>
              <a:off x="2140148" y="1723448"/>
              <a:ext cx="5098852" cy="769444"/>
              <a:chOff x="1475036" y="377940"/>
              <a:chExt cx="5098852" cy="769444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1475036" y="377943"/>
                <a:ext cx="437952" cy="769441"/>
              </a:xfrm>
              <a:prstGeom prst="rect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178696" y="377942"/>
                <a:ext cx="360040" cy="769441"/>
              </a:xfrm>
              <a:prstGeom prst="rect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186808" y="377941"/>
                <a:ext cx="402592" cy="769441"/>
              </a:xfrm>
              <a:prstGeom prst="rect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266928" y="377943"/>
                <a:ext cx="360040" cy="769441"/>
              </a:xfrm>
              <a:prstGeom prst="rect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5131024" y="377940"/>
                <a:ext cx="401464" cy="769441"/>
              </a:xfrm>
              <a:prstGeom prst="rect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6139136" y="377943"/>
                <a:ext cx="434752" cy="769441"/>
              </a:xfrm>
              <a:prstGeom prst="rect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9" name="矩形 18"/>
            <p:cNvSpPr/>
            <p:nvPr/>
          </p:nvSpPr>
          <p:spPr>
            <a:xfrm>
              <a:off x="7668344" y="1723447"/>
              <a:ext cx="434752" cy="769441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1" name="投影片編號版面配置區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69152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Expression Evaluation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For </a:t>
            </a:r>
          </a:p>
          <a:p>
            <a:r>
              <a:rPr lang="en-US" altLang="zh-TW" dirty="0" smtClean="0"/>
              <a:t>If A = 4, B=C=2, D=E=3</a:t>
            </a:r>
          </a:p>
          <a:p>
            <a:r>
              <a:rPr lang="en-US" altLang="zh-TW" dirty="0" smtClean="0"/>
              <a:t>X = ((4/2)-2)+(3*3)+(4*2)=1</a:t>
            </a:r>
          </a:p>
          <a:p>
            <a:endParaRPr lang="en-US" altLang="zh-TW" dirty="0"/>
          </a:p>
          <a:p>
            <a:r>
              <a:rPr lang="en-US" altLang="zh-TW" dirty="0" smtClean="0"/>
              <a:t>For </a:t>
            </a:r>
          </a:p>
          <a:p>
            <a:r>
              <a:rPr lang="en-US" altLang="zh-TW" dirty="0"/>
              <a:t>If A = 4, B=C=2, D=E=3</a:t>
            </a:r>
          </a:p>
          <a:p>
            <a:r>
              <a:rPr lang="en-US" altLang="zh-TW" dirty="0" smtClean="0"/>
              <a:t>X = (4/(2-2+3))*(3-4)*2 = -2.6666666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313449" y="1620089"/>
                <a:ext cx="541879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/>
                        </a:rPr>
                        <m:t>𝑋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=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𝐴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/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𝐵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−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𝐶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+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𝐷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∗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𝐸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−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𝐴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∗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449" y="1620089"/>
                <a:ext cx="5418791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326149" y="3958253"/>
                <a:ext cx="643830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/>
                        </a:rPr>
                        <m:t>𝑋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=(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𝐴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/(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𝐵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−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𝐶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+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𝐷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))∗(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𝐸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−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𝐴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)∗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149" y="3958253"/>
                <a:ext cx="6438301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98996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Evaluation Rules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Operators have </a:t>
            </a:r>
            <a:r>
              <a:rPr lang="en-US" altLang="zh-TW" b="1" dirty="0" smtClean="0"/>
              <a:t>priority</a:t>
            </a:r>
          </a:p>
          <a:p>
            <a:r>
              <a:rPr lang="en-US" altLang="zh-TW" dirty="0" smtClean="0"/>
              <a:t>Operator with </a:t>
            </a:r>
            <a:r>
              <a:rPr lang="en-US" altLang="zh-TW" b="1" dirty="0" smtClean="0"/>
              <a:t>higher priority </a:t>
            </a:r>
            <a:r>
              <a:rPr lang="en-US" altLang="zh-TW" dirty="0" smtClean="0"/>
              <a:t>is evaluated first</a:t>
            </a:r>
          </a:p>
          <a:p>
            <a:r>
              <a:rPr lang="en-US" altLang="zh-TW" dirty="0" smtClean="0"/>
              <a:t>Operators of </a:t>
            </a:r>
            <a:r>
              <a:rPr lang="en-US" altLang="zh-TW" b="1" dirty="0" smtClean="0"/>
              <a:t>equal priority </a:t>
            </a:r>
            <a:r>
              <a:rPr lang="en-US" altLang="zh-TW" dirty="0" smtClean="0"/>
              <a:t>are evaluated from </a:t>
            </a:r>
            <a:r>
              <a:rPr lang="en-US" altLang="zh-TW" b="1" dirty="0" smtClean="0"/>
              <a:t>left to right</a:t>
            </a:r>
          </a:p>
          <a:p>
            <a:r>
              <a:rPr lang="en-US" altLang="zh-TW" b="1" dirty="0" smtClean="0"/>
              <a:t>Unary</a:t>
            </a:r>
            <a:r>
              <a:rPr lang="en-US" altLang="zh-TW" dirty="0" smtClean="0"/>
              <a:t> operators are evaluated from </a:t>
            </a:r>
            <a:r>
              <a:rPr lang="en-US" altLang="zh-TW" b="1" dirty="0" smtClean="0"/>
              <a:t>right to left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88602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Priority of Operators in CPP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250155"/>
              </p:ext>
            </p:extLst>
          </p:nvPr>
        </p:nvGraphicFramePr>
        <p:xfrm>
          <a:off x="1115616" y="1700808"/>
          <a:ext cx="6984776" cy="460851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{BC89EF96-8CEA-46FF-86C4-4CE0E7609802}</a:tableStyleId>
              </a:tblPr>
              <a:tblGrid>
                <a:gridCol w="2711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2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TW" sz="2800" kern="100" dirty="0" smtClean="0">
                          <a:effectLst/>
                        </a:rPr>
                        <a:t>Priority</a:t>
                      </a:r>
                      <a:endParaRPr lang="zh-TW" sz="28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217297" marR="217297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TW" sz="2800" kern="100" dirty="0" smtClean="0">
                          <a:effectLst/>
                        </a:rPr>
                        <a:t>Operators</a:t>
                      </a:r>
                      <a:endParaRPr lang="zh-TW" sz="28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217297" marR="217297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800" kern="100" dirty="0">
                          <a:effectLst/>
                        </a:rPr>
                        <a:t>1</a:t>
                      </a:r>
                      <a:endParaRPr lang="zh-TW" sz="28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217297" marR="217297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800" kern="100" dirty="0" smtClean="0">
                          <a:effectLst/>
                        </a:rPr>
                        <a:t>Minus, </a:t>
                      </a:r>
                      <a:r>
                        <a:rPr lang="en-US" sz="2800" kern="100" dirty="0">
                          <a:effectLst/>
                        </a:rPr>
                        <a:t>!</a:t>
                      </a:r>
                      <a:endParaRPr lang="zh-TW" sz="28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217297" marR="217297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800" kern="100">
                          <a:effectLst/>
                        </a:rPr>
                        <a:t>2</a:t>
                      </a:r>
                      <a:endParaRPr lang="zh-TW" sz="2800" b="1" kern="10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217297" marR="217297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800" kern="100" dirty="0">
                          <a:effectLst/>
                        </a:rPr>
                        <a:t>*, /, %</a:t>
                      </a:r>
                      <a:endParaRPr lang="zh-TW" sz="28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217297" marR="217297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800" kern="100">
                          <a:effectLst/>
                        </a:rPr>
                        <a:t>3</a:t>
                      </a:r>
                      <a:endParaRPr lang="zh-TW" sz="2800" b="1" kern="10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217297" marR="217297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800" kern="100" dirty="0">
                          <a:effectLst/>
                        </a:rPr>
                        <a:t>+, -</a:t>
                      </a:r>
                      <a:endParaRPr lang="zh-TW" sz="28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217297" marR="217297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800" kern="100">
                          <a:effectLst/>
                        </a:rPr>
                        <a:t>4</a:t>
                      </a:r>
                      <a:endParaRPr lang="zh-TW" sz="2800" b="1" kern="10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217297" marR="217297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800" kern="100" dirty="0">
                          <a:effectLst/>
                        </a:rPr>
                        <a:t>&lt;, &lt;=, &gt;=, &gt;</a:t>
                      </a:r>
                      <a:endParaRPr lang="zh-TW" sz="28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217297" marR="217297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800" kern="100">
                          <a:effectLst/>
                        </a:rPr>
                        <a:t>5</a:t>
                      </a:r>
                      <a:endParaRPr lang="zh-TW" sz="2800" b="1" kern="10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217297" marR="217297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800" kern="100" dirty="0">
                          <a:effectLst/>
                        </a:rPr>
                        <a:t>= =, !=</a:t>
                      </a:r>
                      <a:endParaRPr lang="zh-TW" sz="28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217297" marR="217297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800" kern="100" dirty="0">
                          <a:effectLst/>
                        </a:rPr>
                        <a:t>6</a:t>
                      </a:r>
                      <a:endParaRPr lang="zh-TW" sz="28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217297" marR="217297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800" kern="100" dirty="0">
                          <a:effectLst/>
                        </a:rPr>
                        <a:t>&amp;&amp;</a:t>
                      </a:r>
                      <a:endParaRPr lang="zh-TW" sz="28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217297" marR="217297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800" kern="100" dirty="0">
                          <a:effectLst/>
                        </a:rPr>
                        <a:t>7</a:t>
                      </a:r>
                      <a:endParaRPr lang="zh-TW" sz="28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217297" marR="217297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800" kern="100" dirty="0">
                          <a:effectLst/>
                        </a:rPr>
                        <a:t>||</a:t>
                      </a:r>
                      <a:endParaRPr lang="zh-TW" sz="28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217297" marR="217297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64114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Infix and Postfix Notation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/>
              <a:t>Infix</a:t>
            </a:r>
            <a:r>
              <a:rPr lang="en-US" altLang="zh-TW" dirty="0" smtClean="0"/>
              <a:t> notation</a:t>
            </a:r>
          </a:p>
          <a:p>
            <a:pPr lvl="1"/>
            <a:r>
              <a:rPr lang="en-US" altLang="zh-TW" dirty="0"/>
              <a:t>O</a:t>
            </a:r>
            <a:r>
              <a:rPr lang="en-US" altLang="zh-TW" dirty="0" smtClean="0"/>
              <a:t>perator </a:t>
            </a:r>
            <a:r>
              <a:rPr lang="en-US" altLang="zh-TW" dirty="0"/>
              <a:t>comes </a:t>
            </a:r>
            <a:r>
              <a:rPr lang="en-US" altLang="zh-TW" dirty="0" smtClean="0"/>
              <a:t>in–between the operands</a:t>
            </a:r>
          </a:p>
          <a:p>
            <a:pPr lvl="1"/>
            <a:r>
              <a:rPr lang="en-US" altLang="zh-TW" dirty="0" smtClean="0"/>
              <a:t>Ex. A+B*C</a:t>
            </a:r>
          </a:p>
          <a:p>
            <a:pPr lvl="1"/>
            <a:r>
              <a:rPr lang="en-US" altLang="zh-TW" dirty="0" smtClean="0"/>
              <a:t>Hard to evaluate using codes…</a:t>
            </a:r>
          </a:p>
          <a:p>
            <a:r>
              <a:rPr lang="en-US" altLang="zh-TW" b="1" dirty="0" smtClean="0"/>
              <a:t>Postfix</a:t>
            </a:r>
            <a:r>
              <a:rPr lang="en-US" altLang="zh-TW" dirty="0" smtClean="0"/>
              <a:t> notation</a:t>
            </a:r>
          </a:p>
          <a:p>
            <a:pPr lvl="1"/>
            <a:r>
              <a:rPr lang="en-US" altLang="zh-TW" dirty="0" smtClean="0"/>
              <a:t>Each </a:t>
            </a:r>
            <a:r>
              <a:rPr lang="en-US" altLang="zh-TW" dirty="0"/>
              <a:t>operator appears </a:t>
            </a:r>
            <a:r>
              <a:rPr lang="en-US" altLang="zh-TW" dirty="0" smtClean="0"/>
              <a:t>after its operands</a:t>
            </a:r>
          </a:p>
          <a:p>
            <a:pPr lvl="1"/>
            <a:r>
              <a:rPr lang="en-US" altLang="zh-TW" dirty="0" smtClean="0"/>
              <a:t>Ex. ABC*+ 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32069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Advantages of Postfix Notation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You don’t need </a:t>
            </a:r>
            <a:r>
              <a:rPr lang="en-US" altLang="zh-TW" b="1" dirty="0" smtClean="0"/>
              <a:t>parentheses</a:t>
            </a:r>
          </a:p>
          <a:p>
            <a:r>
              <a:rPr lang="en-US" altLang="zh-TW" dirty="0" smtClean="0"/>
              <a:t>Priority of operators is no longer relevant!</a:t>
            </a:r>
          </a:p>
          <a:p>
            <a:r>
              <a:rPr lang="en-US" altLang="zh-TW" dirty="0" smtClean="0"/>
              <a:t>Expression can be efficiently evaluated by</a:t>
            </a:r>
          </a:p>
          <a:p>
            <a:pPr lvl="1"/>
            <a:r>
              <a:rPr lang="en-US" altLang="zh-TW" dirty="0" smtClean="0"/>
              <a:t>Making a left to right scan</a:t>
            </a:r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</a:rPr>
              <a:t>Stacking</a:t>
            </a:r>
            <a:r>
              <a:rPr lang="en-US" altLang="zh-TW" dirty="0" smtClean="0"/>
              <a:t> operands</a:t>
            </a:r>
          </a:p>
          <a:p>
            <a:pPr lvl="1"/>
            <a:r>
              <a:rPr lang="en-US" altLang="zh-TW" dirty="0" smtClean="0"/>
              <a:t>Evaluating operators</a:t>
            </a:r>
          </a:p>
          <a:p>
            <a:pPr lvl="1"/>
            <a:r>
              <a:rPr lang="en-US" altLang="zh-TW" dirty="0" smtClean="0"/>
              <a:t>Push the result into stack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13715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Abstracted Bag Container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7080232"/>
              </p:ext>
            </p:extLst>
          </p:nvPr>
        </p:nvGraphicFramePr>
        <p:xfrm>
          <a:off x="176905" y="1484780"/>
          <a:ext cx="8790190" cy="424847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38936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6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class Bag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6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6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public: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6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Bag(</a:t>
                      </a:r>
                      <a:r>
                        <a:rPr lang="en-US" sz="1600" b="1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bagCapacity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10); 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</a:t>
                      </a:r>
                      <a:r>
                        <a:rPr lang="en-US" sz="1600" b="1" kern="10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Constructor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6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~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Bag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();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</a:t>
                      </a:r>
                      <a:r>
                        <a:rPr lang="en-US" sz="16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Destructor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36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36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en-US" sz="1600" b="1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Size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 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</a:t>
                      </a:r>
                      <a:r>
                        <a:rPr lang="en-US" altLang="zh-TW" sz="1600" b="1" kern="10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Return the</a:t>
                      </a:r>
                      <a:r>
                        <a:rPr lang="en-US" altLang="zh-TW" sz="16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number of elements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720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en-US" sz="1600" b="1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bool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IsEmpty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 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Check if bag is empty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36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en-US" sz="1600" b="1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Element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 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</a:t>
                      </a:r>
                      <a:r>
                        <a:rPr lang="en-US" sz="1600" b="1" kern="10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Return an element in the bag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36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36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void 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Push(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);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</a:t>
                      </a:r>
                      <a:r>
                        <a:rPr lang="en-US" sz="1600" b="1" kern="10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Insert</a:t>
                      </a:r>
                      <a:r>
                        <a:rPr lang="en-US" sz="16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an integer into the bag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36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void 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Pop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</a:t>
                      </a:r>
                      <a:r>
                        <a:rPr lang="en-US" sz="1600" b="1" kern="10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Delete an integer from the bag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36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36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private: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36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en-US" sz="1600" b="1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*array;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Integer array</a:t>
                      </a:r>
                      <a:r>
                        <a:rPr lang="en-US" sz="16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that stores the data</a:t>
                      </a:r>
                      <a:r>
                        <a:rPr lang="en-US" sz="1600" b="1" kern="10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36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en-US" sz="1600" b="1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capacity;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</a:t>
                      </a:r>
                      <a:r>
                        <a:rPr lang="en-US" sz="1600" b="1" kern="10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Capacity of array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36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en-US" sz="1600" b="1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top;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</a:t>
                      </a:r>
                      <a:r>
                        <a:rPr lang="en-US" sz="1600" b="1" kern="10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Position</a:t>
                      </a:r>
                      <a:r>
                        <a:rPr lang="en-US" sz="16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of top element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36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};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76698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ym typeface="Wingdings" pitchFamily="2" charset="2"/>
              </a:rPr>
              <a:t>Infix : A+B – C =&gt; Postfix : </a:t>
            </a:r>
            <a:r>
              <a:rPr lang="en-US" altLang="zh-TW" dirty="0">
                <a:sym typeface="Wingdings" pitchFamily="2" charset="2"/>
              </a:rPr>
              <a:t>A B + C </a:t>
            </a:r>
            <a:r>
              <a:rPr lang="en-US" altLang="zh-TW" dirty="0" smtClean="0">
                <a:sym typeface="Wingdings" pitchFamily="2" charset="2"/>
              </a:rPr>
              <a:t>–</a:t>
            </a:r>
          </a:p>
          <a:p>
            <a:r>
              <a:rPr lang="en-US" altLang="zh-TW" dirty="0" smtClean="0">
                <a:sym typeface="Wingdings" pitchFamily="2" charset="2"/>
              </a:rPr>
              <a:t>Suppose A = 4, B = 3, C = 2</a:t>
            </a:r>
            <a:endParaRPr lang="zh-TW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319880" y="3298419"/>
            <a:ext cx="457200" cy="1905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kumimoji="1" lang="zh-TW" altLang="zh-TW" sz="2400" dirty="0"/>
          </a:p>
          <a:p>
            <a:pPr algn="ctr">
              <a:defRPr/>
            </a:pPr>
            <a:endParaRPr kumimoji="1" lang="zh-TW" altLang="zh-TW" sz="2400" dirty="0"/>
          </a:p>
          <a:p>
            <a:pPr algn="ctr">
              <a:defRPr/>
            </a:pPr>
            <a:endParaRPr kumimoji="1" lang="zh-TW" altLang="zh-TW" sz="2400" dirty="0"/>
          </a:p>
          <a:p>
            <a:pPr algn="ctr">
              <a:defRPr/>
            </a:pPr>
            <a:endParaRPr kumimoji="1" lang="en-US" altLang="zh-TW" sz="2400" dirty="0"/>
          </a:p>
          <a:p>
            <a:pPr algn="ctr">
              <a:defRPr/>
            </a:pPr>
            <a:endParaRPr kumimoji="1" lang="en-US" altLang="zh-TW" sz="2400" dirty="0">
              <a:latin typeface="+mj-l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979712" y="5230941"/>
            <a:ext cx="1137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/>
              <a:t>Operand</a:t>
            </a:r>
          </a:p>
          <a:p>
            <a:pPr algn="ctr"/>
            <a:r>
              <a:rPr lang="en-US" altLang="zh-TW" b="1" dirty="0" smtClean="0"/>
              <a:t>Stack</a:t>
            </a:r>
            <a:endParaRPr lang="zh-TW" altLang="en-US" b="1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103507"/>
              </p:ext>
            </p:extLst>
          </p:nvPr>
        </p:nvGraphicFramePr>
        <p:xfrm>
          <a:off x="3455403" y="3703497"/>
          <a:ext cx="3241305" cy="1466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1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728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Operation</a:t>
                      </a:r>
                      <a:endParaRPr lang="zh-TW" altLang="en-US" sz="2400" dirty="0"/>
                    </a:p>
                  </a:txBody>
                  <a:tcPr marL="184771" marR="184771" marT="92385" marB="9238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934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See operand A,</a:t>
                      </a:r>
                      <a:r>
                        <a:rPr lang="en-US" altLang="zh-TW" sz="2400" baseline="0" dirty="0" smtClean="0"/>
                        <a:t> put it into stack</a:t>
                      </a:r>
                      <a:endParaRPr lang="zh-TW" altLang="en-US" sz="2400" dirty="0"/>
                    </a:p>
                  </a:txBody>
                  <a:tcPr marL="184771" marR="184771" marT="92385" marB="9238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3959931" y="3068960"/>
            <a:ext cx="2232248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sym typeface="Wingdings" pitchFamily="2" charset="2"/>
              </a:rPr>
              <a:t>A B + C </a:t>
            </a:r>
            <a:r>
              <a:rPr lang="en-US" altLang="zh-TW" sz="3200" dirty="0" smtClean="0">
                <a:sym typeface="Wingdings" pitchFamily="2" charset="2"/>
              </a:rPr>
              <a:t>–</a:t>
            </a:r>
            <a:endParaRPr lang="en-US" altLang="zh-TW" sz="3200" dirty="0">
              <a:sym typeface="Wingdings" pitchFamily="2" charset="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88656" y="3161308"/>
            <a:ext cx="359544" cy="39469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2364776" y="465313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</a:rPr>
              <a:t>4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55715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9" grpId="0" animBg="1"/>
      <p:bldP spid="6" grpId="0" animBg="1"/>
      <p:bldP spid="1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ym typeface="Wingdings" pitchFamily="2" charset="2"/>
              </a:rPr>
              <a:t>Infix : A+B – C =&gt; Postfix : </a:t>
            </a:r>
            <a:r>
              <a:rPr lang="en-US" altLang="zh-TW" dirty="0">
                <a:sym typeface="Wingdings" pitchFamily="2" charset="2"/>
              </a:rPr>
              <a:t>A B + C </a:t>
            </a:r>
            <a:r>
              <a:rPr lang="en-US" altLang="zh-TW" dirty="0" smtClean="0">
                <a:sym typeface="Wingdings" pitchFamily="2" charset="2"/>
              </a:rPr>
              <a:t>–</a:t>
            </a:r>
          </a:p>
          <a:p>
            <a:r>
              <a:rPr lang="en-US" altLang="zh-TW" dirty="0" smtClean="0">
                <a:sym typeface="Wingdings" pitchFamily="2" charset="2"/>
              </a:rPr>
              <a:t>Suppose A = 4, B = 3, C = 2</a:t>
            </a:r>
            <a:endParaRPr lang="zh-TW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319880" y="3298419"/>
            <a:ext cx="457200" cy="1905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kumimoji="1" lang="zh-TW" altLang="zh-TW" sz="2400" dirty="0"/>
          </a:p>
          <a:p>
            <a:pPr algn="ctr">
              <a:defRPr/>
            </a:pPr>
            <a:endParaRPr kumimoji="1" lang="zh-TW" altLang="zh-TW" sz="2400" dirty="0"/>
          </a:p>
          <a:p>
            <a:pPr algn="ctr">
              <a:defRPr/>
            </a:pPr>
            <a:endParaRPr kumimoji="1" lang="zh-TW" altLang="zh-TW" sz="2400" dirty="0"/>
          </a:p>
          <a:p>
            <a:pPr algn="ctr">
              <a:defRPr/>
            </a:pPr>
            <a:endParaRPr kumimoji="1" lang="en-US" altLang="zh-TW" sz="2400" dirty="0"/>
          </a:p>
          <a:p>
            <a:pPr algn="ctr">
              <a:defRPr/>
            </a:pPr>
            <a:endParaRPr kumimoji="1" lang="en-US" altLang="zh-TW" sz="2400" dirty="0">
              <a:latin typeface="+mj-l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979712" y="5230941"/>
            <a:ext cx="1137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/>
              <a:t>Operand</a:t>
            </a:r>
          </a:p>
          <a:p>
            <a:pPr algn="ctr"/>
            <a:r>
              <a:rPr lang="en-US" altLang="zh-TW" b="1" dirty="0" smtClean="0"/>
              <a:t>Stack</a:t>
            </a:r>
            <a:endParaRPr lang="zh-TW" altLang="en-US" b="1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013440"/>
              </p:ext>
            </p:extLst>
          </p:nvPr>
        </p:nvGraphicFramePr>
        <p:xfrm>
          <a:off x="3455403" y="3703497"/>
          <a:ext cx="3241305" cy="1466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1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728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Operation</a:t>
                      </a:r>
                      <a:endParaRPr lang="zh-TW" altLang="en-US" sz="2400" dirty="0"/>
                    </a:p>
                  </a:txBody>
                  <a:tcPr marL="184771" marR="184771" marT="92385" marB="9238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934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See operand B,</a:t>
                      </a:r>
                      <a:r>
                        <a:rPr lang="en-US" altLang="zh-TW" sz="2400" baseline="0" dirty="0" smtClean="0"/>
                        <a:t> put it into stack</a:t>
                      </a:r>
                      <a:endParaRPr lang="zh-TW" altLang="en-US" sz="2400" dirty="0"/>
                    </a:p>
                  </a:txBody>
                  <a:tcPr marL="184771" marR="184771" marT="92385" marB="9238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3959931" y="3068960"/>
            <a:ext cx="2232248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sym typeface="Wingdings" pitchFamily="2" charset="2"/>
              </a:rPr>
              <a:t>A B + C </a:t>
            </a:r>
            <a:r>
              <a:rPr lang="en-US" altLang="zh-TW" sz="3200" dirty="0" smtClean="0">
                <a:sym typeface="Wingdings" pitchFamily="2" charset="2"/>
              </a:rPr>
              <a:t>–</a:t>
            </a:r>
            <a:endParaRPr lang="en-US" altLang="zh-TW" sz="3200" dirty="0">
              <a:sym typeface="Wingdings" pitchFamily="2" charset="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44504" y="3161308"/>
            <a:ext cx="359544" cy="39469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2364776" y="465313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</a:rPr>
              <a:t>4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364776" y="419019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chemeClr val="bg1"/>
                </a:solidFill>
              </a:rPr>
              <a:t>3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49976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ym typeface="Wingdings" pitchFamily="2" charset="2"/>
              </a:rPr>
              <a:t>Infix : A+B – C =&gt; Postfix : </a:t>
            </a:r>
            <a:r>
              <a:rPr lang="en-US" altLang="zh-TW" dirty="0">
                <a:sym typeface="Wingdings" pitchFamily="2" charset="2"/>
              </a:rPr>
              <a:t>A B + C </a:t>
            </a:r>
            <a:r>
              <a:rPr lang="en-US" altLang="zh-TW" dirty="0" smtClean="0">
                <a:sym typeface="Wingdings" pitchFamily="2" charset="2"/>
              </a:rPr>
              <a:t>–</a:t>
            </a:r>
          </a:p>
          <a:p>
            <a:r>
              <a:rPr lang="en-US" altLang="zh-TW" dirty="0" smtClean="0">
                <a:sym typeface="Wingdings" pitchFamily="2" charset="2"/>
              </a:rPr>
              <a:t>Suppose A = 4, B = 3, C = 2</a:t>
            </a:r>
            <a:endParaRPr lang="zh-TW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319880" y="3298419"/>
            <a:ext cx="457200" cy="1905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kumimoji="1" lang="zh-TW" altLang="zh-TW" sz="2400" dirty="0"/>
          </a:p>
          <a:p>
            <a:pPr algn="ctr">
              <a:defRPr/>
            </a:pPr>
            <a:endParaRPr kumimoji="1" lang="zh-TW" altLang="zh-TW" sz="2400" dirty="0"/>
          </a:p>
          <a:p>
            <a:pPr algn="ctr">
              <a:defRPr/>
            </a:pPr>
            <a:endParaRPr kumimoji="1" lang="zh-TW" altLang="zh-TW" sz="2400" dirty="0"/>
          </a:p>
          <a:p>
            <a:pPr algn="ctr">
              <a:defRPr/>
            </a:pPr>
            <a:endParaRPr kumimoji="1" lang="en-US" altLang="zh-TW" sz="2400" dirty="0"/>
          </a:p>
          <a:p>
            <a:pPr algn="ctr">
              <a:defRPr/>
            </a:pPr>
            <a:endParaRPr kumimoji="1" lang="en-US" altLang="zh-TW" sz="2400" dirty="0">
              <a:latin typeface="+mj-l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979712" y="5230941"/>
            <a:ext cx="1137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/>
              <a:t>Operand</a:t>
            </a:r>
          </a:p>
          <a:p>
            <a:pPr algn="ctr"/>
            <a:r>
              <a:rPr lang="en-US" altLang="zh-TW" b="1" dirty="0" smtClean="0"/>
              <a:t>Stack</a:t>
            </a:r>
            <a:endParaRPr lang="zh-TW" altLang="en-US" b="1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502205"/>
              </p:ext>
            </p:extLst>
          </p:nvPr>
        </p:nvGraphicFramePr>
        <p:xfrm>
          <a:off x="3455403" y="3703497"/>
          <a:ext cx="4284949" cy="2564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4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728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Operation</a:t>
                      </a:r>
                      <a:endParaRPr lang="zh-TW" altLang="en-US" sz="2400" dirty="0"/>
                    </a:p>
                  </a:txBody>
                  <a:tcPr marL="184771" marR="184771" marT="92385" marB="9238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934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See operator ‘+’</a:t>
                      </a:r>
                      <a:r>
                        <a:rPr lang="en-US" altLang="zh-TW" sz="2400" baseline="0" dirty="0" smtClean="0"/>
                        <a:t> (binary operator) </a:t>
                      </a:r>
                    </a:p>
                    <a:p>
                      <a:pPr algn="l"/>
                      <a:r>
                        <a:rPr lang="en-US" altLang="zh-TW" sz="2400" baseline="0" dirty="0" smtClean="0"/>
                        <a:t>1. Pop two elements from stack 2. Perform evaluation (3+4)</a:t>
                      </a:r>
                    </a:p>
                    <a:p>
                      <a:pPr algn="l"/>
                      <a:r>
                        <a:rPr lang="en-US" altLang="zh-TW" sz="2400" dirty="0" smtClean="0"/>
                        <a:t>3. Push</a:t>
                      </a:r>
                      <a:r>
                        <a:rPr lang="en-US" altLang="zh-TW" sz="2400" baseline="0" dirty="0" smtClean="0"/>
                        <a:t> </a:t>
                      </a:r>
                      <a:r>
                        <a:rPr lang="en-US" altLang="zh-TW" sz="2400" dirty="0" smtClean="0"/>
                        <a:t>result into stack (7)</a:t>
                      </a:r>
                      <a:endParaRPr lang="zh-TW" altLang="en-US" sz="2400" dirty="0"/>
                    </a:p>
                  </a:txBody>
                  <a:tcPr marL="184771" marR="184771" marT="92385" marB="9238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3959931" y="3068960"/>
            <a:ext cx="2232248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sym typeface="Wingdings" pitchFamily="2" charset="2"/>
              </a:rPr>
              <a:t>A B + C </a:t>
            </a:r>
            <a:r>
              <a:rPr lang="en-US" altLang="zh-TW" sz="3200" dirty="0" smtClean="0">
                <a:sym typeface="Wingdings" pitchFamily="2" charset="2"/>
              </a:rPr>
              <a:t>–</a:t>
            </a:r>
            <a:endParaRPr lang="en-US" altLang="zh-TW" sz="3200" dirty="0">
              <a:sym typeface="Wingdings" pitchFamily="2" charset="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32536" y="3161308"/>
            <a:ext cx="359544" cy="39469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2364776" y="465313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chemeClr val="bg1"/>
                </a:solidFill>
              </a:rPr>
              <a:t>7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339752" y="465313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</a:rPr>
              <a:t>4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339752" y="419019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chemeClr val="bg1"/>
                </a:solidFill>
              </a:rPr>
              <a:t>3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5044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ym typeface="Wingdings" pitchFamily="2" charset="2"/>
              </a:rPr>
              <a:t>Infix : A+B – C =&gt; Postfix : </a:t>
            </a:r>
            <a:r>
              <a:rPr lang="en-US" altLang="zh-TW" dirty="0">
                <a:sym typeface="Wingdings" pitchFamily="2" charset="2"/>
              </a:rPr>
              <a:t>A B + C </a:t>
            </a:r>
            <a:r>
              <a:rPr lang="en-US" altLang="zh-TW" dirty="0" smtClean="0">
                <a:sym typeface="Wingdings" pitchFamily="2" charset="2"/>
              </a:rPr>
              <a:t>–</a:t>
            </a:r>
          </a:p>
          <a:p>
            <a:r>
              <a:rPr lang="en-US" altLang="zh-TW" dirty="0" smtClean="0">
                <a:sym typeface="Wingdings" pitchFamily="2" charset="2"/>
              </a:rPr>
              <a:t>Suppose A = 4, B = 3, C = 2</a:t>
            </a:r>
            <a:endParaRPr lang="zh-TW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319880" y="3298419"/>
            <a:ext cx="457200" cy="1905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kumimoji="1" lang="zh-TW" altLang="zh-TW" sz="2400" dirty="0"/>
          </a:p>
          <a:p>
            <a:pPr algn="ctr">
              <a:defRPr/>
            </a:pPr>
            <a:endParaRPr kumimoji="1" lang="zh-TW" altLang="zh-TW" sz="2400" dirty="0"/>
          </a:p>
          <a:p>
            <a:pPr algn="ctr">
              <a:defRPr/>
            </a:pPr>
            <a:endParaRPr kumimoji="1" lang="zh-TW" altLang="zh-TW" sz="2400" dirty="0"/>
          </a:p>
          <a:p>
            <a:pPr algn="ctr">
              <a:defRPr/>
            </a:pPr>
            <a:endParaRPr kumimoji="1" lang="en-US" altLang="zh-TW" sz="2400" dirty="0"/>
          </a:p>
          <a:p>
            <a:pPr algn="ctr">
              <a:defRPr/>
            </a:pPr>
            <a:endParaRPr kumimoji="1" lang="en-US" altLang="zh-TW" sz="2400" dirty="0">
              <a:latin typeface="+mj-l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979712" y="5230941"/>
            <a:ext cx="1137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/>
              <a:t>Operand</a:t>
            </a:r>
          </a:p>
          <a:p>
            <a:pPr algn="ctr"/>
            <a:r>
              <a:rPr lang="en-US" altLang="zh-TW" b="1" dirty="0" smtClean="0"/>
              <a:t>Stack</a:t>
            </a:r>
            <a:endParaRPr lang="zh-TW" altLang="en-US" b="1" dirty="0"/>
          </a:p>
        </p:txBody>
      </p:sp>
      <p:sp>
        <p:nvSpPr>
          <p:cNvPr id="9" name="文字方塊 8"/>
          <p:cNvSpPr txBox="1"/>
          <p:nvPr/>
        </p:nvSpPr>
        <p:spPr>
          <a:xfrm>
            <a:off x="3959931" y="3068960"/>
            <a:ext cx="2232248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sym typeface="Wingdings" pitchFamily="2" charset="2"/>
              </a:rPr>
              <a:t>A B + C </a:t>
            </a:r>
            <a:r>
              <a:rPr lang="en-US" altLang="zh-TW" sz="3200" dirty="0" smtClean="0">
                <a:sym typeface="Wingdings" pitchFamily="2" charset="2"/>
              </a:rPr>
              <a:t>–</a:t>
            </a:r>
            <a:endParaRPr lang="en-US" altLang="zh-TW" sz="3200" dirty="0">
              <a:sym typeface="Wingdings" pitchFamily="2" charset="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20568" y="3161308"/>
            <a:ext cx="359544" cy="39469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2364776" y="465313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chemeClr val="bg1"/>
                </a:solidFill>
              </a:rPr>
              <a:t>7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137452"/>
              </p:ext>
            </p:extLst>
          </p:nvPr>
        </p:nvGraphicFramePr>
        <p:xfrm>
          <a:off x="3455403" y="3703497"/>
          <a:ext cx="3241305" cy="1466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1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728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Operation</a:t>
                      </a:r>
                      <a:endParaRPr lang="zh-TW" altLang="en-US" sz="2400" dirty="0"/>
                    </a:p>
                  </a:txBody>
                  <a:tcPr marL="184771" marR="184771" marT="92385" marB="9238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934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See operand C,</a:t>
                      </a:r>
                      <a:r>
                        <a:rPr lang="en-US" altLang="zh-TW" sz="2400" baseline="0" dirty="0" smtClean="0"/>
                        <a:t> put it into stack</a:t>
                      </a:r>
                      <a:endParaRPr lang="zh-TW" altLang="en-US" sz="2400" dirty="0"/>
                    </a:p>
                  </a:txBody>
                  <a:tcPr marL="184771" marR="184771" marT="92385" marB="9238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2364776" y="421739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</a:rPr>
              <a:t>2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26985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ym typeface="Wingdings" pitchFamily="2" charset="2"/>
              </a:rPr>
              <a:t>Infix : A+B – C =&gt; Postfix : </a:t>
            </a:r>
            <a:r>
              <a:rPr lang="en-US" altLang="zh-TW" dirty="0">
                <a:sym typeface="Wingdings" pitchFamily="2" charset="2"/>
              </a:rPr>
              <a:t>A B + C </a:t>
            </a:r>
            <a:r>
              <a:rPr lang="en-US" altLang="zh-TW" dirty="0" smtClean="0">
                <a:sym typeface="Wingdings" pitchFamily="2" charset="2"/>
              </a:rPr>
              <a:t>–</a:t>
            </a:r>
          </a:p>
          <a:p>
            <a:r>
              <a:rPr lang="en-US" altLang="zh-TW" dirty="0" smtClean="0">
                <a:sym typeface="Wingdings" pitchFamily="2" charset="2"/>
              </a:rPr>
              <a:t>Suppose A = 4, B = 3, C = 2</a:t>
            </a:r>
            <a:endParaRPr lang="zh-TW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319880" y="3298419"/>
            <a:ext cx="457200" cy="1905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kumimoji="1" lang="zh-TW" altLang="zh-TW" sz="2400" dirty="0"/>
          </a:p>
          <a:p>
            <a:pPr algn="ctr">
              <a:defRPr/>
            </a:pPr>
            <a:endParaRPr kumimoji="1" lang="zh-TW" altLang="zh-TW" sz="2400" dirty="0"/>
          </a:p>
          <a:p>
            <a:pPr algn="ctr">
              <a:defRPr/>
            </a:pPr>
            <a:endParaRPr kumimoji="1" lang="zh-TW" altLang="zh-TW" sz="2400" dirty="0"/>
          </a:p>
          <a:p>
            <a:pPr algn="ctr">
              <a:defRPr/>
            </a:pPr>
            <a:endParaRPr kumimoji="1" lang="en-US" altLang="zh-TW" sz="2400" dirty="0"/>
          </a:p>
          <a:p>
            <a:pPr algn="ctr">
              <a:defRPr/>
            </a:pPr>
            <a:endParaRPr kumimoji="1" lang="en-US" altLang="zh-TW" sz="2400" dirty="0">
              <a:latin typeface="+mj-l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979712" y="5230941"/>
            <a:ext cx="1137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/>
              <a:t>Operand</a:t>
            </a:r>
          </a:p>
          <a:p>
            <a:pPr algn="ctr"/>
            <a:r>
              <a:rPr lang="en-US" altLang="zh-TW" b="1" dirty="0" smtClean="0"/>
              <a:t>Stack</a:t>
            </a:r>
            <a:endParaRPr lang="zh-TW" altLang="en-US" b="1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028444"/>
              </p:ext>
            </p:extLst>
          </p:nvPr>
        </p:nvGraphicFramePr>
        <p:xfrm>
          <a:off x="3455403" y="3703497"/>
          <a:ext cx="4284949" cy="2564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4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728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Operation</a:t>
                      </a:r>
                      <a:endParaRPr lang="zh-TW" altLang="en-US" sz="2400" dirty="0"/>
                    </a:p>
                  </a:txBody>
                  <a:tcPr marL="184771" marR="184771" marT="92385" marB="9238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934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See operator ‘-’</a:t>
                      </a:r>
                      <a:r>
                        <a:rPr lang="en-US" altLang="zh-TW" sz="2400" baseline="0" dirty="0" smtClean="0"/>
                        <a:t> </a:t>
                      </a:r>
                      <a:br>
                        <a:rPr lang="en-US" altLang="zh-TW" sz="2400" baseline="0" dirty="0" smtClean="0"/>
                      </a:br>
                      <a:r>
                        <a:rPr lang="en-US" altLang="zh-TW" sz="2400" baseline="0" dirty="0" smtClean="0"/>
                        <a:t>(binary operator) </a:t>
                      </a:r>
                    </a:p>
                    <a:p>
                      <a:pPr algn="l"/>
                      <a:r>
                        <a:rPr lang="en-US" altLang="zh-TW" sz="2400" baseline="0" dirty="0" smtClean="0"/>
                        <a:t>1. Pop two elements from stack 2. Perform evaluation (7-2)</a:t>
                      </a:r>
                    </a:p>
                    <a:p>
                      <a:pPr algn="l"/>
                      <a:r>
                        <a:rPr lang="en-US" altLang="zh-TW" sz="2400" dirty="0" smtClean="0"/>
                        <a:t>3. Push</a:t>
                      </a:r>
                      <a:r>
                        <a:rPr lang="en-US" altLang="zh-TW" sz="2400" baseline="0" dirty="0" smtClean="0"/>
                        <a:t> </a:t>
                      </a:r>
                      <a:r>
                        <a:rPr lang="en-US" altLang="zh-TW" sz="2400" dirty="0" smtClean="0"/>
                        <a:t>result into stack (5)</a:t>
                      </a:r>
                      <a:endParaRPr lang="zh-TW" altLang="en-US" sz="2400" dirty="0"/>
                    </a:p>
                  </a:txBody>
                  <a:tcPr marL="184771" marR="184771" marT="92385" marB="9238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3959931" y="3068960"/>
            <a:ext cx="2232248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sym typeface="Wingdings" pitchFamily="2" charset="2"/>
              </a:rPr>
              <a:t>A B + C </a:t>
            </a:r>
            <a:r>
              <a:rPr lang="en-US" altLang="zh-TW" sz="3200" dirty="0" smtClean="0">
                <a:sym typeface="Wingdings" pitchFamily="2" charset="2"/>
              </a:rPr>
              <a:t>–</a:t>
            </a:r>
            <a:endParaRPr lang="en-US" altLang="zh-TW" sz="3200" dirty="0">
              <a:sym typeface="Wingdings" pitchFamily="2" charset="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08104" y="3161308"/>
            <a:ext cx="359544" cy="39469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2364776" y="465313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chemeClr val="bg1"/>
                </a:solidFill>
              </a:rPr>
              <a:t>7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364776" y="421739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</a:rPr>
              <a:t>2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364776" y="465313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chemeClr val="bg1"/>
                </a:solidFill>
              </a:rPr>
              <a:t>5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37508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  <p:bldP spid="1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ym typeface="Wingdings" pitchFamily="2" charset="2"/>
              </a:rPr>
              <a:t>Infix :</a:t>
            </a:r>
          </a:p>
          <a:p>
            <a:r>
              <a:rPr lang="en-US" altLang="zh-TW" dirty="0" smtClean="0">
                <a:sym typeface="Wingdings" pitchFamily="2" charset="2"/>
              </a:rPr>
              <a:t>Postfix : 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319880" y="3298419"/>
            <a:ext cx="457200" cy="1905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kumimoji="1" lang="zh-TW" altLang="zh-TW" sz="2400" dirty="0"/>
          </a:p>
          <a:p>
            <a:pPr algn="ctr">
              <a:defRPr/>
            </a:pPr>
            <a:endParaRPr kumimoji="1" lang="zh-TW" altLang="zh-TW" sz="2400" dirty="0"/>
          </a:p>
          <a:p>
            <a:pPr algn="ctr">
              <a:defRPr/>
            </a:pPr>
            <a:endParaRPr kumimoji="1" lang="zh-TW" altLang="zh-TW" sz="2400" dirty="0"/>
          </a:p>
          <a:p>
            <a:pPr algn="ctr">
              <a:defRPr/>
            </a:pPr>
            <a:endParaRPr kumimoji="1" lang="en-US" altLang="zh-TW" sz="2400" dirty="0"/>
          </a:p>
          <a:p>
            <a:pPr algn="ctr">
              <a:defRPr/>
            </a:pPr>
            <a:endParaRPr kumimoji="1" lang="en-US" altLang="zh-TW" sz="2400" dirty="0">
              <a:latin typeface="+mj-l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979712" y="5230941"/>
            <a:ext cx="1137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/>
              <a:t>Operand</a:t>
            </a:r>
          </a:p>
          <a:p>
            <a:pPr algn="ctr"/>
            <a:r>
              <a:rPr lang="en-US" altLang="zh-TW" b="1" dirty="0" smtClean="0"/>
              <a:t>Stack</a:t>
            </a:r>
            <a:endParaRPr lang="zh-TW" altLang="en-US" b="1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306223"/>
              </p:ext>
            </p:extLst>
          </p:nvPr>
        </p:nvGraphicFramePr>
        <p:xfrm>
          <a:off x="3455403" y="3330332"/>
          <a:ext cx="3241305" cy="1466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1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728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Operation</a:t>
                      </a:r>
                      <a:endParaRPr lang="zh-TW" altLang="en-US" sz="2400" dirty="0"/>
                    </a:p>
                  </a:txBody>
                  <a:tcPr marL="184771" marR="184771" marT="92385" marB="9238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934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See operand A,</a:t>
                      </a:r>
                      <a:r>
                        <a:rPr lang="en-US" altLang="zh-TW" sz="2400" baseline="0" dirty="0" smtClean="0"/>
                        <a:t> put it into stack</a:t>
                      </a:r>
                      <a:endParaRPr lang="zh-TW" altLang="en-US" sz="2400" dirty="0"/>
                    </a:p>
                  </a:txBody>
                  <a:tcPr marL="184771" marR="184771" marT="92385" marB="9238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3018656" y="2305551"/>
            <a:ext cx="359544" cy="39469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2364776" y="4653136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chemeClr val="bg1"/>
                </a:solidFill>
              </a:rPr>
              <a:t>A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1763688" y="1620089"/>
                <a:ext cx="541879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/>
                        </a:rPr>
                        <m:t>𝑋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=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𝐴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/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𝐵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−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𝐶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+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𝐷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∗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𝐸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−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𝐴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∗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1620089"/>
                <a:ext cx="5418791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2177545" y="2196153"/>
                <a:ext cx="494276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3200" b="0" i="1" smtClean="0">
                        <a:latin typeface="Cambria Math"/>
                      </a:rPr>
                      <m:t>𝑋</m:t>
                    </m:r>
                    <m:r>
                      <a:rPr lang="en-US" altLang="zh-TW" sz="3200" b="0" i="1" smtClean="0">
                        <a:latin typeface="Cambria Math"/>
                      </a:rPr>
                      <m:t>=</m:t>
                    </m:r>
                    <m:r>
                      <a:rPr lang="en-US" altLang="zh-TW" sz="3200" b="0" i="1" smtClean="0">
                        <a:latin typeface="Cambria Math"/>
                      </a:rPr>
                      <m:t>𝐴𝐵</m:t>
                    </m:r>
                    <m:r>
                      <a:rPr lang="en-US" altLang="zh-TW" sz="3200" i="1">
                        <a:latin typeface="Cambria Math"/>
                      </a:rPr>
                      <m:t>/</m:t>
                    </m:r>
                    <m:r>
                      <a:rPr lang="en-US" altLang="zh-TW" sz="3200" b="0" i="1" smtClean="0">
                        <a:latin typeface="Cambria Math"/>
                      </a:rPr>
                      <m:t>𝐶</m:t>
                    </m:r>
                    <m:r>
                      <a:rPr lang="en-US" altLang="zh-TW" sz="3200" i="1">
                        <a:latin typeface="Cambria Math"/>
                      </a:rPr>
                      <m:t>−</m:t>
                    </m:r>
                    <m:r>
                      <a:rPr lang="en-US" altLang="zh-TW" sz="3200" b="0" i="1" smtClean="0">
                        <a:latin typeface="Cambria Math"/>
                      </a:rPr>
                      <m:t>𝐷𝐸</m:t>
                    </m:r>
                    <m:r>
                      <a:rPr lang="en-US" altLang="zh-TW" sz="3200" i="1">
                        <a:latin typeface="Cambria Math"/>
                      </a:rPr>
                      <m:t>∗+</m:t>
                    </m:r>
                    <m:r>
                      <a:rPr lang="en-US" altLang="zh-TW" sz="3200" b="0" i="1" smtClean="0">
                        <a:latin typeface="Cambria Math"/>
                      </a:rPr>
                      <m:t>𝐴𝐶</m:t>
                    </m:r>
                    <m:r>
                      <a:rPr lang="en-US" altLang="zh-TW" sz="3200" i="1">
                        <a:latin typeface="Cambria Math"/>
                      </a:rPr>
                      <m:t>∗</m:t>
                    </m:r>
                  </m:oMath>
                </a14:m>
                <a:r>
                  <a:rPr lang="en-US" altLang="zh-TW" sz="3200" dirty="0"/>
                  <a:t> </a:t>
                </a:r>
                <a14:m>
                  <m:oMath xmlns:m="http://schemas.openxmlformats.org/officeDocument/2006/math">
                    <m:r>
                      <a:rPr lang="en-US" altLang="zh-TW" sz="3200" i="1">
                        <a:latin typeface="Cambria Math"/>
                      </a:rPr>
                      <m:t>−</m:t>
                    </m:r>
                  </m:oMath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545" y="2196153"/>
                <a:ext cx="4942763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82196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1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2177545" y="2196153"/>
                <a:ext cx="494276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3200" b="0" i="1" smtClean="0">
                        <a:latin typeface="Cambria Math"/>
                      </a:rPr>
                      <m:t>𝑋</m:t>
                    </m:r>
                    <m:r>
                      <a:rPr lang="en-US" altLang="zh-TW" sz="3200" b="0" i="1" smtClean="0">
                        <a:latin typeface="Cambria Math"/>
                      </a:rPr>
                      <m:t>=</m:t>
                    </m:r>
                    <m:r>
                      <a:rPr lang="en-US" altLang="zh-TW" sz="3200" b="0" i="1" smtClean="0">
                        <a:latin typeface="Cambria Math"/>
                      </a:rPr>
                      <m:t>𝐴𝐵</m:t>
                    </m:r>
                    <m:r>
                      <a:rPr lang="en-US" altLang="zh-TW" sz="3200" i="1">
                        <a:latin typeface="Cambria Math"/>
                      </a:rPr>
                      <m:t>/</m:t>
                    </m:r>
                    <m:r>
                      <a:rPr lang="en-US" altLang="zh-TW" sz="3200" b="0" i="1" smtClean="0">
                        <a:latin typeface="Cambria Math"/>
                      </a:rPr>
                      <m:t>𝐶</m:t>
                    </m:r>
                    <m:r>
                      <a:rPr lang="en-US" altLang="zh-TW" sz="3200" i="1">
                        <a:latin typeface="Cambria Math"/>
                      </a:rPr>
                      <m:t>−</m:t>
                    </m:r>
                    <m:r>
                      <a:rPr lang="en-US" altLang="zh-TW" sz="3200" b="0" i="1" smtClean="0">
                        <a:latin typeface="Cambria Math"/>
                      </a:rPr>
                      <m:t>𝐷𝐸</m:t>
                    </m:r>
                    <m:r>
                      <a:rPr lang="en-US" altLang="zh-TW" sz="3200" i="1">
                        <a:latin typeface="Cambria Math"/>
                      </a:rPr>
                      <m:t>∗+</m:t>
                    </m:r>
                    <m:r>
                      <a:rPr lang="en-US" altLang="zh-TW" sz="3200" b="0" i="1" smtClean="0">
                        <a:latin typeface="Cambria Math"/>
                      </a:rPr>
                      <m:t>𝐴𝐶</m:t>
                    </m:r>
                    <m:r>
                      <a:rPr lang="en-US" altLang="zh-TW" sz="3200" i="1">
                        <a:latin typeface="Cambria Math"/>
                      </a:rPr>
                      <m:t>∗</m:t>
                    </m:r>
                  </m:oMath>
                </a14:m>
                <a:r>
                  <a:rPr lang="en-US" altLang="zh-TW" sz="3200" dirty="0"/>
                  <a:t> </a:t>
                </a:r>
                <a14:m>
                  <m:oMath xmlns:m="http://schemas.openxmlformats.org/officeDocument/2006/math">
                    <m:r>
                      <a:rPr lang="en-US" altLang="zh-TW" sz="3200" i="1">
                        <a:latin typeface="Cambria Math"/>
                      </a:rPr>
                      <m:t>−</m:t>
                    </m:r>
                  </m:oMath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545" y="2196153"/>
                <a:ext cx="4942763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ym typeface="Wingdings" pitchFamily="2" charset="2"/>
              </a:rPr>
              <a:t>Infix :</a:t>
            </a:r>
          </a:p>
          <a:p>
            <a:r>
              <a:rPr lang="en-US" altLang="zh-TW" dirty="0" smtClean="0">
                <a:sym typeface="Wingdings" pitchFamily="2" charset="2"/>
              </a:rPr>
              <a:t>Postfix : 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319880" y="3298419"/>
            <a:ext cx="457200" cy="1905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kumimoji="1" lang="zh-TW" altLang="zh-TW" sz="2400" dirty="0"/>
          </a:p>
          <a:p>
            <a:pPr algn="ctr">
              <a:defRPr/>
            </a:pPr>
            <a:endParaRPr kumimoji="1" lang="zh-TW" altLang="zh-TW" sz="2400" dirty="0"/>
          </a:p>
          <a:p>
            <a:pPr algn="ctr">
              <a:defRPr/>
            </a:pPr>
            <a:endParaRPr kumimoji="1" lang="zh-TW" altLang="zh-TW" sz="2400" dirty="0"/>
          </a:p>
          <a:p>
            <a:pPr algn="ctr">
              <a:defRPr/>
            </a:pPr>
            <a:endParaRPr kumimoji="1" lang="en-US" altLang="zh-TW" sz="2400" dirty="0"/>
          </a:p>
          <a:p>
            <a:pPr algn="ctr">
              <a:defRPr/>
            </a:pPr>
            <a:endParaRPr kumimoji="1" lang="en-US" altLang="zh-TW" sz="2400" dirty="0">
              <a:latin typeface="+mj-l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979712" y="5230941"/>
            <a:ext cx="1137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/>
              <a:t>Operand</a:t>
            </a:r>
          </a:p>
          <a:p>
            <a:pPr algn="ctr"/>
            <a:r>
              <a:rPr lang="en-US" altLang="zh-TW" b="1" dirty="0" smtClean="0"/>
              <a:t>Stack</a:t>
            </a:r>
            <a:endParaRPr lang="zh-TW" altLang="en-US" b="1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13919"/>
              </p:ext>
            </p:extLst>
          </p:nvPr>
        </p:nvGraphicFramePr>
        <p:xfrm>
          <a:off x="3455403" y="3330332"/>
          <a:ext cx="3241305" cy="1466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1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728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Operation</a:t>
                      </a:r>
                      <a:endParaRPr lang="zh-TW" altLang="en-US" sz="2400" dirty="0"/>
                    </a:p>
                  </a:txBody>
                  <a:tcPr marL="184771" marR="184771" marT="92385" marB="9238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934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See operand B,</a:t>
                      </a:r>
                      <a:r>
                        <a:rPr lang="en-US" altLang="zh-TW" sz="2400" baseline="0" dirty="0" smtClean="0"/>
                        <a:t> put it into stack</a:t>
                      </a:r>
                      <a:endParaRPr lang="zh-TW" altLang="en-US" sz="2400" dirty="0"/>
                    </a:p>
                  </a:txBody>
                  <a:tcPr marL="184771" marR="184771" marT="92385" marB="9238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3276352" y="2305551"/>
            <a:ext cx="359544" cy="39469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2364776" y="4653136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chemeClr val="bg1"/>
                </a:solidFill>
              </a:rPr>
              <a:t>A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1763688" y="1620089"/>
                <a:ext cx="541879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/>
                        </a:rPr>
                        <m:t>𝑋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=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𝐴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/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𝐵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−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𝐶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+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𝐷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∗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𝐸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−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𝐴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∗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1620089"/>
                <a:ext cx="5418791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字方塊 12"/>
          <p:cNvSpPr txBox="1"/>
          <p:nvPr/>
        </p:nvSpPr>
        <p:spPr>
          <a:xfrm>
            <a:off x="2351952" y="4289143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</a:rPr>
              <a:t>B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51839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2177545" y="2196153"/>
                <a:ext cx="494276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3200" b="0" i="1" smtClean="0">
                        <a:latin typeface="Cambria Math"/>
                      </a:rPr>
                      <m:t>𝑋</m:t>
                    </m:r>
                    <m:r>
                      <a:rPr lang="en-US" altLang="zh-TW" sz="3200" b="0" i="1" smtClean="0">
                        <a:latin typeface="Cambria Math"/>
                      </a:rPr>
                      <m:t>=</m:t>
                    </m:r>
                    <m:r>
                      <a:rPr lang="en-US" altLang="zh-TW" sz="3200" b="0" i="1" smtClean="0">
                        <a:latin typeface="Cambria Math"/>
                      </a:rPr>
                      <m:t>𝐴𝐵</m:t>
                    </m:r>
                    <m:r>
                      <a:rPr lang="en-US" altLang="zh-TW" sz="3200" i="1">
                        <a:latin typeface="Cambria Math"/>
                      </a:rPr>
                      <m:t>/</m:t>
                    </m:r>
                    <m:r>
                      <a:rPr lang="en-US" altLang="zh-TW" sz="3200" b="0" i="1" smtClean="0">
                        <a:latin typeface="Cambria Math"/>
                      </a:rPr>
                      <m:t>𝐶</m:t>
                    </m:r>
                    <m:r>
                      <a:rPr lang="en-US" altLang="zh-TW" sz="3200" i="1">
                        <a:latin typeface="Cambria Math"/>
                      </a:rPr>
                      <m:t>−</m:t>
                    </m:r>
                    <m:r>
                      <a:rPr lang="en-US" altLang="zh-TW" sz="3200" b="0" i="1" smtClean="0">
                        <a:latin typeface="Cambria Math"/>
                      </a:rPr>
                      <m:t>𝐷𝐸</m:t>
                    </m:r>
                    <m:r>
                      <a:rPr lang="en-US" altLang="zh-TW" sz="3200" i="1">
                        <a:latin typeface="Cambria Math"/>
                      </a:rPr>
                      <m:t>∗+</m:t>
                    </m:r>
                    <m:r>
                      <a:rPr lang="en-US" altLang="zh-TW" sz="3200" b="0" i="1" smtClean="0">
                        <a:latin typeface="Cambria Math"/>
                      </a:rPr>
                      <m:t>𝐴𝐶</m:t>
                    </m:r>
                    <m:r>
                      <a:rPr lang="en-US" altLang="zh-TW" sz="3200" i="1">
                        <a:latin typeface="Cambria Math"/>
                      </a:rPr>
                      <m:t>∗</m:t>
                    </m:r>
                  </m:oMath>
                </a14:m>
                <a:r>
                  <a:rPr lang="en-US" altLang="zh-TW" sz="3200" dirty="0"/>
                  <a:t> </a:t>
                </a:r>
                <a14:m>
                  <m:oMath xmlns:m="http://schemas.openxmlformats.org/officeDocument/2006/math">
                    <m:r>
                      <a:rPr lang="en-US" altLang="zh-TW" sz="3200" i="1">
                        <a:latin typeface="Cambria Math"/>
                      </a:rPr>
                      <m:t>−</m:t>
                    </m:r>
                  </m:oMath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545" y="2196153"/>
                <a:ext cx="4942763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ym typeface="Wingdings" pitchFamily="2" charset="2"/>
              </a:rPr>
              <a:t>Infix :</a:t>
            </a:r>
          </a:p>
          <a:p>
            <a:r>
              <a:rPr lang="en-US" altLang="zh-TW" dirty="0" smtClean="0">
                <a:sym typeface="Wingdings" pitchFamily="2" charset="2"/>
              </a:rPr>
              <a:t>Postfix : 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319880" y="3298419"/>
            <a:ext cx="457200" cy="1905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kumimoji="1" lang="zh-TW" altLang="zh-TW" sz="2400" dirty="0"/>
          </a:p>
          <a:p>
            <a:pPr algn="ctr">
              <a:defRPr/>
            </a:pPr>
            <a:endParaRPr kumimoji="1" lang="zh-TW" altLang="zh-TW" sz="2400" dirty="0"/>
          </a:p>
          <a:p>
            <a:pPr algn="ctr">
              <a:defRPr/>
            </a:pPr>
            <a:endParaRPr kumimoji="1" lang="zh-TW" altLang="zh-TW" sz="2400" dirty="0"/>
          </a:p>
          <a:p>
            <a:pPr algn="ctr">
              <a:defRPr/>
            </a:pPr>
            <a:endParaRPr kumimoji="1" lang="en-US" altLang="zh-TW" sz="2400" dirty="0"/>
          </a:p>
          <a:p>
            <a:pPr algn="ctr">
              <a:defRPr/>
            </a:pPr>
            <a:endParaRPr kumimoji="1" lang="en-US" altLang="zh-TW" sz="2400" dirty="0">
              <a:latin typeface="+mj-l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979712" y="5230941"/>
            <a:ext cx="1137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/>
              <a:t>Operand</a:t>
            </a:r>
          </a:p>
          <a:p>
            <a:pPr algn="ctr"/>
            <a:r>
              <a:rPr lang="en-US" altLang="zh-TW" b="1" dirty="0" smtClean="0"/>
              <a:t>Stack</a:t>
            </a:r>
            <a:endParaRPr lang="zh-TW" altLang="en-US" b="1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998704"/>
              </p:ext>
            </p:extLst>
          </p:nvPr>
        </p:nvGraphicFramePr>
        <p:xfrm>
          <a:off x="3455402" y="3330332"/>
          <a:ext cx="4284950" cy="2198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4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728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Operation</a:t>
                      </a:r>
                      <a:endParaRPr lang="zh-TW" altLang="en-US" sz="2400" dirty="0"/>
                    </a:p>
                  </a:txBody>
                  <a:tcPr marL="184771" marR="184771" marT="92385" marB="9238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9347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dirty="0" smtClean="0"/>
                        <a:t>                 See operator ‘/’</a:t>
                      </a:r>
                      <a:r>
                        <a:rPr lang="en-US" altLang="zh-TW" sz="2400" baseline="0" dirty="0" smtClean="0"/>
                        <a:t> </a:t>
                      </a:r>
                      <a:br>
                        <a:rPr lang="en-US" altLang="zh-TW" sz="2400" baseline="0" dirty="0" smtClean="0"/>
                      </a:br>
                      <a:r>
                        <a:rPr lang="en-US" altLang="zh-TW" sz="2400" baseline="0" dirty="0" smtClean="0"/>
                        <a:t>1. Pop two elements from stack </a:t>
                      </a:r>
                      <a:br>
                        <a:rPr lang="en-US" altLang="zh-TW" sz="2400" baseline="0" dirty="0" smtClean="0"/>
                      </a:br>
                      <a:r>
                        <a:rPr lang="en-US" altLang="zh-TW" sz="2400" baseline="0" dirty="0" smtClean="0"/>
                        <a:t>2. Perform evaluation (T</a:t>
                      </a:r>
                      <a:r>
                        <a:rPr lang="en-US" altLang="zh-TW" sz="2400" baseline="-25000" dirty="0" smtClean="0"/>
                        <a:t>1</a:t>
                      </a:r>
                      <a:r>
                        <a:rPr lang="en-US" altLang="zh-TW" sz="2400" baseline="0" dirty="0" smtClean="0"/>
                        <a:t>=A/B)</a:t>
                      </a:r>
                    </a:p>
                    <a:p>
                      <a:pPr algn="l"/>
                      <a:r>
                        <a:rPr lang="en-US" altLang="zh-TW" sz="2400" dirty="0" smtClean="0"/>
                        <a:t>3. Push</a:t>
                      </a:r>
                      <a:r>
                        <a:rPr lang="en-US" altLang="zh-TW" sz="2400" baseline="0" dirty="0" smtClean="0"/>
                        <a:t> </a:t>
                      </a:r>
                      <a:r>
                        <a:rPr lang="en-US" altLang="zh-TW" sz="2400" dirty="0" smtClean="0"/>
                        <a:t>result into stack (T</a:t>
                      </a:r>
                      <a:r>
                        <a:rPr lang="en-US" altLang="zh-TW" sz="2400" baseline="-25000" dirty="0" smtClean="0"/>
                        <a:t>1</a:t>
                      </a:r>
                      <a:r>
                        <a:rPr lang="en-US" altLang="zh-TW" sz="2400" dirty="0" smtClean="0"/>
                        <a:t>)</a:t>
                      </a:r>
                      <a:endParaRPr lang="zh-TW" altLang="en-US" sz="2400" dirty="0"/>
                    </a:p>
                  </a:txBody>
                  <a:tcPr marL="184771" marR="184771" marT="92385" marB="9238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3492376" y="2305551"/>
            <a:ext cx="359544" cy="39469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2364776" y="4653136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chemeClr val="bg1"/>
                </a:solidFill>
              </a:rPr>
              <a:t>A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1763688" y="1620089"/>
                <a:ext cx="541879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/>
                        </a:rPr>
                        <m:t>𝑋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=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𝐴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/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𝐵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−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𝐶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+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𝐷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∗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𝐸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−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𝐴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∗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1620089"/>
                <a:ext cx="5418791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字方塊 12"/>
          <p:cNvSpPr txBox="1"/>
          <p:nvPr/>
        </p:nvSpPr>
        <p:spPr>
          <a:xfrm>
            <a:off x="2319880" y="4693466"/>
            <a:ext cx="48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</a:rPr>
              <a:t>T</a:t>
            </a:r>
            <a:r>
              <a:rPr lang="en-US" altLang="zh-TW" sz="2800" baseline="-25000" dirty="0">
                <a:solidFill>
                  <a:schemeClr val="bg1"/>
                </a:solidFill>
              </a:rPr>
              <a:t>1</a:t>
            </a:r>
            <a:endParaRPr lang="zh-TW" altLang="en-US" sz="2800" baseline="-25000" dirty="0">
              <a:solidFill>
                <a:schemeClr val="bg1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351952" y="4289143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</a:rPr>
              <a:t>B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27181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319880" y="3298419"/>
            <a:ext cx="457200" cy="1905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kumimoji="1" lang="zh-TW" altLang="zh-TW" sz="2400" dirty="0"/>
          </a:p>
          <a:p>
            <a:pPr algn="ctr">
              <a:defRPr/>
            </a:pPr>
            <a:endParaRPr kumimoji="1" lang="zh-TW" altLang="zh-TW" sz="2400" dirty="0"/>
          </a:p>
          <a:p>
            <a:pPr algn="ctr">
              <a:defRPr/>
            </a:pPr>
            <a:endParaRPr kumimoji="1" lang="zh-TW" altLang="zh-TW" sz="2400" dirty="0"/>
          </a:p>
          <a:p>
            <a:pPr algn="ctr">
              <a:defRPr/>
            </a:pPr>
            <a:endParaRPr kumimoji="1" lang="en-US" altLang="zh-TW" sz="2400" dirty="0"/>
          </a:p>
          <a:p>
            <a:pPr algn="ctr">
              <a:defRPr/>
            </a:pPr>
            <a:endParaRPr kumimoji="1" lang="en-US" altLang="zh-TW" sz="2400" dirty="0">
              <a:latin typeface="+mj-lt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319880" y="4693466"/>
            <a:ext cx="48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</a:rPr>
              <a:t>T</a:t>
            </a:r>
            <a:r>
              <a:rPr lang="en-US" altLang="zh-TW" sz="2800" baseline="-25000" dirty="0">
                <a:solidFill>
                  <a:schemeClr val="bg1"/>
                </a:solidFill>
              </a:rPr>
              <a:t>1</a:t>
            </a:r>
            <a:endParaRPr lang="zh-TW" altLang="en-US" sz="2800" baseline="-25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2177545" y="2196153"/>
                <a:ext cx="494276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3200" b="0" i="1" smtClean="0">
                        <a:latin typeface="Cambria Math"/>
                      </a:rPr>
                      <m:t>𝑋</m:t>
                    </m:r>
                    <m:r>
                      <a:rPr lang="en-US" altLang="zh-TW" sz="3200" b="0" i="1" smtClean="0">
                        <a:latin typeface="Cambria Math"/>
                      </a:rPr>
                      <m:t>=</m:t>
                    </m:r>
                    <m:r>
                      <a:rPr lang="en-US" altLang="zh-TW" sz="3200" b="0" i="1" smtClean="0">
                        <a:latin typeface="Cambria Math"/>
                      </a:rPr>
                      <m:t>𝐴𝐵</m:t>
                    </m:r>
                    <m:r>
                      <a:rPr lang="en-US" altLang="zh-TW" sz="3200" i="1">
                        <a:latin typeface="Cambria Math"/>
                      </a:rPr>
                      <m:t>/</m:t>
                    </m:r>
                    <m:r>
                      <a:rPr lang="en-US" altLang="zh-TW" sz="3200" b="0" i="1" smtClean="0">
                        <a:latin typeface="Cambria Math"/>
                      </a:rPr>
                      <m:t>𝐶</m:t>
                    </m:r>
                    <m:r>
                      <a:rPr lang="en-US" altLang="zh-TW" sz="3200" i="1">
                        <a:latin typeface="Cambria Math"/>
                      </a:rPr>
                      <m:t>−</m:t>
                    </m:r>
                    <m:r>
                      <a:rPr lang="en-US" altLang="zh-TW" sz="3200" b="0" i="1" smtClean="0">
                        <a:latin typeface="Cambria Math"/>
                      </a:rPr>
                      <m:t>𝐷𝐸</m:t>
                    </m:r>
                    <m:r>
                      <a:rPr lang="en-US" altLang="zh-TW" sz="3200" i="1">
                        <a:latin typeface="Cambria Math"/>
                      </a:rPr>
                      <m:t>∗+</m:t>
                    </m:r>
                    <m:r>
                      <a:rPr lang="en-US" altLang="zh-TW" sz="3200" b="0" i="1" smtClean="0">
                        <a:latin typeface="Cambria Math"/>
                      </a:rPr>
                      <m:t>𝐴𝐶</m:t>
                    </m:r>
                    <m:r>
                      <a:rPr lang="en-US" altLang="zh-TW" sz="3200" i="1">
                        <a:latin typeface="Cambria Math"/>
                      </a:rPr>
                      <m:t>∗</m:t>
                    </m:r>
                  </m:oMath>
                </a14:m>
                <a:r>
                  <a:rPr lang="en-US" altLang="zh-TW" sz="3200" dirty="0"/>
                  <a:t> </a:t>
                </a:r>
                <a14:m>
                  <m:oMath xmlns:m="http://schemas.openxmlformats.org/officeDocument/2006/math">
                    <m:r>
                      <a:rPr lang="en-US" altLang="zh-TW" sz="3200" i="1">
                        <a:latin typeface="Cambria Math"/>
                      </a:rPr>
                      <m:t>−</m:t>
                    </m:r>
                  </m:oMath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545" y="2196153"/>
                <a:ext cx="4942763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ym typeface="Wingdings" pitchFamily="2" charset="2"/>
              </a:rPr>
              <a:t>Infix :</a:t>
            </a:r>
          </a:p>
          <a:p>
            <a:r>
              <a:rPr lang="en-US" altLang="zh-TW" dirty="0" smtClean="0">
                <a:sym typeface="Wingdings" pitchFamily="2" charset="2"/>
              </a:rPr>
              <a:t>Postfix : 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979712" y="5230941"/>
            <a:ext cx="1137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/>
              <a:t>Operand</a:t>
            </a:r>
          </a:p>
          <a:p>
            <a:pPr algn="ctr"/>
            <a:r>
              <a:rPr lang="en-US" altLang="zh-TW" b="1" dirty="0" smtClean="0"/>
              <a:t>Stack</a:t>
            </a:r>
            <a:endParaRPr lang="zh-TW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3780408" y="2305551"/>
            <a:ext cx="359544" cy="39469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1763688" y="1620089"/>
                <a:ext cx="541879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/>
                        </a:rPr>
                        <m:t>𝑋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=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𝐴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/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𝐵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−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𝐶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+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𝐷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∗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𝐸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−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𝐴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∗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1620089"/>
                <a:ext cx="5418791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/>
          <p:cNvSpPr txBox="1"/>
          <p:nvPr/>
        </p:nvSpPr>
        <p:spPr>
          <a:xfrm>
            <a:off x="2319880" y="4280209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chemeClr val="bg1"/>
                </a:solidFill>
              </a:rPr>
              <a:t>C</a:t>
            </a:r>
            <a:endParaRPr lang="zh-TW" altLang="en-US" sz="2800" baseline="-25000" dirty="0">
              <a:solidFill>
                <a:schemeClr val="bg1"/>
              </a:solidFill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477891"/>
              </p:ext>
            </p:extLst>
          </p:nvPr>
        </p:nvGraphicFramePr>
        <p:xfrm>
          <a:off x="3455403" y="3330332"/>
          <a:ext cx="3241305" cy="1466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1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728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Operation</a:t>
                      </a:r>
                      <a:endParaRPr lang="zh-TW" altLang="en-US" sz="2400" dirty="0"/>
                    </a:p>
                  </a:txBody>
                  <a:tcPr marL="184771" marR="184771" marT="92385" marB="9238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934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See operand C,</a:t>
                      </a:r>
                      <a:r>
                        <a:rPr lang="en-US" altLang="zh-TW" sz="2400" baseline="0" dirty="0" smtClean="0"/>
                        <a:t> put it into stack</a:t>
                      </a:r>
                      <a:endParaRPr lang="zh-TW" altLang="en-US" sz="2400" dirty="0"/>
                    </a:p>
                  </a:txBody>
                  <a:tcPr marL="184771" marR="184771" marT="92385" marB="9238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59164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2177545" y="2196153"/>
                <a:ext cx="494276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3200" b="0" i="1" smtClean="0">
                        <a:latin typeface="Cambria Math"/>
                      </a:rPr>
                      <m:t>𝑋</m:t>
                    </m:r>
                    <m:r>
                      <a:rPr lang="en-US" altLang="zh-TW" sz="3200" b="0" i="1" smtClean="0">
                        <a:latin typeface="Cambria Math"/>
                      </a:rPr>
                      <m:t>=</m:t>
                    </m:r>
                    <m:r>
                      <a:rPr lang="en-US" altLang="zh-TW" sz="3200" b="0" i="1" smtClean="0">
                        <a:latin typeface="Cambria Math"/>
                      </a:rPr>
                      <m:t>𝐴𝐵</m:t>
                    </m:r>
                    <m:r>
                      <a:rPr lang="en-US" altLang="zh-TW" sz="3200" i="1">
                        <a:latin typeface="Cambria Math"/>
                      </a:rPr>
                      <m:t>/</m:t>
                    </m:r>
                    <m:r>
                      <a:rPr lang="en-US" altLang="zh-TW" sz="3200" b="0" i="1" smtClean="0">
                        <a:latin typeface="Cambria Math"/>
                      </a:rPr>
                      <m:t>𝐶</m:t>
                    </m:r>
                    <m:r>
                      <a:rPr lang="en-US" altLang="zh-TW" sz="3200" i="1">
                        <a:latin typeface="Cambria Math"/>
                      </a:rPr>
                      <m:t>−</m:t>
                    </m:r>
                    <m:r>
                      <a:rPr lang="en-US" altLang="zh-TW" sz="3200" b="0" i="1" smtClean="0">
                        <a:latin typeface="Cambria Math"/>
                      </a:rPr>
                      <m:t>𝐷𝐸</m:t>
                    </m:r>
                    <m:r>
                      <a:rPr lang="en-US" altLang="zh-TW" sz="3200" i="1">
                        <a:latin typeface="Cambria Math"/>
                      </a:rPr>
                      <m:t>∗+</m:t>
                    </m:r>
                    <m:r>
                      <a:rPr lang="en-US" altLang="zh-TW" sz="3200" b="0" i="1" smtClean="0">
                        <a:latin typeface="Cambria Math"/>
                      </a:rPr>
                      <m:t>𝐴𝐶</m:t>
                    </m:r>
                    <m:r>
                      <a:rPr lang="en-US" altLang="zh-TW" sz="3200" i="1">
                        <a:latin typeface="Cambria Math"/>
                      </a:rPr>
                      <m:t>∗</m:t>
                    </m:r>
                  </m:oMath>
                </a14:m>
                <a:r>
                  <a:rPr lang="en-US" altLang="zh-TW" sz="3200" dirty="0"/>
                  <a:t> </a:t>
                </a:r>
                <a14:m>
                  <m:oMath xmlns:m="http://schemas.openxmlformats.org/officeDocument/2006/math">
                    <m:r>
                      <a:rPr lang="en-US" altLang="zh-TW" sz="3200" i="1">
                        <a:latin typeface="Cambria Math"/>
                      </a:rPr>
                      <m:t>−</m:t>
                    </m:r>
                  </m:oMath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545" y="2196153"/>
                <a:ext cx="4942763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ym typeface="Wingdings" pitchFamily="2" charset="2"/>
              </a:rPr>
              <a:t>Infix :</a:t>
            </a:r>
          </a:p>
          <a:p>
            <a:r>
              <a:rPr lang="en-US" altLang="zh-TW" dirty="0" smtClean="0">
                <a:sym typeface="Wingdings" pitchFamily="2" charset="2"/>
              </a:rPr>
              <a:t>Postfix : 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319880" y="3298419"/>
            <a:ext cx="457200" cy="1905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kumimoji="1" lang="zh-TW" altLang="zh-TW" sz="2400" dirty="0"/>
          </a:p>
          <a:p>
            <a:pPr algn="ctr">
              <a:defRPr/>
            </a:pPr>
            <a:endParaRPr kumimoji="1" lang="zh-TW" altLang="zh-TW" sz="2400" dirty="0"/>
          </a:p>
          <a:p>
            <a:pPr algn="ctr">
              <a:defRPr/>
            </a:pPr>
            <a:endParaRPr kumimoji="1" lang="zh-TW" altLang="zh-TW" sz="2400" dirty="0"/>
          </a:p>
          <a:p>
            <a:pPr algn="ctr">
              <a:defRPr/>
            </a:pPr>
            <a:endParaRPr kumimoji="1" lang="en-US" altLang="zh-TW" sz="2400" dirty="0"/>
          </a:p>
          <a:p>
            <a:pPr algn="ctr">
              <a:defRPr/>
            </a:pPr>
            <a:endParaRPr kumimoji="1" lang="en-US" altLang="zh-TW" sz="2400" dirty="0">
              <a:latin typeface="+mj-l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979712" y="5230941"/>
            <a:ext cx="1137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/>
              <a:t>Operand</a:t>
            </a:r>
          </a:p>
          <a:p>
            <a:pPr algn="ctr"/>
            <a:r>
              <a:rPr lang="en-US" altLang="zh-TW" b="1" dirty="0" smtClean="0"/>
              <a:t>Stack</a:t>
            </a:r>
            <a:endParaRPr lang="zh-TW" altLang="en-US" b="1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193244"/>
              </p:ext>
            </p:extLst>
          </p:nvPr>
        </p:nvGraphicFramePr>
        <p:xfrm>
          <a:off x="3455402" y="3330332"/>
          <a:ext cx="4284950" cy="2198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4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728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Operation</a:t>
                      </a:r>
                      <a:endParaRPr lang="zh-TW" altLang="en-US" sz="2400" dirty="0"/>
                    </a:p>
                  </a:txBody>
                  <a:tcPr marL="184771" marR="184771" marT="92385" marB="9238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9347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dirty="0" smtClean="0"/>
                        <a:t>                 See operator ‘-’</a:t>
                      </a:r>
                      <a:r>
                        <a:rPr lang="en-US" altLang="zh-TW" sz="2400" baseline="0" dirty="0" smtClean="0"/>
                        <a:t> </a:t>
                      </a:r>
                      <a:br>
                        <a:rPr lang="en-US" altLang="zh-TW" sz="2400" baseline="0" dirty="0" smtClean="0"/>
                      </a:br>
                      <a:r>
                        <a:rPr lang="en-US" altLang="zh-TW" sz="2400" baseline="0" dirty="0" smtClean="0"/>
                        <a:t>1. Pop two elements from stack </a:t>
                      </a:r>
                      <a:br>
                        <a:rPr lang="en-US" altLang="zh-TW" sz="2400" baseline="0" dirty="0" smtClean="0"/>
                      </a:br>
                      <a:r>
                        <a:rPr lang="en-US" altLang="zh-TW" sz="2400" baseline="0" dirty="0" smtClean="0"/>
                        <a:t>2. Perform evaluation (T</a:t>
                      </a:r>
                      <a:r>
                        <a:rPr lang="en-US" altLang="zh-TW" sz="2400" baseline="-25000" dirty="0" smtClean="0"/>
                        <a:t>2</a:t>
                      </a:r>
                      <a:r>
                        <a:rPr lang="en-US" altLang="zh-TW" sz="2400" baseline="0" dirty="0" smtClean="0"/>
                        <a:t>=T</a:t>
                      </a:r>
                      <a:r>
                        <a:rPr lang="en-US" altLang="zh-TW" sz="2400" baseline="-25000" dirty="0" smtClean="0"/>
                        <a:t>1</a:t>
                      </a:r>
                      <a:r>
                        <a:rPr lang="en-US" altLang="zh-TW" sz="2400" baseline="0" dirty="0" smtClean="0"/>
                        <a:t>-C)</a:t>
                      </a:r>
                    </a:p>
                    <a:p>
                      <a:pPr algn="l"/>
                      <a:r>
                        <a:rPr lang="en-US" altLang="zh-TW" sz="2400" dirty="0" smtClean="0"/>
                        <a:t>3. Push</a:t>
                      </a:r>
                      <a:r>
                        <a:rPr lang="en-US" altLang="zh-TW" sz="2400" baseline="0" dirty="0" smtClean="0"/>
                        <a:t> </a:t>
                      </a:r>
                      <a:r>
                        <a:rPr lang="en-US" altLang="zh-TW" sz="2400" dirty="0" smtClean="0"/>
                        <a:t>result into stack (</a:t>
                      </a:r>
                      <a:r>
                        <a:rPr lang="en-US" altLang="zh-TW" sz="2400" baseline="0" dirty="0" smtClean="0"/>
                        <a:t>T</a:t>
                      </a:r>
                      <a:r>
                        <a:rPr lang="en-US" altLang="zh-TW" sz="2400" baseline="-25000" dirty="0" smtClean="0"/>
                        <a:t>2</a:t>
                      </a:r>
                      <a:r>
                        <a:rPr lang="en-US" altLang="zh-TW" sz="2400" dirty="0" smtClean="0"/>
                        <a:t>)</a:t>
                      </a:r>
                      <a:endParaRPr lang="zh-TW" altLang="en-US" sz="2400" dirty="0"/>
                    </a:p>
                  </a:txBody>
                  <a:tcPr marL="184771" marR="184771" marT="92385" marB="9238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4140448" y="2305551"/>
            <a:ext cx="359544" cy="39469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1763688" y="1620089"/>
                <a:ext cx="541879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/>
                        </a:rPr>
                        <m:t>𝑋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=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𝐴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/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𝐵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−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𝐶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+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𝐷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∗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𝐸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−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𝐴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∗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1620089"/>
                <a:ext cx="5418791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/>
          <p:cNvSpPr txBox="1"/>
          <p:nvPr/>
        </p:nvSpPr>
        <p:spPr>
          <a:xfrm>
            <a:off x="2319880" y="4693466"/>
            <a:ext cx="48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</a:rPr>
              <a:t>T</a:t>
            </a:r>
            <a:r>
              <a:rPr lang="en-US" altLang="zh-TW" sz="2800" baseline="-25000" dirty="0">
                <a:solidFill>
                  <a:schemeClr val="bg1"/>
                </a:solidFill>
              </a:rPr>
              <a:t>1</a:t>
            </a:r>
            <a:endParaRPr lang="zh-TW" altLang="en-US" sz="2800" baseline="-25000" dirty="0">
              <a:solidFill>
                <a:schemeClr val="bg1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319880" y="4280209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chemeClr val="bg1"/>
                </a:solidFill>
              </a:rPr>
              <a:t>C</a:t>
            </a:r>
            <a:endParaRPr lang="zh-TW" altLang="en-US" sz="2800" baseline="-25000" dirty="0">
              <a:solidFill>
                <a:schemeClr val="bg1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2319178" y="4705980"/>
            <a:ext cx="48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chemeClr val="bg1"/>
                </a:solidFill>
              </a:rPr>
              <a:t>T</a:t>
            </a:r>
            <a:r>
              <a:rPr lang="en-US" altLang="zh-TW" sz="2800" baseline="-25000" dirty="0" smtClean="0">
                <a:solidFill>
                  <a:schemeClr val="bg1"/>
                </a:solidFill>
              </a:rPr>
              <a:t>2</a:t>
            </a:r>
            <a:endParaRPr lang="zh-TW" altLang="en-US" sz="2800" baseline="-25000" dirty="0">
              <a:solidFill>
                <a:schemeClr val="bg1"/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44937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Bag Implementation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4504027"/>
              </p:ext>
            </p:extLst>
          </p:nvPr>
        </p:nvGraphicFramePr>
        <p:xfrm>
          <a:off x="251520" y="1196752"/>
          <a:ext cx="8640960" cy="55245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086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Bag::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Bag( 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bagCapacity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):capacity( 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bagCapacity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) {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4312" marR="5431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TW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if(capacity &lt; 1) throw “Capacity must be &gt; 0”;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4312" marR="5431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array = new </a:t>
                      </a:r>
                      <a:r>
                        <a:rPr lang="en-US" sz="1600" b="1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[ capacity ];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4312" marR="5431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top 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= -1;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4312" marR="5431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4312" marR="5431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4312" marR="5431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Bag::~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Bag(){ 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delete [] array; }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4312" marR="5431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4312" marR="5431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inline 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Bag::Size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 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{ return top + 1; }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4312" marR="5431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4312" marR="5431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inline 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bool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Bag::</a:t>
                      </a:r>
                      <a:r>
                        <a:rPr lang="en-US" sz="1600" b="1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IsEmpty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 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{ return 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Size() 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== 0; }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4312" marR="5431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4312" marR="5431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inline 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Bag::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Element() 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{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4312" marR="5431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if(</a:t>
                      </a:r>
                      <a:r>
                        <a:rPr lang="en-US" sz="1600" b="1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IsEmpty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()) 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throw “Bag is empty”;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4312" marR="5431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return 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array [0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];  </a:t>
                      </a:r>
                      <a:r>
                        <a:rPr lang="en-US" sz="1600" b="1" kern="10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Always return the first element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4312" marR="5431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4312" marR="5431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4312" marR="5431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void Bag::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Push(</a:t>
                      </a:r>
                      <a:r>
                        <a:rPr lang="en-US" sz="1600" b="1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x) {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4312" marR="5431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if(capacity == top+1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 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ChangeSize1D(array,capacity,2* 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capacity);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4312" marR="5431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capacity 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*= 2;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4312" marR="5431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array[++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top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]=x;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4312" marR="5431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4312" marR="5431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4312" marR="5431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void Bag::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Pop( 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 {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4312" marR="5431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if(</a:t>
                      </a:r>
                      <a:r>
                        <a:rPr lang="en-US" sz="1600" b="1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IsEmpty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()) 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throw “Bag is empty, cannot delete”;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4312" marR="5431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sz="1600" b="1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deletePos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top / 2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 </a:t>
                      </a:r>
                      <a:r>
                        <a:rPr lang="en-US" sz="1600" b="1" kern="10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</a:t>
                      </a:r>
                      <a:r>
                        <a:rPr lang="en-US" sz="16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Always delete the middle </a:t>
                      </a:r>
                      <a:r>
                        <a:rPr lang="en-US" altLang="zh-TW" sz="1600" b="1" kern="10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element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4312" marR="5431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copy 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array+deletePos+1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, 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array+top+1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, </a:t>
                      </a:r>
                      <a:r>
                        <a:rPr lang="en-US" sz="1600" b="1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array+deletePos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);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4312" marR="5431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top--;</a:t>
                      </a:r>
                      <a:endParaRPr lang="zh-TW" altLang="zh-TW" sz="1600" b="1" kern="10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4312" marR="5431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  <a:endParaRPr lang="zh-TW" altLang="zh-TW" sz="1600" b="1" kern="10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4312" marR="5431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44345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319880" y="3298419"/>
            <a:ext cx="457200" cy="1905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kumimoji="1" lang="zh-TW" altLang="zh-TW" sz="2400" dirty="0"/>
          </a:p>
          <a:p>
            <a:pPr algn="ctr">
              <a:defRPr/>
            </a:pPr>
            <a:endParaRPr kumimoji="1" lang="zh-TW" altLang="zh-TW" sz="2400" dirty="0"/>
          </a:p>
          <a:p>
            <a:pPr algn="ctr">
              <a:defRPr/>
            </a:pPr>
            <a:endParaRPr kumimoji="1" lang="zh-TW" altLang="zh-TW" sz="2400" dirty="0"/>
          </a:p>
          <a:p>
            <a:pPr algn="ctr">
              <a:defRPr/>
            </a:pPr>
            <a:endParaRPr kumimoji="1" lang="en-US" altLang="zh-TW" sz="2400" dirty="0"/>
          </a:p>
          <a:p>
            <a:pPr algn="ctr">
              <a:defRPr/>
            </a:pPr>
            <a:endParaRPr kumimoji="1" lang="en-US" altLang="zh-TW" sz="2400" dirty="0">
              <a:latin typeface="+mj-lt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2319178" y="4705980"/>
            <a:ext cx="48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chemeClr val="bg1"/>
                </a:solidFill>
              </a:rPr>
              <a:t>T</a:t>
            </a:r>
            <a:r>
              <a:rPr lang="en-US" altLang="zh-TW" sz="2800" baseline="-25000" dirty="0" smtClean="0">
                <a:solidFill>
                  <a:schemeClr val="bg1"/>
                </a:solidFill>
              </a:rPr>
              <a:t>2</a:t>
            </a:r>
            <a:endParaRPr lang="zh-TW" altLang="en-US" sz="2800" baseline="-25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2177545" y="2196153"/>
                <a:ext cx="494276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3200" b="0" i="1" smtClean="0">
                        <a:latin typeface="Cambria Math"/>
                      </a:rPr>
                      <m:t>𝑋</m:t>
                    </m:r>
                    <m:r>
                      <a:rPr lang="en-US" altLang="zh-TW" sz="3200" b="0" i="1" smtClean="0">
                        <a:latin typeface="Cambria Math"/>
                      </a:rPr>
                      <m:t>=</m:t>
                    </m:r>
                    <m:r>
                      <a:rPr lang="en-US" altLang="zh-TW" sz="3200" b="0" i="1" smtClean="0">
                        <a:latin typeface="Cambria Math"/>
                      </a:rPr>
                      <m:t>𝐴𝐵</m:t>
                    </m:r>
                    <m:r>
                      <a:rPr lang="en-US" altLang="zh-TW" sz="3200" i="1">
                        <a:latin typeface="Cambria Math"/>
                      </a:rPr>
                      <m:t>/</m:t>
                    </m:r>
                    <m:r>
                      <a:rPr lang="en-US" altLang="zh-TW" sz="3200" b="0" i="1" smtClean="0">
                        <a:latin typeface="Cambria Math"/>
                      </a:rPr>
                      <m:t>𝐶</m:t>
                    </m:r>
                    <m:r>
                      <a:rPr lang="en-US" altLang="zh-TW" sz="3200" i="1">
                        <a:latin typeface="Cambria Math"/>
                      </a:rPr>
                      <m:t>−</m:t>
                    </m:r>
                    <m:r>
                      <a:rPr lang="en-US" altLang="zh-TW" sz="3200" b="0" i="1" smtClean="0">
                        <a:latin typeface="Cambria Math"/>
                      </a:rPr>
                      <m:t>𝐷𝐸</m:t>
                    </m:r>
                    <m:r>
                      <a:rPr lang="en-US" altLang="zh-TW" sz="3200" i="1">
                        <a:latin typeface="Cambria Math"/>
                      </a:rPr>
                      <m:t>∗+</m:t>
                    </m:r>
                    <m:r>
                      <a:rPr lang="en-US" altLang="zh-TW" sz="3200" b="0" i="1" smtClean="0">
                        <a:latin typeface="Cambria Math"/>
                      </a:rPr>
                      <m:t>𝐴𝐶</m:t>
                    </m:r>
                    <m:r>
                      <a:rPr lang="en-US" altLang="zh-TW" sz="3200" i="1">
                        <a:latin typeface="Cambria Math"/>
                      </a:rPr>
                      <m:t>∗</m:t>
                    </m:r>
                  </m:oMath>
                </a14:m>
                <a:r>
                  <a:rPr lang="en-US" altLang="zh-TW" sz="3200" dirty="0"/>
                  <a:t> </a:t>
                </a:r>
                <a14:m>
                  <m:oMath xmlns:m="http://schemas.openxmlformats.org/officeDocument/2006/math">
                    <m:r>
                      <a:rPr lang="en-US" altLang="zh-TW" sz="3200" i="1">
                        <a:latin typeface="Cambria Math"/>
                      </a:rPr>
                      <m:t>−</m:t>
                    </m:r>
                  </m:oMath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545" y="2196153"/>
                <a:ext cx="4942763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ym typeface="Wingdings" pitchFamily="2" charset="2"/>
              </a:rPr>
              <a:t>Infix :</a:t>
            </a:r>
          </a:p>
          <a:p>
            <a:r>
              <a:rPr lang="en-US" altLang="zh-TW" dirty="0" smtClean="0">
                <a:sym typeface="Wingdings" pitchFamily="2" charset="2"/>
              </a:rPr>
              <a:t>Postfix : 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979712" y="5230941"/>
            <a:ext cx="1137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/>
              <a:t>Operand</a:t>
            </a:r>
          </a:p>
          <a:p>
            <a:pPr algn="ctr"/>
            <a:r>
              <a:rPr lang="en-US" altLang="zh-TW" b="1" dirty="0" smtClean="0"/>
              <a:t>Stack</a:t>
            </a:r>
            <a:endParaRPr lang="zh-TW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4500488" y="2305551"/>
            <a:ext cx="359544" cy="39469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1763688" y="1620089"/>
                <a:ext cx="541879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/>
                        </a:rPr>
                        <m:t>𝑋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=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𝐴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/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𝐵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−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𝐶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+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𝐷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∗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𝐸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−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𝐴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∗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1620089"/>
                <a:ext cx="5418791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字方塊 15"/>
          <p:cNvSpPr txBox="1"/>
          <p:nvPr/>
        </p:nvSpPr>
        <p:spPr>
          <a:xfrm>
            <a:off x="2319880" y="4280209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</a:rPr>
              <a:t>D</a:t>
            </a:r>
            <a:endParaRPr lang="zh-TW" altLang="en-US" sz="2800" baseline="-25000" dirty="0">
              <a:solidFill>
                <a:schemeClr val="bg1"/>
              </a:solidFill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412546"/>
              </p:ext>
            </p:extLst>
          </p:nvPr>
        </p:nvGraphicFramePr>
        <p:xfrm>
          <a:off x="3455403" y="3330332"/>
          <a:ext cx="3241305" cy="1466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1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728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Operation</a:t>
                      </a:r>
                      <a:endParaRPr lang="zh-TW" altLang="en-US" sz="2400" dirty="0"/>
                    </a:p>
                  </a:txBody>
                  <a:tcPr marL="184771" marR="184771" marT="92385" marB="9238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934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See operand D,</a:t>
                      </a:r>
                      <a:r>
                        <a:rPr lang="en-US" altLang="zh-TW" sz="2400" baseline="0" dirty="0" smtClean="0"/>
                        <a:t> put it into stack</a:t>
                      </a:r>
                      <a:endParaRPr lang="zh-TW" altLang="en-US" sz="2400" dirty="0"/>
                    </a:p>
                  </a:txBody>
                  <a:tcPr marL="184771" marR="184771" marT="92385" marB="9238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24185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319880" y="3298419"/>
            <a:ext cx="457200" cy="1905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kumimoji="1" lang="zh-TW" altLang="zh-TW" sz="2400" dirty="0"/>
          </a:p>
          <a:p>
            <a:pPr algn="ctr">
              <a:defRPr/>
            </a:pPr>
            <a:endParaRPr kumimoji="1" lang="zh-TW" altLang="zh-TW" sz="2400" dirty="0"/>
          </a:p>
          <a:p>
            <a:pPr algn="ctr">
              <a:defRPr/>
            </a:pPr>
            <a:endParaRPr kumimoji="1" lang="zh-TW" altLang="zh-TW" sz="2400" dirty="0"/>
          </a:p>
          <a:p>
            <a:pPr algn="ctr">
              <a:defRPr/>
            </a:pPr>
            <a:endParaRPr kumimoji="1" lang="en-US" altLang="zh-TW" sz="2400" dirty="0"/>
          </a:p>
          <a:p>
            <a:pPr algn="ctr">
              <a:defRPr/>
            </a:pPr>
            <a:endParaRPr kumimoji="1" lang="en-US" altLang="zh-TW" sz="2400" dirty="0">
              <a:latin typeface="+mj-lt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2319178" y="4705980"/>
            <a:ext cx="48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chemeClr val="bg1"/>
                </a:solidFill>
              </a:rPr>
              <a:t>T</a:t>
            </a:r>
            <a:r>
              <a:rPr lang="en-US" altLang="zh-TW" sz="2800" baseline="-25000" dirty="0" smtClean="0">
                <a:solidFill>
                  <a:schemeClr val="bg1"/>
                </a:solidFill>
              </a:rPr>
              <a:t>2</a:t>
            </a:r>
            <a:endParaRPr lang="zh-TW" altLang="en-US" sz="2800" baseline="-25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2177545" y="2196153"/>
                <a:ext cx="494276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3200" b="0" i="1" smtClean="0">
                        <a:latin typeface="Cambria Math"/>
                      </a:rPr>
                      <m:t>𝑋</m:t>
                    </m:r>
                    <m:r>
                      <a:rPr lang="en-US" altLang="zh-TW" sz="3200" b="0" i="1" smtClean="0">
                        <a:latin typeface="Cambria Math"/>
                      </a:rPr>
                      <m:t>=</m:t>
                    </m:r>
                    <m:r>
                      <a:rPr lang="en-US" altLang="zh-TW" sz="3200" b="0" i="1" smtClean="0">
                        <a:latin typeface="Cambria Math"/>
                      </a:rPr>
                      <m:t>𝐴𝐵</m:t>
                    </m:r>
                    <m:r>
                      <a:rPr lang="en-US" altLang="zh-TW" sz="3200" i="1">
                        <a:latin typeface="Cambria Math"/>
                      </a:rPr>
                      <m:t>/</m:t>
                    </m:r>
                    <m:r>
                      <a:rPr lang="en-US" altLang="zh-TW" sz="3200" b="0" i="1" smtClean="0">
                        <a:latin typeface="Cambria Math"/>
                      </a:rPr>
                      <m:t>𝐶</m:t>
                    </m:r>
                    <m:r>
                      <a:rPr lang="en-US" altLang="zh-TW" sz="3200" i="1">
                        <a:latin typeface="Cambria Math"/>
                      </a:rPr>
                      <m:t>−</m:t>
                    </m:r>
                    <m:r>
                      <a:rPr lang="en-US" altLang="zh-TW" sz="3200" b="0" i="1" smtClean="0">
                        <a:latin typeface="Cambria Math"/>
                      </a:rPr>
                      <m:t>𝐷𝐸</m:t>
                    </m:r>
                    <m:r>
                      <a:rPr lang="en-US" altLang="zh-TW" sz="3200" i="1">
                        <a:latin typeface="Cambria Math"/>
                      </a:rPr>
                      <m:t>∗+</m:t>
                    </m:r>
                    <m:r>
                      <a:rPr lang="en-US" altLang="zh-TW" sz="3200" b="0" i="1" smtClean="0">
                        <a:latin typeface="Cambria Math"/>
                      </a:rPr>
                      <m:t>𝐴𝐶</m:t>
                    </m:r>
                    <m:r>
                      <a:rPr lang="en-US" altLang="zh-TW" sz="3200" i="1">
                        <a:latin typeface="Cambria Math"/>
                      </a:rPr>
                      <m:t>∗</m:t>
                    </m:r>
                  </m:oMath>
                </a14:m>
                <a:r>
                  <a:rPr lang="en-US" altLang="zh-TW" sz="3200" dirty="0"/>
                  <a:t> </a:t>
                </a:r>
                <a14:m>
                  <m:oMath xmlns:m="http://schemas.openxmlformats.org/officeDocument/2006/math">
                    <m:r>
                      <a:rPr lang="en-US" altLang="zh-TW" sz="3200" i="1">
                        <a:latin typeface="Cambria Math"/>
                      </a:rPr>
                      <m:t>−</m:t>
                    </m:r>
                  </m:oMath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545" y="2196153"/>
                <a:ext cx="4942763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ym typeface="Wingdings" pitchFamily="2" charset="2"/>
              </a:rPr>
              <a:t>Infix :</a:t>
            </a:r>
          </a:p>
          <a:p>
            <a:r>
              <a:rPr lang="en-US" altLang="zh-TW" dirty="0" smtClean="0">
                <a:sym typeface="Wingdings" pitchFamily="2" charset="2"/>
              </a:rPr>
              <a:t>Postfix : 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979712" y="5230941"/>
            <a:ext cx="1137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/>
              <a:t>Operand</a:t>
            </a:r>
          </a:p>
          <a:p>
            <a:pPr algn="ctr"/>
            <a:r>
              <a:rPr lang="en-US" altLang="zh-TW" b="1" dirty="0" smtClean="0"/>
              <a:t>Stack</a:t>
            </a:r>
            <a:endParaRPr lang="zh-TW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4788520" y="2305551"/>
            <a:ext cx="359544" cy="39469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1763688" y="1620089"/>
                <a:ext cx="541879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/>
                        </a:rPr>
                        <m:t>𝑋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=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𝐴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/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𝐵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−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𝐶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+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𝐷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∗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𝐸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−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𝐴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∗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1620089"/>
                <a:ext cx="5418791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字方塊 15"/>
          <p:cNvSpPr txBox="1"/>
          <p:nvPr/>
        </p:nvSpPr>
        <p:spPr>
          <a:xfrm>
            <a:off x="2319880" y="4280209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</a:rPr>
              <a:t>D</a:t>
            </a:r>
            <a:endParaRPr lang="zh-TW" altLang="en-US" sz="2800" baseline="-25000" dirty="0">
              <a:solidFill>
                <a:schemeClr val="bg1"/>
              </a:solidFill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300796"/>
              </p:ext>
            </p:extLst>
          </p:nvPr>
        </p:nvGraphicFramePr>
        <p:xfrm>
          <a:off x="3455403" y="3330332"/>
          <a:ext cx="3241305" cy="1466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1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728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Operation</a:t>
                      </a:r>
                      <a:endParaRPr lang="zh-TW" altLang="en-US" sz="2400" dirty="0"/>
                    </a:p>
                  </a:txBody>
                  <a:tcPr marL="184771" marR="184771" marT="92385" marB="9238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934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See operand E,</a:t>
                      </a:r>
                      <a:r>
                        <a:rPr lang="en-US" altLang="zh-TW" sz="2400" baseline="0" dirty="0" smtClean="0"/>
                        <a:t> put it into stack</a:t>
                      </a:r>
                      <a:endParaRPr lang="zh-TW" altLang="en-US" sz="2400" dirty="0"/>
                    </a:p>
                  </a:txBody>
                  <a:tcPr marL="184771" marR="184771" marT="92385" marB="9238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2319880" y="3909389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chemeClr val="bg1"/>
                </a:solidFill>
              </a:rPr>
              <a:t>E</a:t>
            </a:r>
            <a:endParaRPr lang="zh-TW" altLang="en-US" sz="2800" baseline="-25000" dirty="0">
              <a:solidFill>
                <a:schemeClr val="bg1"/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68770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319880" y="3298419"/>
            <a:ext cx="457200" cy="1905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kumimoji="1" lang="zh-TW" altLang="zh-TW" sz="2400" dirty="0"/>
          </a:p>
          <a:p>
            <a:pPr algn="ctr">
              <a:defRPr/>
            </a:pPr>
            <a:endParaRPr kumimoji="1" lang="zh-TW" altLang="zh-TW" sz="2400" dirty="0"/>
          </a:p>
          <a:p>
            <a:pPr algn="ctr">
              <a:defRPr/>
            </a:pPr>
            <a:endParaRPr kumimoji="1" lang="zh-TW" altLang="zh-TW" sz="2400" dirty="0"/>
          </a:p>
          <a:p>
            <a:pPr algn="ctr">
              <a:defRPr/>
            </a:pPr>
            <a:endParaRPr kumimoji="1" lang="en-US" altLang="zh-TW" sz="2400" dirty="0"/>
          </a:p>
          <a:p>
            <a:pPr algn="ctr">
              <a:defRPr/>
            </a:pPr>
            <a:endParaRPr kumimoji="1" lang="en-US" altLang="zh-TW" sz="2400" dirty="0">
              <a:latin typeface="+mj-lt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2319178" y="4705980"/>
            <a:ext cx="48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chemeClr val="bg1"/>
                </a:solidFill>
              </a:rPr>
              <a:t>T</a:t>
            </a:r>
            <a:r>
              <a:rPr lang="en-US" altLang="zh-TW" sz="2800" baseline="-25000" dirty="0" smtClean="0">
                <a:solidFill>
                  <a:schemeClr val="bg1"/>
                </a:solidFill>
              </a:rPr>
              <a:t>2</a:t>
            </a:r>
            <a:endParaRPr lang="zh-TW" altLang="en-US" sz="2800" baseline="-25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2177545" y="2196153"/>
                <a:ext cx="494276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3200" b="0" i="1" smtClean="0">
                        <a:latin typeface="Cambria Math"/>
                      </a:rPr>
                      <m:t>𝑋</m:t>
                    </m:r>
                    <m:r>
                      <a:rPr lang="en-US" altLang="zh-TW" sz="3200" b="0" i="1" smtClean="0">
                        <a:latin typeface="Cambria Math"/>
                      </a:rPr>
                      <m:t>=</m:t>
                    </m:r>
                    <m:r>
                      <a:rPr lang="en-US" altLang="zh-TW" sz="3200" b="0" i="1" smtClean="0">
                        <a:latin typeface="Cambria Math"/>
                      </a:rPr>
                      <m:t>𝐴𝐵</m:t>
                    </m:r>
                    <m:r>
                      <a:rPr lang="en-US" altLang="zh-TW" sz="3200" i="1">
                        <a:latin typeface="Cambria Math"/>
                      </a:rPr>
                      <m:t>/</m:t>
                    </m:r>
                    <m:r>
                      <a:rPr lang="en-US" altLang="zh-TW" sz="3200" b="0" i="1" smtClean="0">
                        <a:latin typeface="Cambria Math"/>
                      </a:rPr>
                      <m:t>𝐶</m:t>
                    </m:r>
                    <m:r>
                      <a:rPr lang="en-US" altLang="zh-TW" sz="3200" i="1">
                        <a:latin typeface="Cambria Math"/>
                      </a:rPr>
                      <m:t>−</m:t>
                    </m:r>
                    <m:r>
                      <a:rPr lang="en-US" altLang="zh-TW" sz="3200" b="0" i="1" smtClean="0">
                        <a:latin typeface="Cambria Math"/>
                      </a:rPr>
                      <m:t>𝐷𝐸</m:t>
                    </m:r>
                    <m:r>
                      <a:rPr lang="en-US" altLang="zh-TW" sz="3200" i="1">
                        <a:latin typeface="Cambria Math"/>
                      </a:rPr>
                      <m:t>∗+</m:t>
                    </m:r>
                    <m:r>
                      <a:rPr lang="en-US" altLang="zh-TW" sz="3200" b="0" i="1" smtClean="0">
                        <a:latin typeface="Cambria Math"/>
                      </a:rPr>
                      <m:t>𝐴𝐶</m:t>
                    </m:r>
                    <m:r>
                      <a:rPr lang="en-US" altLang="zh-TW" sz="3200" i="1">
                        <a:latin typeface="Cambria Math"/>
                      </a:rPr>
                      <m:t>∗</m:t>
                    </m:r>
                  </m:oMath>
                </a14:m>
                <a:r>
                  <a:rPr lang="en-US" altLang="zh-TW" sz="3200" dirty="0"/>
                  <a:t> </a:t>
                </a:r>
                <a14:m>
                  <m:oMath xmlns:m="http://schemas.openxmlformats.org/officeDocument/2006/math">
                    <m:r>
                      <a:rPr lang="en-US" altLang="zh-TW" sz="3200" i="1">
                        <a:latin typeface="Cambria Math"/>
                      </a:rPr>
                      <m:t>−</m:t>
                    </m:r>
                  </m:oMath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545" y="2196153"/>
                <a:ext cx="4942763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ym typeface="Wingdings" pitchFamily="2" charset="2"/>
              </a:rPr>
              <a:t>Infix :</a:t>
            </a:r>
          </a:p>
          <a:p>
            <a:r>
              <a:rPr lang="en-US" altLang="zh-TW" dirty="0" smtClean="0">
                <a:sym typeface="Wingdings" pitchFamily="2" charset="2"/>
              </a:rPr>
              <a:t>Postfix : 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979712" y="5230941"/>
            <a:ext cx="1137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/>
              <a:t>Operand</a:t>
            </a:r>
          </a:p>
          <a:p>
            <a:pPr algn="ctr"/>
            <a:r>
              <a:rPr lang="en-US" altLang="zh-TW" b="1" dirty="0" smtClean="0"/>
              <a:t>Stack</a:t>
            </a:r>
            <a:endParaRPr lang="zh-TW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5076552" y="2305551"/>
            <a:ext cx="359544" cy="39469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1763688" y="1620089"/>
                <a:ext cx="541879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/>
                        </a:rPr>
                        <m:t>𝑋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=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𝐴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/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𝐵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−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𝐶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+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𝐷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∗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𝐸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−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𝐴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∗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1620089"/>
                <a:ext cx="5418791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字方塊 15"/>
          <p:cNvSpPr txBox="1"/>
          <p:nvPr/>
        </p:nvSpPr>
        <p:spPr>
          <a:xfrm>
            <a:off x="2319880" y="4280209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</a:rPr>
              <a:t>D</a:t>
            </a:r>
            <a:endParaRPr lang="zh-TW" altLang="en-US" sz="2800" baseline="-25000" dirty="0">
              <a:solidFill>
                <a:schemeClr val="bg1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319880" y="3909389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chemeClr val="bg1"/>
                </a:solidFill>
              </a:rPr>
              <a:t>E</a:t>
            </a:r>
            <a:endParaRPr lang="zh-TW" altLang="en-US" sz="2800" baseline="-25000" dirty="0">
              <a:solidFill>
                <a:schemeClr val="bg1"/>
              </a:solidFill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793754"/>
              </p:ext>
            </p:extLst>
          </p:nvPr>
        </p:nvGraphicFramePr>
        <p:xfrm>
          <a:off x="3455402" y="3330332"/>
          <a:ext cx="4284950" cy="2198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4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728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Operation</a:t>
                      </a:r>
                      <a:endParaRPr lang="zh-TW" altLang="en-US" sz="2400" dirty="0"/>
                    </a:p>
                  </a:txBody>
                  <a:tcPr marL="184771" marR="184771" marT="92385" marB="9238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9347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dirty="0" smtClean="0"/>
                        <a:t>                 See operator ‘*’</a:t>
                      </a:r>
                      <a:r>
                        <a:rPr lang="en-US" altLang="zh-TW" sz="2400" baseline="0" dirty="0" smtClean="0"/>
                        <a:t> </a:t>
                      </a:r>
                      <a:br>
                        <a:rPr lang="en-US" altLang="zh-TW" sz="2400" baseline="0" dirty="0" smtClean="0"/>
                      </a:br>
                      <a:r>
                        <a:rPr lang="en-US" altLang="zh-TW" sz="2400" baseline="0" dirty="0" smtClean="0"/>
                        <a:t>1. Pop two elements from stack </a:t>
                      </a:r>
                      <a:br>
                        <a:rPr lang="en-US" altLang="zh-TW" sz="2400" baseline="0" dirty="0" smtClean="0"/>
                      </a:br>
                      <a:r>
                        <a:rPr lang="en-US" altLang="zh-TW" sz="2400" baseline="0" dirty="0" smtClean="0"/>
                        <a:t>2. Perform evaluation (T</a:t>
                      </a:r>
                      <a:r>
                        <a:rPr lang="en-US" altLang="zh-TW" sz="2400" baseline="-25000" dirty="0" smtClean="0"/>
                        <a:t>3</a:t>
                      </a:r>
                      <a:r>
                        <a:rPr lang="en-US" altLang="zh-TW" sz="2400" baseline="0" dirty="0" smtClean="0"/>
                        <a:t>=D*E)</a:t>
                      </a:r>
                    </a:p>
                    <a:p>
                      <a:pPr algn="l"/>
                      <a:r>
                        <a:rPr lang="en-US" altLang="zh-TW" sz="2400" dirty="0" smtClean="0"/>
                        <a:t>3. Push</a:t>
                      </a:r>
                      <a:r>
                        <a:rPr lang="en-US" altLang="zh-TW" sz="2400" baseline="0" dirty="0" smtClean="0"/>
                        <a:t> </a:t>
                      </a:r>
                      <a:r>
                        <a:rPr lang="en-US" altLang="zh-TW" sz="2400" dirty="0" smtClean="0"/>
                        <a:t>result into stack (</a:t>
                      </a:r>
                      <a:r>
                        <a:rPr lang="en-US" altLang="zh-TW" sz="2400" baseline="0" dirty="0" smtClean="0"/>
                        <a:t>T</a:t>
                      </a:r>
                      <a:r>
                        <a:rPr lang="en-US" altLang="zh-TW" sz="2400" baseline="-25000" dirty="0" smtClean="0"/>
                        <a:t>3</a:t>
                      </a:r>
                      <a:r>
                        <a:rPr lang="en-US" altLang="zh-TW" sz="2400" dirty="0" smtClean="0"/>
                        <a:t>)</a:t>
                      </a:r>
                      <a:endParaRPr lang="zh-TW" altLang="en-US" sz="2400" dirty="0"/>
                    </a:p>
                  </a:txBody>
                  <a:tcPr marL="184771" marR="184771" marT="92385" marB="9238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文字方塊 17"/>
          <p:cNvSpPr txBox="1"/>
          <p:nvPr/>
        </p:nvSpPr>
        <p:spPr>
          <a:xfrm>
            <a:off x="2307869" y="4271328"/>
            <a:ext cx="48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chemeClr val="bg1"/>
                </a:solidFill>
              </a:rPr>
              <a:t>T</a:t>
            </a:r>
            <a:r>
              <a:rPr lang="en-US" altLang="zh-TW" sz="2800" baseline="-25000" dirty="0" smtClean="0">
                <a:solidFill>
                  <a:schemeClr val="bg1"/>
                </a:solidFill>
              </a:rPr>
              <a:t>3</a:t>
            </a:r>
            <a:endParaRPr lang="zh-TW" altLang="en-US" sz="2800" baseline="-25000" dirty="0">
              <a:solidFill>
                <a:schemeClr val="bg1"/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97830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4" grpId="0"/>
      <p:bldP spid="1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319880" y="3298419"/>
            <a:ext cx="457200" cy="1905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kumimoji="1" lang="zh-TW" altLang="zh-TW" sz="2400" dirty="0"/>
          </a:p>
          <a:p>
            <a:pPr algn="ctr">
              <a:defRPr/>
            </a:pPr>
            <a:endParaRPr kumimoji="1" lang="zh-TW" altLang="zh-TW" sz="2400" dirty="0"/>
          </a:p>
          <a:p>
            <a:pPr algn="ctr">
              <a:defRPr/>
            </a:pPr>
            <a:endParaRPr kumimoji="1" lang="zh-TW" altLang="zh-TW" sz="2400" dirty="0"/>
          </a:p>
          <a:p>
            <a:pPr algn="ctr">
              <a:defRPr/>
            </a:pPr>
            <a:endParaRPr kumimoji="1" lang="en-US" altLang="zh-TW" sz="2400" dirty="0"/>
          </a:p>
          <a:p>
            <a:pPr algn="ctr">
              <a:defRPr/>
            </a:pPr>
            <a:endParaRPr kumimoji="1" lang="en-US" altLang="zh-TW" sz="2400" dirty="0">
              <a:latin typeface="+mj-lt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2307869" y="4271328"/>
            <a:ext cx="48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chemeClr val="bg1"/>
                </a:solidFill>
              </a:rPr>
              <a:t>T</a:t>
            </a:r>
            <a:r>
              <a:rPr lang="en-US" altLang="zh-TW" sz="2800" baseline="-25000" dirty="0" smtClean="0">
                <a:solidFill>
                  <a:schemeClr val="bg1"/>
                </a:solidFill>
              </a:rPr>
              <a:t>3</a:t>
            </a:r>
            <a:endParaRPr lang="zh-TW" altLang="en-US" sz="2800" baseline="-25000" dirty="0">
              <a:solidFill>
                <a:schemeClr val="bg1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2319178" y="4705980"/>
            <a:ext cx="48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chemeClr val="bg1"/>
                </a:solidFill>
              </a:rPr>
              <a:t>T</a:t>
            </a:r>
            <a:r>
              <a:rPr lang="en-US" altLang="zh-TW" sz="2800" baseline="-25000" dirty="0" smtClean="0">
                <a:solidFill>
                  <a:schemeClr val="bg1"/>
                </a:solidFill>
              </a:rPr>
              <a:t>2</a:t>
            </a:r>
            <a:endParaRPr lang="zh-TW" altLang="en-US" sz="2800" baseline="-25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2177545" y="2196153"/>
                <a:ext cx="494276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3200" b="0" i="1" smtClean="0">
                        <a:latin typeface="Cambria Math"/>
                      </a:rPr>
                      <m:t>𝑋</m:t>
                    </m:r>
                    <m:r>
                      <a:rPr lang="en-US" altLang="zh-TW" sz="3200" b="0" i="1" smtClean="0">
                        <a:latin typeface="Cambria Math"/>
                      </a:rPr>
                      <m:t>=</m:t>
                    </m:r>
                    <m:r>
                      <a:rPr lang="en-US" altLang="zh-TW" sz="3200" b="0" i="1" smtClean="0">
                        <a:latin typeface="Cambria Math"/>
                      </a:rPr>
                      <m:t>𝐴𝐵</m:t>
                    </m:r>
                    <m:r>
                      <a:rPr lang="en-US" altLang="zh-TW" sz="3200" i="1">
                        <a:latin typeface="Cambria Math"/>
                      </a:rPr>
                      <m:t>/</m:t>
                    </m:r>
                    <m:r>
                      <a:rPr lang="en-US" altLang="zh-TW" sz="3200" b="0" i="1" smtClean="0">
                        <a:latin typeface="Cambria Math"/>
                      </a:rPr>
                      <m:t>𝐶</m:t>
                    </m:r>
                    <m:r>
                      <a:rPr lang="en-US" altLang="zh-TW" sz="3200" i="1">
                        <a:latin typeface="Cambria Math"/>
                      </a:rPr>
                      <m:t>−</m:t>
                    </m:r>
                    <m:r>
                      <a:rPr lang="en-US" altLang="zh-TW" sz="3200" b="0" i="1" smtClean="0">
                        <a:latin typeface="Cambria Math"/>
                      </a:rPr>
                      <m:t>𝐷𝐸</m:t>
                    </m:r>
                    <m:r>
                      <a:rPr lang="en-US" altLang="zh-TW" sz="3200" i="1">
                        <a:latin typeface="Cambria Math"/>
                      </a:rPr>
                      <m:t>∗+</m:t>
                    </m:r>
                    <m:r>
                      <a:rPr lang="en-US" altLang="zh-TW" sz="3200" b="0" i="1" smtClean="0">
                        <a:latin typeface="Cambria Math"/>
                      </a:rPr>
                      <m:t>𝐴𝐶</m:t>
                    </m:r>
                    <m:r>
                      <a:rPr lang="en-US" altLang="zh-TW" sz="3200" i="1">
                        <a:latin typeface="Cambria Math"/>
                      </a:rPr>
                      <m:t>∗</m:t>
                    </m:r>
                  </m:oMath>
                </a14:m>
                <a:r>
                  <a:rPr lang="en-US" altLang="zh-TW" sz="3200" dirty="0"/>
                  <a:t> </a:t>
                </a:r>
                <a14:m>
                  <m:oMath xmlns:m="http://schemas.openxmlformats.org/officeDocument/2006/math">
                    <m:r>
                      <a:rPr lang="en-US" altLang="zh-TW" sz="3200" i="1">
                        <a:latin typeface="Cambria Math"/>
                      </a:rPr>
                      <m:t>−</m:t>
                    </m:r>
                  </m:oMath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545" y="2196153"/>
                <a:ext cx="4942763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ym typeface="Wingdings" pitchFamily="2" charset="2"/>
              </a:rPr>
              <a:t>Infix :</a:t>
            </a:r>
          </a:p>
          <a:p>
            <a:r>
              <a:rPr lang="en-US" altLang="zh-TW" dirty="0" smtClean="0">
                <a:sym typeface="Wingdings" pitchFamily="2" charset="2"/>
              </a:rPr>
              <a:t>Postfix : 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979712" y="5230941"/>
            <a:ext cx="1137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/>
              <a:t>Operand</a:t>
            </a:r>
          </a:p>
          <a:p>
            <a:pPr algn="ctr"/>
            <a:r>
              <a:rPr lang="en-US" altLang="zh-TW" b="1" dirty="0" smtClean="0"/>
              <a:t>Stack</a:t>
            </a:r>
            <a:endParaRPr lang="zh-TW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5436592" y="2305551"/>
            <a:ext cx="359544" cy="39469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1763688" y="1620089"/>
                <a:ext cx="541879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/>
                        </a:rPr>
                        <m:t>𝑋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=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𝐴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/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𝐵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−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𝐶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+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𝐷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∗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𝐸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−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𝐴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∗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1620089"/>
                <a:ext cx="5418791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824769"/>
              </p:ext>
            </p:extLst>
          </p:nvPr>
        </p:nvGraphicFramePr>
        <p:xfrm>
          <a:off x="3455402" y="3330332"/>
          <a:ext cx="4284950" cy="2198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4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728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Operation</a:t>
                      </a:r>
                      <a:endParaRPr lang="zh-TW" altLang="en-US" sz="2400" dirty="0"/>
                    </a:p>
                  </a:txBody>
                  <a:tcPr marL="184771" marR="184771" marT="92385" marB="9238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9347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dirty="0" smtClean="0"/>
                        <a:t>                 See operator ‘+’</a:t>
                      </a:r>
                      <a:r>
                        <a:rPr lang="en-US" altLang="zh-TW" sz="2400" baseline="0" dirty="0" smtClean="0"/>
                        <a:t> </a:t>
                      </a:r>
                      <a:br>
                        <a:rPr lang="en-US" altLang="zh-TW" sz="2400" baseline="0" dirty="0" smtClean="0"/>
                      </a:br>
                      <a:r>
                        <a:rPr lang="en-US" altLang="zh-TW" sz="2400" baseline="0" dirty="0" smtClean="0"/>
                        <a:t>1. Pop two elements from stack </a:t>
                      </a:r>
                      <a:br>
                        <a:rPr lang="en-US" altLang="zh-TW" sz="2400" baseline="0" dirty="0" smtClean="0"/>
                      </a:br>
                      <a:r>
                        <a:rPr lang="en-US" altLang="zh-TW" sz="2400" baseline="0" dirty="0" smtClean="0"/>
                        <a:t>2. Perform evaluation (T</a:t>
                      </a:r>
                      <a:r>
                        <a:rPr lang="en-US" altLang="zh-TW" sz="2400" baseline="-25000" dirty="0" smtClean="0"/>
                        <a:t>4</a:t>
                      </a:r>
                      <a:r>
                        <a:rPr lang="en-US" altLang="zh-TW" sz="2400" baseline="0" dirty="0" smtClean="0"/>
                        <a:t>=T</a:t>
                      </a:r>
                      <a:r>
                        <a:rPr lang="en-US" altLang="zh-TW" sz="2400" baseline="-25000" dirty="0" smtClean="0"/>
                        <a:t>2</a:t>
                      </a:r>
                      <a:r>
                        <a:rPr lang="en-US" altLang="zh-TW" sz="2400" baseline="0" dirty="0" smtClean="0"/>
                        <a:t>+T</a:t>
                      </a:r>
                      <a:r>
                        <a:rPr lang="en-US" altLang="zh-TW" sz="2400" baseline="-25000" dirty="0" smtClean="0"/>
                        <a:t>3</a:t>
                      </a:r>
                      <a:r>
                        <a:rPr lang="en-US" altLang="zh-TW" sz="2400" baseline="0" dirty="0" smtClean="0"/>
                        <a:t>)</a:t>
                      </a:r>
                    </a:p>
                    <a:p>
                      <a:pPr algn="l"/>
                      <a:r>
                        <a:rPr lang="en-US" altLang="zh-TW" sz="2400" dirty="0" smtClean="0"/>
                        <a:t>3. Push</a:t>
                      </a:r>
                      <a:r>
                        <a:rPr lang="en-US" altLang="zh-TW" sz="2400" baseline="0" dirty="0" smtClean="0"/>
                        <a:t> </a:t>
                      </a:r>
                      <a:r>
                        <a:rPr lang="en-US" altLang="zh-TW" sz="2400" dirty="0" smtClean="0"/>
                        <a:t>result into stack (</a:t>
                      </a:r>
                      <a:r>
                        <a:rPr lang="en-US" altLang="zh-TW" sz="2400" baseline="0" dirty="0" smtClean="0"/>
                        <a:t>T</a:t>
                      </a:r>
                      <a:r>
                        <a:rPr lang="en-US" altLang="zh-TW" sz="2400" baseline="-25000" dirty="0" smtClean="0"/>
                        <a:t>4</a:t>
                      </a:r>
                      <a:r>
                        <a:rPr lang="en-US" altLang="zh-TW" sz="2400" dirty="0" smtClean="0"/>
                        <a:t>)</a:t>
                      </a:r>
                      <a:endParaRPr lang="zh-TW" altLang="en-US" sz="2400" dirty="0"/>
                    </a:p>
                  </a:txBody>
                  <a:tcPr marL="184771" marR="184771" marT="92385" marB="9238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文字方塊 18"/>
          <p:cNvSpPr txBox="1"/>
          <p:nvPr/>
        </p:nvSpPr>
        <p:spPr>
          <a:xfrm>
            <a:off x="2319880" y="4707721"/>
            <a:ext cx="48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chemeClr val="bg1"/>
                </a:solidFill>
              </a:rPr>
              <a:t>T</a:t>
            </a:r>
            <a:r>
              <a:rPr lang="en-US" altLang="zh-TW" sz="2800" baseline="-25000" dirty="0" smtClean="0">
                <a:solidFill>
                  <a:schemeClr val="bg1"/>
                </a:solidFill>
              </a:rPr>
              <a:t>4</a:t>
            </a:r>
            <a:endParaRPr lang="zh-TW" altLang="en-US" sz="2800" baseline="-25000" dirty="0"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436729" y="5773082"/>
            <a:ext cx="435927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2400" dirty="0" smtClean="0"/>
              <a:t>Try the rest of steps by your own!</a:t>
            </a:r>
            <a:endParaRPr lang="zh-TW" altLang="en-US" sz="2400" dirty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71853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7" grpId="0"/>
      <p:bldP spid="19" grpId="0"/>
      <p:bldP spid="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Evaluation Pseudo Codes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7730657"/>
              </p:ext>
            </p:extLst>
          </p:nvPr>
        </p:nvGraphicFramePr>
        <p:xfrm>
          <a:off x="575556" y="2085569"/>
          <a:ext cx="7992888" cy="337125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7992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08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void </a:t>
                      </a:r>
                      <a:r>
                        <a:rPr lang="en-US" sz="1600" b="1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Eval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(Expression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e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8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  </a:t>
                      </a:r>
                      <a:r>
                        <a:rPr lang="en-US" sz="1600" b="1" kern="10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Assume the</a:t>
                      </a:r>
                      <a:r>
                        <a:rPr lang="en-US" sz="16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last token of e is ‘#’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8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altLang="zh-TW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en-US" altLang="zh-TW" sz="1600" b="1" kern="10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A function </a:t>
                      </a:r>
                      <a:r>
                        <a:rPr lang="en-US" altLang="zh-TW" sz="1600" b="1" kern="100" dirty="0" err="1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NextToken</a:t>
                      </a:r>
                      <a:r>
                        <a:rPr lang="en-US" altLang="zh-TW" sz="1600" b="1" kern="10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is</a:t>
                      </a:r>
                      <a:r>
                        <a:rPr lang="en-US" altLang="zh-TW" sz="16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used to get next token in e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8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altLang="zh-TW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Stack&lt;Token&gt; stack; </a:t>
                      </a:r>
                      <a:r>
                        <a:rPr lang="en-US" altLang="zh-TW" sz="1600" b="1" kern="10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initialize stack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08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altLang="zh-TW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for (Token x = </a:t>
                      </a:r>
                      <a:r>
                        <a:rPr lang="en-US" altLang="zh-TW" sz="1600" b="1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NextToken</a:t>
                      </a:r>
                      <a:r>
                        <a:rPr lang="en-US" altLang="zh-TW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(e); x != ‘#’; x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</a:t>
                      </a:r>
                      <a:r>
                        <a:rPr lang="en-US" altLang="zh-TW" sz="16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NextToken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(e)</a:t>
                      </a:r>
                      <a:r>
                        <a:rPr lang="en-US" altLang="zh-TW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){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08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altLang="zh-TW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if(x is an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operand</a:t>
                      </a:r>
                      <a:r>
                        <a:rPr lang="en-US" altLang="zh-TW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 </a:t>
                      </a:r>
                      <a:r>
                        <a:rPr lang="en-US" altLang="zh-TW" sz="1600" b="1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stack.Push</a:t>
                      </a:r>
                      <a:r>
                        <a:rPr lang="en-US" altLang="zh-TW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(x);</a:t>
                      </a: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08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altLang="zh-TW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else{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08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altLang="zh-TW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</a:t>
                      </a:r>
                      <a:r>
                        <a:rPr lang="en-US" altLang="zh-TW" sz="1600" b="1" kern="10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Remove</a:t>
                      </a:r>
                      <a:r>
                        <a:rPr lang="en-US" altLang="zh-TW" sz="16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the correct number of operands from stack</a:t>
                      </a: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08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altLang="zh-TW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</a:t>
                      </a:r>
                      <a:r>
                        <a:rPr lang="en-US" altLang="zh-TW" sz="1600" b="1" kern="10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</a:t>
                      </a:r>
                      <a:r>
                        <a:rPr lang="en-US" altLang="zh-TW" sz="16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Perform the evaluation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08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altLang="zh-TW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</a:t>
                      </a:r>
                      <a:r>
                        <a:rPr lang="en-US" altLang="zh-TW" sz="1600" b="1" kern="10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</a:t>
                      </a:r>
                      <a:r>
                        <a:rPr lang="en-US" altLang="zh-TW" sz="16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Push the result back to stack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08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altLang="zh-TW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</a:t>
                      </a:r>
                      <a:r>
                        <a:rPr lang="en-US" altLang="zh-TW" sz="1600" b="1" kern="100" dirty="0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***Try</a:t>
                      </a:r>
                      <a:r>
                        <a:rPr lang="en-US" altLang="zh-TW" sz="1600" b="1" kern="100" baseline="0" dirty="0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to fill up the codes by your own</a:t>
                      </a:r>
                      <a:r>
                        <a:rPr lang="en-US" altLang="zh-TW" sz="1600" b="1" kern="100" dirty="0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***</a:t>
                      </a:r>
                      <a:endParaRPr lang="zh-TW" sz="1600" b="1" kern="100" dirty="0">
                        <a:solidFill>
                          <a:srgbClr val="C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08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altLang="zh-TW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}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08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altLang="zh-TW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}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08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};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28162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Infix to Postfix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Fully </a:t>
            </a:r>
            <a:r>
              <a:rPr lang="en-US" altLang="zh-TW" dirty="0" smtClean="0"/>
              <a:t>parenthesize algorithm:</a:t>
            </a:r>
          </a:p>
          <a:p>
            <a:pPr lvl="1"/>
            <a:r>
              <a:rPr lang="en-US" altLang="zh-TW" dirty="0" smtClean="0"/>
              <a:t>Fully parenthesize the expression</a:t>
            </a:r>
          </a:p>
          <a:p>
            <a:pPr lvl="1"/>
            <a:r>
              <a:rPr lang="en-US" altLang="zh-TW" dirty="0" smtClean="0"/>
              <a:t>Move all operators so the they replace the corresponding right parentheses</a:t>
            </a:r>
          </a:p>
          <a:p>
            <a:pPr lvl="1"/>
            <a:r>
              <a:rPr lang="en-US" altLang="zh-TW" dirty="0" smtClean="0"/>
              <a:t>Delete all parentheses </a:t>
            </a:r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827584" y="4608362"/>
            <a:ext cx="6968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ym typeface="Wingdings" pitchFamily="2" charset="2"/>
              </a:rPr>
              <a:t>((((A / B ) – C ) + ( D * E ) ) - ( A * C ) )</a:t>
            </a:r>
            <a:endParaRPr lang="zh-TW" altLang="en-US" sz="5400" dirty="0"/>
          </a:p>
        </p:txBody>
      </p:sp>
      <p:grpSp>
        <p:nvGrpSpPr>
          <p:cNvPr id="5" name="群組 4"/>
          <p:cNvGrpSpPr/>
          <p:nvPr/>
        </p:nvGrpSpPr>
        <p:grpSpPr>
          <a:xfrm>
            <a:off x="1907704" y="5213362"/>
            <a:ext cx="572298" cy="285752"/>
            <a:chOff x="2500298" y="1929596"/>
            <a:chExt cx="572298" cy="285752"/>
          </a:xfrm>
        </p:grpSpPr>
        <p:cxnSp>
          <p:nvCxnSpPr>
            <p:cNvPr id="6" name="直線接點 5"/>
            <p:cNvCxnSpPr/>
            <p:nvPr/>
          </p:nvCxnSpPr>
          <p:spPr bwMode="auto">
            <a:xfrm rot="5400000">
              <a:off x="2393141" y="2107397"/>
              <a:ext cx="214314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直線接點 6"/>
            <p:cNvCxnSpPr/>
            <p:nvPr/>
          </p:nvCxnSpPr>
          <p:spPr bwMode="auto">
            <a:xfrm>
              <a:off x="2500298" y="2214554"/>
              <a:ext cx="571504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直線單箭頭接點 7"/>
            <p:cNvCxnSpPr/>
            <p:nvPr/>
          </p:nvCxnSpPr>
          <p:spPr bwMode="auto">
            <a:xfrm rot="5400000" flipH="1" flipV="1">
              <a:off x="2928926" y="2071678"/>
              <a:ext cx="285752" cy="1588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9" name="群組 8"/>
          <p:cNvGrpSpPr/>
          <p:nvPr/>
        </p:nvGrpSpPr>
        <p:grpSpPr>
          <a:xfrm>
            <a:off x="2873175" y="5213362"/>
            <a:ext cx="572298" cy="285752"/>
            <a:chOff x="2500298" y="1929596"/>
            <a:chExt cx="572298" cy="285752"/>
          </a:xfrm>
        </p:grpSpPr>
        <p:cxnSp>
          <p:nvCxnSpPr>
            <p:cNvPr id="10" name="直線接點 9"/>
            <p:cNvCxnSpPr/>
            <p:nvPr/>
          </p:nvCxnSpPr>
          <p:spPr bwMode="auto">
            <a:xfrm rot="5400000">
              <a:off x="2393141" y="2107397"/>
              <a:ext cx="214314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直線接點 10"/>
            <p:cNvCxnSpPr/>
            <p:nvPr/>
          </p:nvCxnSpPr>
          <p:spPr bwMode="auto">
            <a:xfrm>
              <a:off x="2500298" y="2214554"/>
              <a:ext cx="571504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直線單箭頭接點 11"/>
            <p:cNvCxnSpPr/>
            <p:nvPr/>
          </p:nvCxnSpPr>
          <p:spPr bwMode="auto">
            <a:xfrm rot="5400000" flipH="1" flipV="1">
              <a:off x="2928926" y="2071678"/>
              <a:ext cx="285752" cy="1588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3" name="群組 12"/>
          <p:cNvGrpSpPr/>
          <p:nvPr/>
        </p:nvGrpSpPr>
        <p:grpSpPr>
          <a:xfrm>
            <a:off x="4719782" y="5213362"/>
            <a:ext cx="572298" cy="285752"/>
            <a:chOff x="2500298" y="1929596"/>
            <a:chExt cx="572298" cy="285752"/>
          </a:xfrm>
        </p:grpSpPr>
        <p:cxnSp>
          <p:nvCxnSpPr>
            <p:cNvPr id="14" name="直線接點 13"/>
            <p:cNvCxnSpPr/>
            <p:nvPr/>
          </p:nvCxnSpPr>
          <p:spPr bwMode="auto">
            <a:xfrm rot="5400000">
              <a:off x="2393141" y="2107397"/>
              <a:ext cx="214314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直線接點 14"/>
            <p:cNvCxnSpPr/>
            <p:nvPr/>
          </p:nvCxnSpPr>
          <p:spPr bwMode="auto">
            <a:xfrm>
              <a:off x="2500298" y="2214554"/>
              <a:ext cx="571504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直線單箭頭接點 15"/>
            <p:cNvCxnSpPr/>
            <p:nvPr/>
          </p:nvCxnSpPr>
          <p:spPr bwMode="auto">
            <a:xfrm rot="5400000" flipH="1" flipV="1">
              <a:off x="2928926" y="2071678"/>
              <a:ext cx="285752" cy="1588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7" name="群組 16"/>
          <p:cNvGrpSpPr/>
          <p:nvPr/>
        </p:nvGrpSpPr>
        <p:grpSpPr>
          <a:xfrm>
            <a:off x="6736006" y="5213362"/>
            <a:ext cx="572298" cy="285752"/>
            <a:chOff x="2500298" y="1929596"/>
            <a:chExt cx="572298" cy="285752"/>
          </a:xfrm>
        </p:grpSpPr>
        <p:cxnSp>
          <p:nvCxnSpPr>
            <p:cNvPr id="18" name="直線接點 17"/>
            <p:cNvCxnSpPr/>
            <p:nvPr/>
          </p:nvCxnSpPr>
          <p:spPr bwMode="auto">
            <a:xfrm rot="5400000">
              <a:off x="2393141" y="2107397"/>
              <a:ext cx="214314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直線接點 18"/>
            <p:cNvCxnSpPr/>
            <p:nvPr/>
          </p:nvCxnSpPr>
          <p:spPr bwMode="auto">
            <a:xfrm>
              <a:off x="2500298" y="2214554"/>
              <a:ext cx="571504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直線單箭頭接點 19"/>
            <p:cNvCxnSpPr/>
            <p:nvPr/>
          </p:nvCxnSpPr>
          <p:spPr bwMode="auto">
            <a:xfrm rot="5400000" flipH="1" flipV="1">
              <a:off x="2928926" y="2071678"/>
              <a:ext cx="285752" cy="1588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1" name="群組 20"/>
          <p:cNvGrpSpPr/>
          <p:nvPr/>
        </p:nvGrpSpPr>
        <p:grpSpPr>
          <a:xfrm>
            <a:off x="3729372" y="5140336"/>
            <a:ext cx="1778731" cy="571504"/>
            <a:chOff x="2500298" y="1929596"/>
            <a:chExt cx="572298" cy="285752"/>
          </a:xfrm>
        </p:grpSpPr>
        <p:cxnSp>
          <p:nvCxnSpPr>
            <p:cNvPr id="22" name="直線接點 21"/>
            <p:cNvCxnSpPr/>
            <p:nvPr/>
          </p:nvCxnSpPr>
          <p:spPr bwMode="auto">
            <a:xfrm rot="5400000">
              <a:off x="2393141" y="2107397"/>
              <a:ext cx="214314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直線接點 22"/>
            <p:cNvCxnSpPr/>
            <p:nvPr/>
          </p:nvCxnSpPr>
          <p:spPr bwMode="auto">
            <a:xfrm>
              <a:off x="2500298" y="2214554"/>
              <a:ext cx="571504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直線單箭頭接點 23"/>
            <p:cNvCxnSpPr/>
            <p:nvPr/>
          </p:nvCxnSpPr>
          <p:spPr bwMode="auto">
            <a:xfrm rot="5400000" flipH="1" flipV="1">
              <a:off x="2928926" y="2071678"/>
              <a:ext cx="285752" cy="1588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5" name="群組 24"/>
          <p:cNvGrpSpPr/>
          <p:nvPr/>
        </p:nvGrpSpPr>
        <p:grpSpPr>
          <a:xfrm>
            <a:off x="5846817" y="5213362"/>
            <a:ext cx="1749519" cy="571504"/>
            <a:chOff x="2500298" y="1929596"/>
            <a:chExt cx="572298" cy="285752"/>
          </a:xfrm>
        </p:grpSpPr>
        <p:cxnSp>
          <p:nvCxnSpPr>
            <p:cNvPr id="26" name="直線接點 25"/>
            <p:cNvCxnSpPr/>
            <p:nvPr/>
          </p:nvCxnSpPr>
          <p:spPr bwMode="auto">
            <a:xfrm rot="5400000">
              <a:off x="2393141" y="2107397"/>
              <a:ext cx="214314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直線接點 26"/>
            <p:cNvCxnSpPr/>
            <p:nvPr/>
          </p:nvCxnSpPr>
          <p:spPr bwMode="auto">
            <a:xfrm>
              <a:off x="2500298" y="2214554"/>
              <a:ext cx="571504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直線單箭頭接點 27"/>
            <p:cNvCxnSpPr/>
            <p:nvPr/>
          </p:nvCxnSpPr>
          <p:spPr bwMode="auto">
            <a:xfrm rot="5400000" flipH="1" flipV="1">
              <a:off x="2928926" y="2071678"/>
              <a:ext cx="285752" cy="1588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9" name="文字方塊 28"/>
          <p:cNvSpPr txBox="1"/>
          <p:nvPr/>
        </p:nvSpPr>
        <p:spPr>
          <a:xfrm>
            <a:off x="1351048" y="5879013"/>
            <a:ext cx="6545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ym typeface="Wingdings" pitchFamily="2" charset="2"/>
              </a:rPr>
              <a:t>A   B /   </a:t>
            </a:r>
            <a:r>
              <a:rPr lang="en-US" altLang="zh-TW" sz="3600" dirty="0" smtClean="0">
                <a:sym typeface="Wingdings" pitchFamily="2" charset="2"/>
              </a:rPr>
              <a:t>  C </a:t>
            </a:r>
            <a:r>
              <a:rPr lang="en-US" altLang="zh-TW" sz="3600" dirty="0">
                <a:sym typeface="Wingdings" pitchFamily="2" charset="2"/>
              </a:rPr>
              <a:t>–</a:t>
            </a:r>
            <a:r>
              <a:rPr lang="en-US" altLang="zh-TW" sz="3600" dirty="0" smtClean="0">
                <a:sym typeface="Wingdings" pitchFamily="2" charset="2"/>
              </a:rPr>
              <a:t>      D    </a:t>
            </a:r>
            <a:r>
              <a:rPr lang="en-US" altLang="zh-TW" sz="3600" dirty="0">
                <a:sym typeface="Wingdings" pitchFamily="2" charset="2"/>
              </a:rPr>
              <a:t>E * +    A    C * </a:t>
            </a:r>
            <a:r>
              <a:rPr lang="en-US" altLang="zh-TW" sz="3600" dirty="0" smtClean="0">
                <a:sym typeface="Wingdings" pitchFamily="2" charset="2"/>
              </a:rPr>
              <a:t>-</a:t>
            </a:r>
            <a:endParaRPr lang="zh-TW" altLang="en-US" sz="3600" dirty="0"/>
          </a:p>
        </p:txBody>
      </p:sp>
      <p:sp>
        <p:nvSpPr>
          <p:cNvPr id="30" name="投影片編號版面配置區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99396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Infix to Postfix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Smarter algorithm</a:t>
            </a:r>
          </a:p>
          <a:p>
            <a:pPr lvl="1"/>
            <a:r>
              <a:rPr lang="en-US" altLang="zh-TW" dirty="0" smtClean="0"/>
              <a:t>Scan the expression only once</a:t>
            </a:r>
          </a:p>
          <a:p>
            <a:pPr lvl="1"/>
            <a:r>
              <a:rPr lang="en-US" altLang="zh-TW" dirty="0" smtClean="0"/>
              <a:t>Utilize </a:t>
            </a:r>
            <a:r>
              <a:rPr lang="en-US" altLang="zh-TW" b="1" dirty="0" smtClean="0">
                <a:solidFill>
                  <a:srgbClr val="FF0000"/>
                </a:solidFill>
              </a:rPr>
              <a:t>stack</a:t>
            </a:r>
          </a:p>
          <a:p>
            <a:r>
              <a:rPr lang="en-US" altLang="zh-TW" dirty="0" smtClean="0"/>
              <a:t>The order of operands dose not change between infix and postfix</a:t>
            </a:r>
          </a:p>
          <a:p>
            <a:pPr lvl="1"/>
            <a:r>
              <a:rPr lang="en-US" altLang="zh-TW" dirty="0" smtClean="0"/>
              <a:t>Output every visiting operand directly</a:t>
            </a:r>
          </a:p>
          <a:p>
            <a:r>
              <a:rPr lang="en-US" altLang="zh-TW" dirty="0" smtClean="0"/>
              <a:t>Use stack to store visited operators and pop them out at the right moment</a:t>
            </a:r>
          </a:p>
          <a:p>
            <a:pPr lvl="1"/>
            <a:r>
              <a:rPr lang="en-US" altLang="zh-TW" dirty="0" smtClean="0">
                <a:sym typeface="Wingdings" pitchFamily="2" charset="2"/>
              </a:rPr>
              <a:t>When the </a:t>
            </a:r>
            <a:r>
              <a:rPr lang="en-US" altLang="zh-TW" b="1" i="1" dirty="0" smtClean="0">
                <a:sym typeface="Wingdings" pitchFamily="2" charset="2"/>
              </a:rPr>
              <a:t>priority</a:t>
            </a:r>
            <a:r>
              <a:rPr lang="en-US" altLang="zh-TW" dirty="0" smtClean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of operator </a:t>
            </a:r>
            <a:r>
              <a:rPr lang="en-US" altLang="zh-TW" dirty="0" smtClean="0">
                <a:sym typeface="Wingdings" pitchFamily="2" charset="2"/>
              </a:rPr>
              <a:t>on top of </a:t>
            </a:r>
            <a:r>
              <a:rPr lang="en-US" altLang="zh-TW" dirty="0">
                <a:sym typeface="Wingdings" pitchFamily="2" charset="2"/>
              </a:rPr>
              <a:t>stack </a:t>
            </a:r>
            <a:r>
              <a:rPr lang="en-US" altLang="zh-TW" dirty="0" smtClean="0">
                <a:sym typeface="Wingdings" pitchFamily="2" charset="2"/>
              </a:rPr>
              <a:t>is </a:t>
            </a:r>
            <a:r>
              <a:rPr lang="en-US" altLang="zh-TW" b="1" i="1" dirty="0" smtClean="0">
                <a:solidFill>
                  <a:srgbClr val="FF0000"/>
                </a:solidFill>
                <a:sym typeface="Wingdings" pitchFamily="2" charset="2"/>
              </a:rPr>
              <a:t>higher or equal to</a:t>
            </a:r>
            <a:r>
              <a:rPr lang="en-US" altLang="zh-TW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that of the </a:t>
            </a:r>
            <a:r>
              <a:rPr lang="en-US" altLang="zh-TW" dirty="0">
                <a:solidFill>
                  <a:srgbClr val="FF0000"/>
                </a:solidFill>
                <a:sym typeface="Wingdings" pitchFamily="2" charset="2"/>
              </a:rPr>
              <a:t>incoming</a:t>
            </a:r>
            <a:r>
              <a:rPr lang="en-US" altLang="zh-TW" dirty="0">
                <a:sym typeface="Wingdings" pitchFamily="2" charset="2"/>
              </a:rPr>
              <a:t> operator (left-to-right associativity</a:t>
            </a:r>
            <a:r>
              <a:rPr lang="en-US" altLang="zh-TW" dirty="0" smtClean="0">
                <a:sym typeface="Wingdings" pitchFamily="2" charset="2"/>
              </a:rPr>
              <a:t>)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98233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Infix : A + B * C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143972"/>
              </p:ext>
            </p:extLst>
          </p:nvPr>
        </p:nvGraphicFramePr>
        <p:xfrm>
          <a:off x="1979712" y="2636912"/>
          <a:ext cx="518457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Next token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Stack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Output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8" name="群組 7"/>
          <p:cNvGrpSpPr/>
          <p:nvPr/>
        </p:nvGrpSpPr>
        <p:grpSpPr>
          <a:xfrm>
            <a:off x="2267744" y="2996952"/>
            <a:ext cx="4221210" cy="369332"/>
            <a:chOff x="2267744" y="2996952"/>
            <a:chExt cx="4221210" cy="369332"/>
          </a:xfrm>
        </p:grpSpPr>
        <p:sp>
          <p:nvSpPr>
            <p:cNvPr id="5" name="文字方塊 4"/>
            <p:cNvSpPr txBox="1"/>
            <p:nvPr/>
          </p:nvSpPr>
          <p:spPr>
            <a:xfrm>
              <a:off x="2267744" y="2996952"/>
              <a:ext cx="692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None</a:t>
              </a:r>
              <a:endParaRPr lang="zh-TW" altLang="en-US"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3851920" y="2996952"/>
              <a:ext cx="783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Empty</a:t>
              </a:r>
              <a:endParaRPr lang="zh-TW" altLang="en-US" dirty="0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5796136" y="2996952"/>
              <a:ext cx="692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None</a:t>
              </a:r>
              <a:endParaRPr lang="zh-TW" altLang="en-US" dirty="0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2472847" y="3366284"/>
            <a:ext cx="3846107" cy="369332"/>
            <a:chOff x="2455295" y="2996952"/>
            <a:chExt cx="3846107" cy="369332"/>
          </a:xfrm>
        </p:grpSpPr>
        <p:sp>
          <p:nvSpPr>
            <p:cNvPr id="10" name="文字方塊 9"/>
            <p:cNvSpPr txBox="1"/>
            <p:nvPr/>
          </p:nvSpPr>
          <p:spPr>
            <a:xfrm>
              <a:off x="2455295" y="2996952"/>
              <a:ext cx="3177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A</a:t>
              </a:r>
              <a:endParaRPr lang="zh-TW" altLang="en-US" dirty="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3851920" y="2996952"/>
              <a:ext cx="783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Empty</a:t>
              </a:r>
              <a:endParaRPr lang="zh-TW" altLang="en-US" dirty="0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5983687" y="2996952"/>
              <a:ext cx="3177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A</a:t>
              </a:r>
              <a:endParaRPr lang="zh-TW" altLang="en-US" dirty="0"/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2475205" y="3735616"/>
            <a:ext cx="3837291" cy="369332"/>
            <a:chOff x="2464111" y="2996952"/>
            <a:chExt cx="3837291" cy="369332"/>
          </a:xfrm>
        </p:grpSpPr>
        <p:sp>
          <p:nvSpPr>
            <p:cNvPr id="14" name="文字方塊 13"/>
            <p:cNvSpPr txBox="1"/>
            <p:nvPr/>
          </p:nvSpPr>
          <p:spPr>
            <a:xfrm>
              <a:off x="2464111" y="2996952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/>
                <a:t>+</a:t>
              </a:r>
              <a:endParaRPr lang="zh-TW" altLang="en-US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4093460" y="299695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+</a:t>
              </a:r>
              <a:endParaRPr lang="zh-TW" altLang="en-US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5983687" y="2996952"/>
              <a:ext cx="3177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A</a:t>
              </a:r>
              <a:endParaRPr lang="zh-TW" altLang="en-US" dirty="0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2481181" y="4123129"/>
            <a:ext cx="3904618" cy="369332"/>
            <a:chOff x="2459302" y="2996952"/>
            <a:chExt cx="3904618" cy="369332"/>
          </a:xfrm>
        </p:grpSpPr>
        <p:sp>
          <p:nvSpPr>
            <p:cNvPr id="18" name="文字方塊 17"/>
            <p:cNvSpPr txBox="1"/>
            <p:nvPr/>
          </p:nvSpPr>
          <p:spPr>
            <a:xfrm>
              <a:off x="2459302" y="2996952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B</a:t>
              </a:r>
              <a:endParaRPr lang="zh-TW" altLang="en-US" dirty="0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4093460" y="299695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+</a:t>
              </a:r>
              <a:endParaRPr lang="zh-TW" altLang="en-US" dirty="0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5921170" y="2996952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AB</a:t>
              </a:r>
              <a:endParaRPr lang="zh-TW" altLang="en-US" dirty="0"/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2488576" y="4492461"/>
            <a:ext cx="3899810" cy="369332"/>
            <a:chOff x="2464110" y="2996952"/>
            <a:chExt cx="3899810" cy="369332"/>
          </a:xfrm>
        </p:grpSpPr>
        <p:sp>
          <p:nvSpPr>
            <p:cNvPr id="22" name="文字方塊 21"/>
            <p:cNvSpPr txBox="1"/>
            <p:nvPr/>
          </p:nvSpPr>
          <p:spPr>
            <a:xfrm>
              <a:off x="2464110" y="2996952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/>
                <a:t>*</a:t>
              </a:r>
              <a:endParaRPr lang="zh-TW" altLang="en-US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4035752" y="2996952"/>
              <a:ext cx="415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+*</a:t>
              </a:r>
              <a:endParaRPr lang="zh-TW" altLang="en-US" dirty="0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5921170" y="2996952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AB</a:t>
              </a:r>
              <a:endParaRPr lang="zh-TW" altLang="en-US" dirty="0"/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2484568" y="4840823"/>
            <a:ext cx="3965534" cy="369332"/>
            <a:chOff x="2460102" y="2996952"/>
            <a:chExt cx="3965534" cy="369332"/>
          </a:xfrm>
        </p:grpSpPr>
        <p:sp>
          <p:nvSpPr>
            <p:cNvPr id="26" name="文字方塊 25"/>
            <p:cNvSpPr txBox="1"/>
            <p:nvPr/>
          </p:nvSpPr>
          <p:spPr>
            <a:xfrm>
              <a:off x="2460102" y="299695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C</a:t>
              </a:r>
              <a:endParaRPr lang="zh-TW" altLang="en-US" dirty="0"/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4035752" y="2996952"/>
              <a:ext cx="415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+*</a:t>
              </a:r>
              <a:endParaRPr lang="zh-TW" altLang="en-US" dirty="0"/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5859454" y="2996952"/>
              <a:ext cx="5661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ABC</a:t>
              </a:r>
              <a:endParaRPr lang="zh-TW" altLang="en-US" dirty="0"/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4117126" y="5219908"/>
            <a:ext cx="2389884" cy="369332"/>
            <a:chOff x="4093460" y="2996952"/>
            <a:chExt cx="2389884" cy="369332"/>
          </a:xfrm>
        </p:grpSpPr>
        <p:sp>
          <p:nvSpPr>
            <p:cNvPr id="31" name="文字方塊 30"/>
            <p:cNvSpPr txBox="1"/>
            <p:nvPr/>
          </p:nvSpPr>
          <p:spPr>
            <a:xfrm>
              <a:off x="4093460" y="299695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+</a:t>
              </a:r>
              <a:endParaRPr lang="zh-TW" altLang="en-US" dirty="0"/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5801747" y="2996952"/>
              <a:ext cx="681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ABC*</a:t>
              </a:r>
              <a:endParaRPr lang="zh-TW" altLang="en-US" dirty="0"/>
            </a:p>
          </p:txBody>
        </p:sp>
      </p:grpSp>
      <p:grpSp>
        <p:nvGrpSpPr>
          <p:cNvPr id="33" name="群組 32"/>
          <p:cNvGrpSpPr/>
          <p:nvPr/>
        </p:nvGrpSpPr>
        <p:grpSpPr>
          <a:xfrm>
            <a:off x="3881700" y="5589240"/>
            <a:ext cx="2689133" cy="369332"/>
            <a:chOff x="3851919" y="2996952"/>
            <a:chExt cx="2689133" cy="369332"/>
          </a:xfrm>
        </p:grpSpPr>
        <p:sp>
          <p:nvSpPr>
            <p:cNvPr id="34" name="文字方塊 33"/>
            <p:cNvSpPr txBox="1"/>
            <p:nvPr/>
          </p:nvSpPr>
          <p:spPr>
            <a:xfrm>
              <a:off x="3851919" y="2996952"/>
              <a:ext cx="7831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Empty</a:t>
              </a:r>
              <a:endParaRPr lang="zh-TW" altLang="en-US" dirty="0"/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5744039" y="2996952"/>
              <a:ext cx="7970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ABC*+</a:t>
              </a:r>
              <a:endParaRPr lang="zh-TW" altLang="en-US" dirty="0"/>
            </a:p>
          </p:txBody>
        </p:sp>
      </p:grpSp>
      <p:sp>
        <p:nvSpPr>
          <p:cNvPr id="30" name="投影片編號版面配置區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56423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2177545" y="2196153"/>
                <a:ext cx="494276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3200" b="0" i="1" smtClean="0">
                        <a:latin typeface="Cambria Math"/>
                      </a:rPr>
                      <m:t>𝑋</m:t>
                    </m:r>
                    <m:r>
                      <a:rPr lang="en-US" altLang="zh-TW" sz="3200" b="0" i="1" smtClean="0">
                        <a:latin typeface="Cambria Math"/>
                      </a:rPr>
                      <m:t>=</m:t>
                    </m:r>
                    <m:r>
                      <a:rPr lang="en-US" altLang="zh-TW" sz="3200" b="0" i="1" smtClean="0">
                        <a:latin typeface="Cambria Math"/>
                      </a:rPr>
                      <m:t>𝐴𝐵</m:t>
                    </m:r>
                    <m:r>
                      <a:rPr lang="en-US" altLang="zh-TW" sz="3200" i="1">
                        <a:latin typeface="Cambria Math"/>
                      </a:rPr>
                      <m:t>/</m:t>
                    </m:r>
                    <m:r>
                      <a:rPr lang="en-US" altLang="zh-TW" sz="3200" b="0" i="1" smtClean="0">
                        <a:latin typeface="Cambria Math"/>
                      </a:rPr>
                      <m:t>𝐶</m:t>
                    </m:r>
                    <m:r>
                      <a:rPr lang="en-US" altLang="zh-TW" sz="3200" i="1">
                        <a:latin typeface="Cambria Math"/>
                      </a:rPr>
                      <m:t>−</m:t>
                    </m:r>
                    <m:r>
                      <a:rPr lang="en-US" altLang="zh-TW" sz="3200" b="0" i="1" smtClean="0">
                        <a:latin typeface="Cambria Math"/>
                      </a:rPr>
                      <m:t>𝐷𝐸</m:t>
                    </m:r>
                    <m:r>
                      <a:rPr lang="en-US" altLang="zh-TW" sz="3200" i="1">
                        <a:latin typeface="Cambria Math"/>
                      </a:rPr>
                      <m:t>∗+</m:t>
                    </m:r>
                    <m:r>
                      <a:rPr lang="en-US" altLang="zh-TW" sz="3200" b="0" i="1" smtClean="0">
                        <a:latin typeface="Cambria Math"/>
                      </a:rPr>
                      <m:t>𝐴𝐶</m:t>
                    </m:r>
                    <m:r>
                      <a:rPr lang="en-US" altLang="zh-TW" sz="3200" i="1">
                        <a:latin typeface="Cambria Math"/>
                      </a:rPr>
                      <m:t>∗</m:t>
                    </m:r>
                  </m:oMath>
                </a14:m>
                <a:r>
                  <a:rPr lang="en-US" altLang="zh-TW" sz="3200" dirty="0"/>
                  <a:t> </a:t>
                </a:r>
                <a14:m>
                  <m:oMath xmlns:m="http://schemas.openxmlformats.org/officeDocument/2006/math">
                    <m:r>
                      <a:rPr lang="en-US" altLang="zh-TW" sz="3200" i="1">
                        <a:latin typeface="Cambria Math"/>
                      </a:rPr>
                      <m:t>−</m:t>
                    </m:r>
                  </m:oMath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545" y="2196153"/>
                <a:ext cx="4942763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</a:t>
            </a:r>
            <a:r>
              <a:rPr lang="en-US" altLang="zh-TW" dirty="0" smtClean="0"/>
              <a:t>1.1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ym typeface="Wingdings" pitchFamily="2" charset="2"/>
              </a:rPr>
              <a:t>Infix :</a:t>
            </a:r>
          </a:p>
          <a:p>
            <a:r>
              <a:rPr lang="en-US" altLang="zh-TW" dirty="0" smtClean="0">
                <a:sym typeface="Wingdings" pitchFamily="2" charset="2"/>
              </a:rPr>
              <a:t>Postfix 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1763688" y="1620089"/>
                <a:ext cx="541879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/>
                        </a:rPr>
                        <m:t>𝑋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=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𝐴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/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𝐵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−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𝐶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+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𝐷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∗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𝐸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−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𝐴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∗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1620089"/>
                <a:ext cx="5418791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24314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Notes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Expression with ( 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‘(‘ has the highest priority, always push to stack.</a:t>
            </a:r>
          </a:p>
          <a:p>
            <a:pPr lvl="1"/>
            <a:r>
              <a:rPr lang="en-US" altLang="zh-TW" dirty="0" smtClean="0"/>
              <a:t>Once pushed, ‘(’ get lowest priority.</a:t>
            </a:r>
          </a:p>
          <a:p>
            <a:pPr lvl="1"/>
            <a:r>
              <a:rPr lang="en-US" altLang="zh-TW" dirty="0" smtClean="0"/>
              <a:t>Pop </a:t>
            </a:r>
            <a:r>
              <a:rPr lang="en-US" altLang="zh-TW" dirty="0"/>
              <a:t>the operators until you see the matched </a:t>
            </a:r>
            <a:r>
              <a:rPr lang="en-US" altLang="zh-TW" dirty="0" smtClean="0"/>
              <a:t>‘)’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9213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Use Template?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0060107"/>
              </p:ext>
            </p:extLst>
          </p:nvPr>
        </p:nvGraphicFramePr>
        <p:xfrm>
          <a:off x="176905" y="1484780"/>
          <a:ext cx="8790190" cy="424847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38936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6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class Bag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6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6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public: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6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Bag(</a:t>
                      </a:r>
                      <a:r>
                        <a:rPr lang="en-US" sz="1600" b="1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bagCapacity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10); 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</a:t>
                      </a:r>
                      <a:r>
                        <a:rPr lang="en-US" sz="1600" b="1" kern="10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Constructor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6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~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Bag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();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</a:t>
                      </a:r>
                      <a:r>
                        <a:rPr lang="en-US" sz="16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Destructor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36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36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en-US" sz="1600" b="1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Size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 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</a:t>
                      </a:r>
                      <a:r>
                        <a:rPr lang="en-US" altLang="zh-TW" sz="1600" b="1" kern="10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Return the</a:t>
                      </a:r>
                      <a:r>
                        <a:rPr lang="en-US" altLang="zh-TW" sz="16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number of elements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720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en-US" sz="1600" b="1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bool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IsEmpty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 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Check if bag is empty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36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en-US" sz="1600" b="1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Element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 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</a:t>
                      </a:r>
                      <a:r>
                        <a:rPr lang="en-US" sz="1600" b="1" kern="10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Return an element in the bag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36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36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void 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Push(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);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</a:t>
                      </a:r>
                      <a:r>
                        <a:rPr lang="en-US" sz="1600" b="1" kern="10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Insert</a:t>
                      </a:r>
                      <a:r>
                        <a:rPr lang="en-US" sz="16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an integer into the bag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36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void 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Pop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</a:t>
                      </a:r>
                      <a:r>
                        <a:rPr lang="en-US" sz="1600" b="1" kern="10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Delete an integer from the bag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36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36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private: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36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en-US" sz="1600" b="1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*array;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Integer array</a:t>
                      </a:r>
                      <a:r>
                        <a:rPr lang="en-US" sz="16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that stores the data</a:t>
                      </a:r>
                      <a:r>
                        <a:rPr lang="en-US" sz="1600" b="1" kern="10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36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en-US" sz="1600" b="1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capacity;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</a:t>
                      </a:r>
                      <a:r>
                        <a:rPr lang="en-US" sz="1600" b="1" kern="10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Capacity of array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36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en-US" sz="1600" b="1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top;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</a:t>
                      </a:r>
                      <a:r>
                        <a:rPr lang="en-US" sz="1600" b="1" kern="10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Position</a:t>
                      </a:r>
                      <a:r>
                        <a:rPr lang="en-US" sz="16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of top element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36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};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56399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Infix : A * ( B + C ) * D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53097"/>
              </p:ext>
            </p:extLst>
          </p:nvPr>
        </p:nvGraphicFramePr>
        <p:xfrm>
          <a:off x="1979712" y="2280488"/>
          <a:ext cx="5184576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Next token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Stack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Output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pSp>
        <p:nvGrpSpPr>
          <p:cNvPr id="8" name="群組 7"/>
          <p:cNvGrpSpPr/>
          <p:nvPr/>
        </p:nvGrpSpPr>
        <p:grpSpPr>
          <a:xfrm>
            <a:off x="2267744" y="2640528"/>
            <a:ext cx="4221210" cy="369332"/>
            <a:chOff x="2267744" y="2996952"/>
            <a:chExt cx="4221210" cy="369332"/>
          </a:xfrm>
        </p:grpSpPr>
        <p:sp>
          <p:nvSpPr>
            <p:cNvPr id="5" name="文字方塊 4"/>
            <p:cNvSpPr txBox="1"/>
            <p:nvPr/>
          </p:nvSpPr>
          <p:spPr>
            <a:xfrm>
              <a:off x="2267744" y="2996952"/>
              <a:ext cx="692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None</a:t>
              </a:r>
              <a:endParaRPr lang="zh-TW" altLang="en-US"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3851920" y="2996952"/>
              <a:ext cx="783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Empty</a:t>
              </a:r>
              <a:endParaRPr lang="zh-TW" altLang="en-US" dirty="0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5796136" y="2996952"/>
              <a:ext cx="692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None</a:t>
              </a:r>
              <a:endParaRPr lang="zh-TW" altLang="en-US" dirty="0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2472847" y="3009860"/>
            <a:ext cx="3846107" cy="369332"/>
            <a:chOff x="2455295" y="2996952"/>
            <a:chExt cx="3846107" cy="369332"/>
          </a:xfrm>
        </p:grpSpPr>
        <p:sp>
          <p:nvSpPr>
            <p:cNvPr id="10" name="文字方塊 9"/>
            <p:cNvSpPr txBox="1"/>
            <p:nvPr/>
          </p:nvSpPr>
          <p:spPr>
            <a:xfrm>
              <a:off x="2455295" y="2996952"/>
              <a:ext cx="3177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A</a:t>
              </a:r>
              <a:endParaRPr lang="zh-TW" altLang="en-US" dirty="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3851920" y="2996952"/>
              <a:ext cx="783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Empty</a:t>
              </a:r>
              <a:endParaRPr lang="zh-TW" altLang="en-US" dirty="0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5983687" y="2996952"/>
              <a:ext cx="3177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A</a:t>
              </a:r>
              <a:endParaRPr lang="zh-TW" altLang="en-US" dirty="0"/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2475205" y="3379192"/>
            <a:ext cx="3837291" cy="369332"/>
            <a:chOff x="2464111" y="2996952"/>
            <a:chExt cx="3837291" cy="369332"/>
          </a:xfrm>
        </p:grpSpPr>
        <p:sp>
          <p:nvSpPr>
            <p:cNvPr id="14" name="文字方塊 13"/>
            <p:cNvSpPr txBox="1"/>
            <p:nvPr/>
          </p:nvSpPr>
          <p:spPr>
            <a:xfrm>
              <a:off x="2464111" y="2996952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*</a:t>
              </a:r>
              <a:endParaRPr lang="zh-TW" altLang="en-US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4093460" y="2996952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/>
                <a:t>*</a:t>
              </a:r>
              <a:endParaRPr lang="zh-TW" altLang="en-US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5983687" y="2996952"/>
              <a:ext cx="3177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A</a:t>
              </a:r>
              <a:endParaRPr lang="zh-TW" altLang="en-US" dirty="0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2508431" y="3766705"/>
            <a:ext cx="3814851" cy="369332"/>
            <a:chOff x="2486552" y="2996952"/>
            <a:chExt cx="3814851" cy="369332"/>
          </a:xfrm>
        </p:grpSpPr>
        <p:sp>
          <p:nvSpPr>
            <p:cNvPr id="18" name="文字方塊 17"/>
            <p:cNvSpPr txBox="1"/>
            <p:nvPr/>
          </p:nvSpPr>
          <p:spPr>
            <a:xfrm>
              <a:off x="2486552" y="2996952"/>
              <a:ext cx="2551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/>
                <a:t>(</a:t>
              </a:r>
              <a:endParaRPr lang="zh-TW" altLang="en-US" dirty="0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4058194" y="2996952"/>
              <a:ext cx="3706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*(</a:t>
              </a:r>
              <a:endParaRPr lang="zh-TW" altLang="en-US" dirty="0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5983687" y="2996952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A</a:t>
              </a:r>
              <a:endParaRPr lang="zh-TW" altLang="en-US" dirty="0"/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2483767" y="4136037"/>
            <a:ext cx="3904619" cy="369332"/>
            <a:chOff x="2459301" y="2996952"/>
            <a:chExt cx="3904619" cy="369332"/>
          </a:xfrm>
        </p:grpSpPr>
        <p:sp>
          <p:nvSpPr>
            <p:cNvPr id="22" name="文字方塊 21"/>
            <p:cNvSpPr txBox="1"/>
            <p:nvPr/>
          </p:nvSpPr>
          <p:spPr>
            <a:xfrm>
              <a:off x="2459301" y="2996952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B</a:t>
              </a:r>
              <a:endParaRPr lang="zh-TW" altLang="en-US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4058194" y="2996952"/>
              <a:ext cx="3706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/>
                <a:t>*(</a:t>
              </a:r>
              <a:endParaRPr lang="zh-TW" altLang="en-US" dirty="0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5921170" y="2996952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AB</a:t>
              </a:r>
              <a:endParaRPr lang="zh-TW" altLang="en-US" dirty="0"/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2488576" y="4484399"/>
            <a:ext cx="3899810" cy="369332"/>
            <a:chOff x="2464110" y="2996952"/>
            <a:chExt cx="3899810" cy="369332"/>
          </a:xfrm>
        </p:grpSpPr>
        <p:sp>
          <p:nvSpPr>
            <p:cNvPr id="26" name="文字方塊 25"/>
            <p:cNvSpPr txBox="1"/>
            <p:nvPr/>
          </p:nvSpPr>
          <p:spPr>
            <a:xfrm>
              <a:off x="2464110" y="2996952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/>
                <a:t>+</a:t>
              </a:r>
              <a:endParaRPr lang="zh-TW" altLang="en-US" dirty="0"/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4000486" y="2996952"/>
              <a:ext cx="4860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*(+</a:t>
              </a:r>
              <a:endParaRPr lang="zh-TW" altLang="en-US" dirty="0"/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5921170" y="2996952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AB</a:t>
              </a:r>
              <a:endParaRPr lang="zh-TW" altLang="en-US" dirty="0"/>
            </a:p>
          </p:txBody>
        </p:sp>
      </p:grpSp>
      <p:grpSp>
        <p:nvGrpSpPr>
          <p:cNvPr id="36" name="群組 35"/>
          <p:cNvGrpSpPr/>
          <p:nvPr/>
        </p:nvGrpSpPr>
        <p:grpSpPr>
          <a:xfrm>
            <a:off x="2479761" y="4863484"/>
            <a:ext cx="3965533" cy="369332"/>
            <a:chOff x="2460103" y="2996952"/>
            <a:chExt cx="3965533" cy="369332"/>
          </a:xfrm>
        </p:grpSpPr>
        <p:sp>
          <p:nvSpPr>
            <p:cNvPr id="37" name="文字方塊 36"/>
            <p:cNvSpPr txBox="1"/>
            <p:nvPr/>
          </p:nvSpPr>
          <p:spPr>
            <a:xfrm>
              <a:off x="2460103" y="299695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C</a:t>
              </a:r>
              <a:endParaRPr lang="zh-TW" altLang="en-US" dirty="0"/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4000486" y="2996952"/>
              <a:ext cx="4860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*(+</a:t>
              </a:r>
              <a:endParaRPr lang="zh-TW" altLang="en-US" dirty="0"/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5859454" y="2996952"/>
              <a:ext cx="5661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ABC</a:t>
              </a:r>
              <a:endParaRPr lang="zh-TW" altLang="en-US" dirty="0"/>
            </a:p>
          </p:txBody>
        </p:sp>
      </p:grpSp>
      <p:grpSp>
        <p:nvGrpSpPr>
          <p:cNvPr id="40" name="群組 39"/>
          <p:cNvGrpSpPr/>
          <p:nvPr/>
        </p:nvGrpSpPr>
        <p:grpSpPr>
          <a:xfrm>
            <a:off x="2510218" y="5232816"/>
            <a:ext cx="3996791" cy="369332"/>
            <a:chOff x="2486553" y="2996952"/>
            <a:chExt cx="3996791" cy="369332"/>
          </a:xfrm>
        </p:grpSpPr>
        <p:sp>
          <p:nvSpPr>
            <p:cNvPr id="41" name="文字方塊 40"/>
            <p:cNvSpPr txBox="1"/>
            <p:nvPr/>
          </p:nvSpPr>
          <p:spPr>
            <a:xfrm>
              <a:off x="2486553" y="2996952"/>
              <a:ext cx="2551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)</a:t>
              </a:r>
              <a:endParaRPr lang="zh-TW" altLang="en-US" dirty="0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4093460" y="299695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*</a:t>
              </a:r>
              <a:endParaRPr lang="zh-TW" altLang="en-US" dirty="0"/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5801747" y="2996952"/>
              <a:ext cx="681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ABC+</a:t>
              </a:r>
              <a:endParaRPr lang="zh-TW" altLang="en-US" dirty="0"/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2496983" y="5592856"/>
            <a:ext cx="4076941" cy="369332"/>
            <a:chOff x="2464111" y="2996952"/>
            <a:chExt cx="4076941" cy="369332"/>
          </a:xfrm>
        </p:grpSpPr>
        <p:sp>
          <p:nvSpPr>
            <p:cNvPr id="45" name="文字方塊 44"/>
            <p:cNvSpPr txBox="1"/>
            <p:nvPr/>
          </p:nvSpPr>
          <p:spPr>
            <a:xfrm>
              <a:off x="2464111" y="2996952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*</a:t>
              </a:r>
              <a:endParaRPr lang="zh-TW" altLang="en-US" dirty="0"/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4093460" y="299695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*</a:t>
              </a:r>
              <a:endParaRPr lang="zh-TW" altLang="en-US" dirty="0"/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5744039" y="2996952"/>
              <a:ext cx="7970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ABC+*</a:t>
              </a:r>
              <a:endParaRPr lang="zh-TW" altLang="en-US" dirty="0"/>
            </a:p>
          </p:txBody>
        </p:sp>
      </p:grpSp>
      <p:grpSp>
        <p:nvGrpSpPr>
          <p:cNvPr id="48" name="群組 47"/>
          <p:cNvGrpSpPr/>
          <p:nvPr/>
        </p:nvGrpSpPr>
        <p:grpSpPr>
          <a:xfrm>
            <a:off x="2470142" y="6024904"/>
            <a:ext cx="4161901" cy="369332"/>
            <a:chOff x="2450485" y="2996952"/>
            <a:chExt cx="4161901" cy="369332"/>
          </a:xfrm>
        </p:grpSpPr>
        <p:sp>
          <p:nvSpPr>
            <p:cNvPr id="49" name="文字方塊 48"/>
            <p:cNvSpPr txBox="1"/>
            <p:nvPr/>
          </p:nvSpPr>
          <p:spPr>
            <a:xfrm>
              <a:off x="2450485" y="2996952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D</a:t>
              </a:r>
              <a:endParaRPr lang="zh-TW" altLang="en-US" dirty="0"/>
            </a:p>
          </p:txBody>
        </p:sp>
        <p:sp>
          <p:nvSpPr>
            <p:cNvPr id="50" name="文字方塊 49"/>
            <p:cNvSpPr txBox="1"/>
            <p:nvPr/>
          </p:nvSpPr>
          <p:spPr>
            <a:xfrm>
              <a:off x="4093460" y="299695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*</a:t>
              </a:r>
              <a:endParaRPr lang="zh-TW" altLang="en-US" dirty="0"/>
            </a:p>
          </p:txBody>
        </p:sp>
        <p:sp>
          <p:nvSpPr>
            <p:cNvPr id="51" name="文字方塊 50"/>
            <p:cNvSpPr txBox="1"/>
            <p:nvPr/>
          </p:nvSpPr>
          <p:spPr>
            <a:xfrm>
              <a:off x="5672705" y="2996952"/>
              <a:ext cx="939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ABC+*D</a:t>
              </a:r>
              <a:endParaRPr lang="zh-TW" altLang="en-US" dirty="0"/>
            </a:p>
          </p:txBody>
        </p:sp>
      </p:grpSp>
      <p:grpSp>
        <p:nvGrpSpPr>
          <p:cNvPr id="52" name="群組 51"/>
          <p:cNvGrpSpPr/>
          <p:nvPr/>
        </p:nvGrpSpPr>
        <p:grpSpPr>
          <a:xfrm>
            <a:off x="3885202" y="6381328"/>
            <a:ext cx="2818175" cy="369332"/>
            <a:chOff x="3851919" y="2996952"/>
            <a:chExt cx="2818175" cy="369332"/>
          </a:xfrm>
        </p:grpSpPr>
        <p:sp>
          <p:nvSpPr>
            <p:cNvPr id="54" name="文字方塊 53"/>
            <p:cNvSpPr txBox="1"/>
            <p:nvPr/>
          </p:nvSpPr>
          <p:spPr>
            <a:xfrm>
              <a:off x="3851919" y="2996952"/>
              <a:ext cx="7831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Empty</a:t>
              </a:r>
              <a:endParaRPr lang="zh-TW" altLang="en-US" dirty="0"/>
            </a:p>
          </p:txBody>
        </p:sp>
        <p:sp>
          <p:nvSpPr>
            <p:cNvPr id="55" name="文字方塊 54"/>
            <p:cNvSpPr txBox="1"/>
            <p:nvPr/>
          </p:nvSpPr>
          <p:spPr>
            <a:xfrm>
              <a:off x="5614997" y="2996952"/>
              <a:ext cx="10550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ABC+*D*</a:t>
              </a:r>
              <a:endParaRPr lang="zh-TW" altLang="en-US" dirty="0"/>
            </a:p>
          </p:txBody>
        </p:sp>
      </p:grp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60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17321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Pseudo Codes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5939366"/>
              </p:ext>
            </p:extLst>
          </p:nvPr>
        </p:nvGraphicFramePr>
        <p:xfrm>
          <a:off x="575556" y="1678502"/>
          <a:ext cx="7992888" cy="460414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7992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08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void Postfix(Expression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e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8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  </a:t>
                      </a:r>
                      <a:r>
                        <a:rPr lang="en-US" sz="1600" b="1" kern="10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Assume the</a:t>
                      </a:r>
                      <a:r>
                        <a:rPr lang="en-US" sz="16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last token of e is ‘#’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8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altLang="zh-TW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en-US" altLang="zh-TW" sz="1600" b="1" kern="10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A function </a:t>
                      </a:r>
                      <a:r>
                        <a:rPr lang="en-US" altLang="zh-TW" sz="1600" b="1" kern="100" dirty="0" err="1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NextToken</a:t>
                      </a:r>
                      <a:r>
                        <a:rPr lang="en-US" altLang="zh-TW" sz="1600" b="1" kern="10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is</a:t>
                      </a:r>
                      <a:r>
                        <a:rPr lang="en-US" altLang="zh-TW" sz="16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used to get next token in e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8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altLang="zh-TW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Stack&lt;Token&gt; stack; </a:t>
                      </a:r>
                      <a:r>
                        <a:rPr lang="en-US" altLang="zh-TW" sz="1600" b="1" kern="10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initialize stack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08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altLang="zh-TW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for (Token x = </a:t>
                      </a:r>
                      <a:r>
                        <a:rPr lang="en-US" altLang="zh-TW" sz="1600" b="1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NextToken</a:t>
                      </a:r>
                      <a:r>
                        <a:rPr lang="en-US" altLang="zh-TW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(e); x != ‘#’; x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</a:t>
                      </a:r>
                      <a:r>
                        <a:rPr lang="en-US" altLang="zh-TW" sz="16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NextToken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(e)</a:t>
                      </a:r>
                      <a:r>
                        <a:rPr lang="en-US" altLang="zh-TW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){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08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altLang="zh-TW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if(x is an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operand</a:t>
                      </a:r>
                      <a:r>
                        <a:rPr lang="en-US" altLang="zh-TW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 </a:t>
                      </a:r>
                      <a:r>
                        <a:rPr lang="en-US" altLang="zh-TW" sz="1600" b="1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cout</a:t>
                      </a:r>
                      <a:r>
                        <a:rPr lang="en-US" altLang="zh-TW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&lt;&lt; x;</a:t>
                      </a: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08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altLang="zh-TW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else if (x == ‘)’){ </a:t>
                      </a:r>
                      <a:r>
                        <a:rPr lang="en-US" altLang="zh-TW" sz="1600" b="1" kern="10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pop until ‘(’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08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altLang="zh-TW" sz="16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</a:t>
                      </a:r>
                      <a:r>
                        <a:rPr lang="en-US" altLang="zh-TW" sz="16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for(; </a:t>
                      </a:r>
                      <a:r>
                        <a:rPr lang="en-US" altLang="zh-TW" sz="1600" b="1" kern="100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stack.Top</a:t>
                      </a:r>
                      <a:r>
                        <a:rPr lang="en-US" altLang="zh-TW" sz="16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()!=‘(’; </a:t>
                      </a:r>
                      <a:r>
                        <a:rPr lang="en-US" altLang="zh-TW" sz="1600" b="1" kern="100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stack.Pop</a:t>
                      </a:r>
                      <a:r>
                        <a:rPr lang="en-US" altLang="zh-TW" sz="16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()) </a:t>
                      </a:r>
                      <a:r>
                        <a:rPr lang="en-US" altLang="zh-TW" sz="1600" b="1" kern="100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cout</a:t>
                      </a:r>
                      <a:r>
                        <a:rPr lang="en-US" altLang="zh-TW" sz="16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&lt;&lt;</a:t>
                      </a:r>
                      <a:r>
                        <a:rPr lang="en-US" altLang="zh-TW" sz="1600" b="1" kern="100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stack.Top</a:t>
                      </a:r>
                      <a:r>
                        <a:rPr lang="en-US" altLang="zh-TW" sz="16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();</a:t>
                      </a:r>
                      <a:r>
                        <a:rPr lang="en-US" altLang="zh-TW" sz="16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08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altLang="zh-TW" sz="1600" b="1" kern="10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</a:t>
                      </a:r>
                      <a:r>
                        <a:rPr lang="en-US" altLang="zh-TW" sz="1600" b="1" kern="100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stack.Pop</a:t>
                      </a:r>
                      <a:r>
                        <a:rPr lang="en-US" altLang="zh-TW" sz="16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();</a:t>
                      </a:r>
                      <a:r>
                        <a:rPr lang="en-US" altLang="zh-TW" sz="16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// pop ‘(‘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08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altLang="zh-TW" sz="1600" b="1" kern="1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}   </a:t>
                      </a:r>
                      <a:endParaRPr lang="zh-TW" sz="1600" b="1" kern="10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08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altLang="zh-TW" sz="1600" b="1" kern="1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else{</a:t>
                      </a:r>
                      <a:r>
                        <a:rPr lang="en-US" altLang="zh-TW" sz="16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// x is an operator</a:t>
                      </a:r>
                      <a:endParaRPr lang="zh-TW" sz="1600" b="1" kern="10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08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altLang="zh-TW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for(;</a:t>
                      </a:r>
                      <a:r>
                        <a:rPr lang="en-US" altLang="zh-TW" sz="1600" b="1" kern="100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icp</a:t>
                      </a:r>
                      <a:r>
                        <a:rPr lang="en-US" altLang="zh-TW" sz="16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lang="en-US" altLang="zh-TW" sz="1600" b="1" kern="100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stack.Top</a:t>
                      </a:r>
                      <a:r>
                        <a:rPr lang="en-US" altLang="zh-TW" sz="16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()) &lt;= </a:t>
                      </a:r>
                      <a:r>
                        <a:rPr lang="en-US" altLang="zh-TW" sz="1600" b="1" kern="100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icp</a:t>
                      </a:r>
                      <a:r>
                        <a:rPr lang="en-US" altLang="zh-TW" sz="16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(x);</a:t>
                      </a:r>
                      <a:r>
                        <a:rPr lang="en-US" altLang="zh-TW" sz="1600" b="1" kern="100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stack.Pop</a:t>
                      </a:r>
                      <a:r>
                        <a:rPr lang="en-US" altLang="zh-TW" sz="16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</a:t>
                      </a:r>
                      <a:r>
                        <a:rPr lang="en-US" altLang="zh-TW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</a:t>
                      </a:r>
                    </a:p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altLang="zh-TW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</a:t>
                      </a:r>
                      <a:r>
                        <a:rPr lang="en-US" altLang="zh-TW" sz="1600" b="1" kern="100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cout</a:t>
                      </a:r>
                      <a:r>
                        <a:rPr lang="en-US" altLang="zh-TW" sz="16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&lt;&lt;</a:t>
                      </a:r>
                      <a:r>
                        <a:rPr lang="en-US" altLang="zh-TW" sz="1600" b="1" kern="100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stack.Top</a:t>
                      </a:r>
                      <a:r>
                        <a:rPr lang="en-US" altLang="zh-TW" sz="16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();</a:t>
                      </a:r>
                    </a:p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altLang="zh-TW" sz="16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</a:t>
                      </a:r>
                      <a:r>
                        <a:rPr lang="en-US" altLang="zh-TW" sz="1600" b="1" kern="100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stack.Push</a:t>
                      </a:r>
                      <a:r>
                        <a:rPr lang="en-US" altLang="zh-TW" sz="16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(x);</a:t>
                      </a:r>
                      <a:r>
                        <a:rPr lang="en-US" altLang="zh-TW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</a:p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altLang="zh-TW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}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08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altLang="zh-TW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}</a:t>
                      </a:r>
                    </a:p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altLang="zh-TW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en-US" altLang="zh-TW" sz="1600" b="1" kern="10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</a:t>
                      </a:r>
                      <a:r>
                        <a:rPr lang="en-US" altLang="zh-TW" sz="16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end of expression; empty the stack</a:t>
                      </a:r>
                    </a:p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for(;!</a:t>
                      </a:r>
                      <a:r>
                        <a:rPr lang="en-US" altLang="zh-TW" sz="16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stack.IsEmpty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(); </a:t>
                      </a:r>
                      <a:r>
                        <a:rPr lang="en-US" altLang="zh-TW" sz="16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cout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&lt;&lt; </a:t>
                      </a:r>
                      <a:r>
                        <a:rPr lang="en-US" altLang="zh-TW" sz="16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stack.Top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(), </a:t>
                      </a:r>
                      <a:r>
                        <a:rPr lang="en-US" altLang="zh-TW" sz="16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stack.Pop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());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08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};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61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3732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Self-Study Topics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Prefix representation</a:t>
            </a:r>
          </a:p>
          <a:p>
            <a:endParaRPr lang="zh-TW" altLang="en-US" dirty="0"/>
          </a:p>
        </p:txBody>
      </p:sp>
      <p:pic>
        <p:nvPicPr>
          <p:cNvPr id="4" name="Picture 2" descr="C:\Users\James\Desktop\JEE-self-study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46"/>
          <a:stretch/>
        </p:blipFill>
        <p:spPr bwMode="auto">
          <a:xfrm>
            <a:off x="3635896" y="4524752"/>
            <a:ext cx="3810000" cy="23332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62</a:t>
            </a:fld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91733"/>
              </p:ext>
            </p:extLst>
          </p:nvPr>
        </p:nvGraphicFramePr>
        <p:xfrm>
          <a:off x="899592" y="2346739"/>
          <a:ext cx="7056784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infix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prefix</a:t>
                      </a:r>
                      <a:endParaRPr lang="zh-TW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A*B/C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/*ABC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A/B-C+D*E-A*C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-+-/ABC*DE*AC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A*(B+C)/D-G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-/*A+BCDG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1043608" y="4941168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Hint: Scan from right to left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0601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Abstracted Bag Container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1040346"/>
              </p:ext>
            </p:extLst>
          </p:nvPr>
        </p:nvGraphicFramePr>
        <p:xfrm>
          <a:off x="176905" y="1484780"/>
          <a:ext cx="8790190" cy="447208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38936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6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00" dirty="0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template&lt;class T&gt;</a:t>
                      </a: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6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class Bag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6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6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public: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6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Bag(</a:t>
                      </a:r>
                      <a:r>
                        <a:rPr lang="en-US" sz="1600" b="1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bagCapacity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10); 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</a:t>
                      </a:r>
                      <a:r>
                        <a:rPr lang="en-US" sz="1600" b="1" kern="10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Constructor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36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~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Bag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();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</a:t>
                      </a:r>
                      <a:r>
                        <a:rPr lang="en-US" sz="16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Destructor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36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36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en-US" sz="1600" b="1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Size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 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</a:t>
                      </a:r>
                      <a:r>
                        <a:rPr lang="en-US" altLang="zh-TW" sz="1600" b="1" kern="10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Return the</a:t>
                      </a:r>
                      <a:r>
                        <a:rPr lang="en-US" altLang="zh-TW" sz="16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number of elements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720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en-US" sz="1600" b="1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bool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IsEmpty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 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Check if bag is empty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36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en-US" sz="1600" b="1" kern="100" dirty="0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T&amp;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Element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 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</a:t>
                      </a:r>
                      <a:r>
                        <a:rPr lang="en-US" sz="1600" b="1" kern="10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Return an element in the bag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36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36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void 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Push(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altLang="zh-TW" sz="1600" b="1" kern="100" dirty="0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T&amp;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);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</a:t>
                      </a:r>
                      <a:r>
                        <a:rPr lang="en-US" sz="1600" b="1" kern="10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Insert</a:t>
                      </a:r>
                      <a:r>
                        <a:rPr lang="en-US" sz="16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an element into the bag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36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void 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Pop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</a:t>
                      </a:r>
                      <a:r>
                        <a:rPr lang="en-US" sz="1600" b="1" kern="10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Delete an </a:t>
                      </a:r>
                      <a:r>
                        <a:rPr lang="en-US" altLang="zh-TW" sz="16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element</a:t>
                      </a:r>
                      <a:r>
                        <a:rPr lang="en-US" sz="1600" b="1" kern="10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from the bag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36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36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private: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36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en-US" altLang="zh-TW" sz="1600" b="1" kern="100" dirty="0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 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*array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Data array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36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en-US" sz="1600" b="1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capacity;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</a:t>
                      </a:r>
                      <a:r>
                        <a:rPr lang="en-US" sz="1600" b="1" kern="10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Capacity of array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36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en-US" sz="1600" b="1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top;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</a:t>
                      </a:r>
                      <a:r>
                        <a:rPr lang="en-US" sz="1600" b="1" kern="10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Position</a:t>
                      </a:r>
                      <a:r>
                        <a:rPr lang="en-US" sz="16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of top element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36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};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0497" marR="80497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74157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Template Bag Implementation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7603008"/>
              </p:ext>
            </p:extLst>
          </p:nvPr>
        </p:nvGraphicFramePr>
        <p:xfrm>
          <a:off x="251520" y="1700808"/>
          <a:ext cx="8640960" cy="40005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0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00" dirty="0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template&lt;class T&gt;</a:t>
                      </a:r>
                    </a:p>
                  </a:txBody>
                  <a:tcPr marL="54312" marR="5431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Bag</a:t>
                      </a:r>
                      <a:r>
                        <a:rPr lang="en-US" altLang="zh-TW" sz="1600" b="1" kern="100" dirty="0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&lt;T&gt;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::Bag( 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bagCapacity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):capacity( 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bagCapacity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) {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4312" marR="5431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TW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if(capacity &lt; 1) throw “Capacity must be &gt; 0”;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4312" marR="5431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array = new </a:t>
                      </a:r>
                      <a:r>
                        <a:rPr lang="en-US" sz="1600" b="1" kern="100" dirty="0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[ capacity ];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4312" marR="5431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top 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= -1;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4312" marR="5431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4312" marR="5431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4312" marR="5431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00" dirty="0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template&lt;class T&gt;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4312" marR="5431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void 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Bag</a:t>
                      </a:r>
                      <a:r>
                        <a:rPr lang="en-US" altLang="zh-TW" sz="1600" b="1" kern="100" dirty="0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&lt;T&gt;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::Push(</a:t>
                      </a:r>
                      <a:r>
                        <a:rPr lang="en-US" sz="1600" b="1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altLang="zh-TW" sz="1600" b="1" kern="100" dirty="0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T&amp;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x) {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4312" marR="5431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if(capacity == top+1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 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ChangeSize1D(array,capacity,2* 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capacity);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4312" marR="5431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capacity 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*= 2;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4312" marR="5431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array[++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top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]=x;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4312" marR="5431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4312" marR="5431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4312" marR="5431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00" dirty="0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template&lt;class T&gt;</a:t>
                      </a:r>
                      <a:r>
                        <a:rPr lang="en-US" altLang="zh-TW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endParaRPr lang="zh-TW" altLang="zh-TW" sz="1600" b="1" kern="10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4312" marR="5431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void 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Bag</a:t>
                      </a:r>
                      <a:r>
                        <a:rPr lang="en-US" altLang="zh-TW" sz="1600" b="1" kern="100" dirty="0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&lt;T&gt;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::Pop() 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4312" marR="5431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if(</a:t>
                      </a:r>
                      <a:r>
                        <a:rPr lang="en-US" sz="1600" b="1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IsEmpty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()) 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throw “Bag is empty, cannot delete”;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4312" marR="5431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sz="1600" b="1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deletePos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top / 2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 </a:t>
                      </a:r>
                      <a:r>
                        <a:rPr lang="en-US" sz="1600" b="1" kern="10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</a:t>
                      </a:r>
                      <a:r>
                        <a:rPr lang="en-US" sz="16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Always delete the middle </a:t>
                      </a:r>
                      <a:r>
                        <a:rPr lang="en-US" sz="1600" b="1" kern="100" baseline="0" dirty="0" err="1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emelent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4312" marR="5431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copy 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array+deletePos+1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, 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array+top+1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, </a:t>
                      </a:r>
                      <a:r>
                        <a:rPr lang="en-US" sz="1600" b="1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array+deletePos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);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4312" marR="5431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array[top--].~T();</a:t>
                      </a:r>
                      <a:endParaRPr lang="zh-TW" altLang="zh-TW" sz="1600" b="1" kern="10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4312" marR="5431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  <a:endParaRPr lang="zh-TW" altLang="zh-TW" sz="1600" b="1" kern="10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4312" marR="5431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66817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Stack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Picture 2" descr="C:\Users\James\AppData\Local\Microsoft\Windows\Temporary Internet Files\Content.IE5\F23URWU8\MC900280731[2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992" y="1556792"/>
            <a:ext cx="1696016" cy="251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573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TH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NTHU</Template>
  <TotalTime>14579</TotalTime>
  <Words>3563</Words>
  <Application>Microsoft Office PowerPoint</Application>
  <PresentationFormat>如螢幕大小 (4:3)</PresentationFormat>
  <Paragraphs>1161</Paragraphs>
  <Slides>62</Slides>
  <Notes>4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62</vt:i4>
      </vt:variant>
    </vt:vector>
  </HeadingPairs>
  <TitlesOfParts>
    <vt:vector size="73" baseType="lpstr">
      <vt:lpstr>新細明體</vt:lpstr>
      <vt:lpstr>標楷體</vt:lpstr>
      <vt:lpstr>Arial</vt:lpstr>
      <vt:lpstr>Calibri</vt:lpstr>
      <vt:lpstr>Cambria Math</vt:lpstr>
      <vt:lpstr>Courier New</vt:lpstr>
      <vt:lpstr>Times New Roman</vt:lpstr>
      <vt:lpstr>Wingdings</vt:lpstr>
      <vt:lpstr>NTHU</vt:lpstr>
      <vt:lpstr>Microsoft Visio 2000/2002 Drawing</vt:lpstr>
      <vt:lpstr>Visio</vt:lpstr>
      <vt:lpstr>CS 235100 Data Structures  資料結構</vt:lpstr>
      <vt:lpstr>Abstracted containers</vt:lpstr>
      <vt:lpstr>Container Classes</vt:lpstr>
      <vt:lpstr>Abstracted Bag Container</vt:lpstr>
      <vt:lpstr>Bag Implementation</vt:lpstr>
      <vt:lpstr>How to Use Template?</vt:lpstr>
      <vt:lpstr>Abstracted Bag Container</vt:lpstr>
      <vt:lpstr>Template Bag Implementation</vt:lpstr>
      <vt:lpstr>The Stack</vt:lpstr>
      <vt:lpstr>Stack</vt:lpstr>
      <vt:lpstr>Stack Operations</vt:lpstr>
      <vt:lpstr>Stack Operations</vt:lpstr>
      <vt:lpstr>Stack</vt:lpstr>
      <vt:lpstr>Stack: ADT</vt:lpstr>
      <vt:lpstr>Stack Operations: Push &amp; Pop</vt:lpstr>
      <vt:lpstr>Stack Application</vt:lpstr>
      <vt:lpstr>The Queue</vt:lpstr>
      <vt:lpstr>Queue</vt:lpstr>
      <vt:lpstr>Queue Operations</vt:lpstr>
      <vt:lpstr>Queue Operations</vt:lpstr>
      <vt:lpstr>Problems</vt:lpstr>
      <vt:lpstr>Circular Queue</vt:lpstr>
      <vt:lpstr>Circular Queue</vt:lpstr>
      <vt:lpstr>Queue: ADT</vt:lpstr>
      <vt:lpstr>Queue Operations</vt:lpstr>
      <vt:lpstr>Queue Operations: Push &amp; Pop</vt:lpstr>
      <vt:lpstr>Doubling Queue Capacity</vt:lpstr>
      <vt:lpstr>Doubling Queue Capacity</vt:lpstr>
      <vt:lpstr>Generic bag container!</vt:lpstr>
      <vt:lpstr>Bag V.S. Stack</vt:lpstr>
      <vt:lpstr>Bag V.S. Queue</vt:lpstr>
      <vt:lpstr>Generic Bag ADT</vt:lpstr>
      <vt:lpstr>Evaluation of expressions</vt:lpstr>
      <vt:lpstr>Regular Expression</vt:lpstr>
      <vt:lpstr>Expression Evaluation</vt:lpstr>
      <vt:lpstr>Evaluation Rules</vt:lpstr>
      <vt:lpstr>Priority of Operators in CPP</vt:lpstr>
      <vt:lpstr>Infix and Postfix Notation</vt:lpstr>
      <vt:lpstr>Advantages of Postfix Notation</vt:lpstr>
      <vt:lpstr>Example 1</vt:lpstr>
      <vt:lpstr>Example 1</vt:lpstr>
      <vt:lpstr>Example 1</vt:lpstr>
      <vt:lpstr>Example 1</vt:lpstr>
      <vt:lpstr>Example 1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Evaluation Pseudo Codes</vt:lpstr>
      <vt:lpstr>Infix to Postfix</vt:lpstr>
      <vt:lpstr>Infix to Postfix</vt:lpstr>
      <vt:lpstr>Example 1</vt:lpstr>
      <vt:lpstr>Example 1.1</vt:lpstr>
      <vt:lpstr>Notes</vt:lpstr>
      <vt:lpstr>Example 2</vt:lpstr>
      <vt:lpstr>Pseudo Codes</vt:lpstr>
      <vt:lpstr>Self-Study Topics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Skeleton Extraction and Perception-based Rendering</dc:title>
  <dc:creator>James</dc:creator>
  <cp:lastModifiedBy>Windows 使用者</cp:lastModifiedBy>
  <cp:revision>1367</cp:revision>
  <dcterms:created xsi:type="dcterms:W3CDTF">2010-05-09T19:26:53Z</dcterms:created>
  <dcterms:modified xsi:type="dcterms:W3CDTF">2017-10-03T01:59:40Z</dcterms:modified>
</cp:coreProperties>
</file>