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64"/>
  </p:notesMasterIdLst>
  <p:handoutMasterIdLst>
    <p:handoutMasterId r:id="rId65"/>
  </p:handoutMasterIdLst>
  <p:sldIdLst>
    <p:sldId id="653" r:id="rId2"/>
    <p:sldId id="594" r:id="rId3"/>
    <p:sldId id="593" r:id="rId4"/>
    <p:sldId id="591" r:id="rId5"/>
    <p:sldId id="595" r:id="rId6"/>
    <p:sldId id="596" r:id="rId7"/>
    <p:sldId id="597" r:id="rId8"/>
    <p:sldId id="598" r:id="rId9"/>
    <p:sldId id="599" r:id="rId10"/>
    <p:sldId id="603" r:id="rId11"/>
    <p:sldId id="600" r:id="rId12"/>
    <p:sldId id="601" r:id="rId13"/>
    <p:sldId id="602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54" r:id="rId25"/>
    <p:sldId id="614" r:id="rId26"/>
    <p:sldId id="655" r:id="rId27"/>
    <p:sldId id="656" r:id="rId28"/>
    <p:sldId id="657" r:id="rId29"/>
    <p:sldId id="658" r:id="rId30"/>
    <p:sldId id="659" r:id="rId31"/>
    <p:sldId id="615" r:id="rId32"/>
    <p:sldId id="616" r:id="rId33"/>
    <p:sldId id="617" r:id="rId34"/>
    <p:sldId id="618" r:id="rId35"/>
    <p:sldId id="619" r:id="rId36"/>
    <p:sldId id="620" r:id="rId37"/>
    <p:sldId id="621" r:id="rId38"/>
    <p:sldId id="622" r:id="rId39"/>
    <p:sldId id="623" r:id="rId40"/>
    <p:sldId id="624" r:id="rId41"/>
    <p:sldId id="625" r:id="rId42"/>
    <p:sldId id="626" r:id="rId43"/>
    <p:sldId id="627" r:id="rId44"/>
    <p:sldId id="628" r:id="rId45"/>
    <p:sldId id="630" r:id="rId46"/>
    <p:sldId id="631" r:id="rId47"/>
    <p:sldId id="633" r:id="rId48"/>
    <p:sldId id="634" r:id="rId49"/>
    <p:sldId id="635" r:id="rId50"/>
    <p:sldId id="636" r:id="rId51"/>
    <p:sldId id="637" r:id="rId52"/>
    <p:sldId id="638" r:id="rId53"/>
    <p:sldId id="639" r:id="rId54"/>
    <p:sldId id="640" r:id="rId55"/>
    <p:sldId id="641" r:id="rId56"/>
    <p:sldId id="642" r:id="rId57"/>
    <p:sldId id="643" r:id="rId58"/>
    <p:sldId id="644" r:id="rId59"/>
    <p:sldId id="645" r:id="rId60"/>
    <p:sldId id="646" r:id="rId61"/>
    <p:sldId id="647" r:id="rId62"/>
    <p:sldId id="648" r:id="rId6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2068" autoAdjust="0"/>
  </p:normalViewPr>
  <p:slideViewPr>
    <p:cSldViewPr>
      <p:cViewPr varScale="1">
        <p:scale>
          <a:sx n="106" d="100"/>
          <a:sy n="106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78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9AF05E-598A-49F4-B02D-983CE5C1D04F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223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6F5570-DEE9-47F0-BFA3-E4930605C488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988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657600" y="6366608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791200" y="6308725"/>
            <a:ext cx="28956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371600" y="6366607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B050"/>
                </a:solidFill>
              </a:rPr>
              <a:t>Data Structures</a:t>
            </a:r>
            <a:br>
              <a:rPr lang="en-US" altLang="zh-TW" dirty="0" smtClean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96608" y="3235623"/>
            <a:ext cx="3350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 smtClean="0"/>
              <a:t>Trees – </a:t>
            </a:r>
            <a:r>
              <a:rPr lang="en-US" altLang="zh-TW" sz="4400" b="1" smtClean="0"/>
              <a:t>Part II</a:t>
            </a:r>
            <a:endParaRPr lang="zh-TW" altLang="en-US" sz="4400" b="1" dirty="0"/>
          </a:p>
        </p:txBody>
      </p:sp>
      <p:pic>
        <p:nvPicPr>
          <p:cNvPr id="5" name="Picture 2" descr="C:\Users\James\AppData\Local\Microsoft\Windows\Temporary Internet Files\Content.IE5\MEPDDFUI\MC90008860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417947" cy="1735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ADT : Priority Queue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678122"/>
              </p:ext>
            </p:extLst>
          </p:nvPr>
        </p:nvGraphicFramePr>
        <p:xfrm>
          <a:off x="1725098" y="1567703"/>
          <a:ext cx="5693804" cy="48395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9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~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PQ is empty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reference to the max element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Top()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Add an element to the PQ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Push(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T&amp;);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Delete element with max priority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Pop();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T* heap      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Element array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heapSize</a:t>
                      </a:r>
                      <a:r>
                        <a:rPr lang="en-US" altLang="zh-TW" sz="16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# of elements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capacity;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size of the array “heap”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516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</a:t>
            </a:r>
            <a:r>
              <a:rPr lang="en-US" altLang="zh-TW" dirty="0" smtClean="0"/>
              <a:t>Heap : Insert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r>
              <a:rPr lang="en-US" altLang="zh-TW" dirty="0" smtClean="0"/>
              <a:t>Insert (5)</a:t>
            </a:r>
          </a:p>
          <a:p>
            <a:r>
              <a:rPr lang="en-US" altLang="zh-TW" dirty="0" smtClean="0"/>
              <a:t>Make sure it is a complete binary tree</a:t>
            </a:r>
          </a:p>
          <a:p>
            <a:r>
              <a:rPr lang="en-US" altLang="zh-TW" dirty="0" smtClean="0"/>
              <a:t>Check if the new node is greater than its parent</a:t>
            </a:r>
          </a:p>
          <a:p>
            <a:r>
              <a:rPr lang="en-US" altLang="zh-TW" dirty="0" smtClean="0"/>
              <a:t>If so, swap two nodes</a:t>
            </a:r>
            <a:endParaRPr lang="zh-TW" altLang="en-US" dirty="0"/>
          </a:p>
        </p:txBody>
      </p:sp>
      <p:sp>
        <p:nvSpPr>
          <p:cNvPr id="4" name="橢圓 9"/>
          <p:cNvSpPr>
            <a:spLocks noChangeArrowheads="1"/>
          </p:cNvSpPr>
          <p:nvPr/>
        </p:nvSpPr>
        <p:spPr bwMode="auto">
          <a:xfrm>
            <a:off x="7328644" y="3308425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9"/>
          <p:cNvSpPr>
            <a:spLocks noChangeArrowheads="1"/>
          </p:cNvSpPr>
          <p:nvPr/>
        </p:nvSpPr>
        <p:spPr bwMode="auto">
          <a:xfrm>
            <a:off x="7042894" y="3951362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6" name="直線接點 10"/>
          <p:cNvCxnSpPr>
            <a:cxnSpLocks noChangeShapeType="1"/>
            <a:stCxn id="23" idx="7"/>
            <a:endCxn id="11" idx="4"/>
          </p:cNvCxnSpPr>
          <p:nvPr/>
        </p:nvCxnSpPr>
        <p:spPr bwMode="auto">
          <a:xfrm rot="5400000" flipH="1" flipV="1">
            <a:off x="6701581" y="3076650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直線接點 13"/>
          <p:cNvCxnSpPr>
            <a:cxnSpLocks noChangeShapeType="1"/>
            <a:stCxn id="14" idx="1"/>
            <a:endCxn id="11" idx="4"/>
          </p:cNvCxnSpPr>
          <p:nvPr/>
        </p:nvCxnSpPr>
        <p:spPr bwMode="auto">
          <a:xfrm rot="16200000" flipV="1">
            <a:off x="7096869" y="3076650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線接點 16"/>
          <p:cNvCxnSpPr>
            <a:cxnSpLocks noChangeShapeType="1"/>
            <a:stCxn id="20" idx="7"/>
            <a:endCxn id="23" idx="4"/>
          </p:cNvCxnSpPr>
          <p:nvPr/>
        </p:nvCxnSpPr>
        <p:spPr bwMode="auto">
          <a:xfrm rot="5400000" flipH="1" flipV="1">
            <a:off x="6272956" y="386246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19"/>
          <p:cNvCxnSpPr>
            <a:cxnSpLocks noChangeShapeType="1"/>
            <a:stCxn id="17" idx="1"/>
            <a:endCxn id="23" idx="4"/>
          </p:cNvCxnSpPr>
          <p:nvPr/>
        </p:nvCxnSpPr>
        <p:spPr bwMode="auto">
          <a:xfrm rot="16200000" flipV="1">
            <a:off x="6381700" y="3861668"/>
            <a:ext cx="215900" cy="109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0" name="群組 24"/>
          <p:cNvGrpSpPr>
            <a:grpSpLocks/>
          </p:cNvGrpSpPr>
          <p:nvPr/>
        </p:nvGrpSpPr>
        <p:grpSpPr bwMode="auto">
          <a:xfrm>
            <a:off x="6741269" y="2636912"/>
            <a:ext cx="571500" cy="600075"/>
            <a:chOff x="2341672" y="3829050"/>
            <a:chExt cx="571488" cy="600164"/>
          </a:xfrm>
        </p:grpSpPr>
        <p:sp>
          <p:nvSpPr>
            <p:cNvPr id="11" name="橢圓 4"/>
            <p:cNvSpPr>
              <a:spLocks noChangeArrowheads="1"/>
            </p:cNvSpPr>
            <p:nvPr/>
          </p:nvSpPr>
          <p:spPr bwMode="auto">
            <a:xfrm>
              <a:off x="2357438" y="385762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矩形 18"/>
            <p:cNvSpPr>
              <a:spLocks noChangeArrowheads="1"/>
            </p:cNvSpPr>
            <p:nvPr/>
          </p:nvSpPr>
          <p:spPr bwMode="auto">
            <a:xfrm>
              <a:off x="2341672" y="3829050"/>
              <a:ext cx="571488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3" name="群組 26"/>
          <p:cNvGrpSpPr>
            <a:grpSpLocks/>
          </p:cNvGrpSpPr>
          <p:nvPr/>
        </p:nvGrpSpPr>
        <p:grpSpPr bwMode="auto">
          <a:xfrm>
            <a:off x="7328644" y="3279850"/>
            <a:ext cx="500062" cy="600075"/>
            <a:chOff x="2928938" y="4471988"/>
            <a:chExt cx="500062" cy="600075"/>
          </a:xfrm>
        </p:grpSpPr>
        <p:sp>
          <p:nvSpPr>
            <p:cNvPr id="14" name="橢圓 6"/>
            <p:cNvSpPr>
              <a:spLocks noChangeArrowheads="1"/>
            </p:cNvSpPr>
            <p:nvPr/>
          </p:nvSpPr>
          <p:spPr bwMode="auto">
            <a:xfrm>
              <a:off x="2928938" y="4500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矩形 40"/>
            <p:cNvSpPr>
              <a:spLocks noChangeArrowheads="1"/>
            </p:cNvSpPr>
            <p:nvPr/>
          </p:nvSpPr>
          <p:spPr bwMode="auto">
            <a:xfrm>
              <a:off x="3009900" y="4471988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6" name="群組 28"/>
          <p:cNvGrpSpPr>
            <a:grpSpLocks/>
          </p:cNvGrpSpPr>
          <p:nvPr/>
        </p:nvGrpSpPr>
        <p:grpSpPr bwMode="auto">
          <a:xfrm>
            <a:off x="6431706" y="3922787"/>
            <a:ext cx="571500" cy="600075"/>
            <a:chOff x="2031765" y="5114925"/>
            <a:chExt cx="571518" cy="600164"/>
          </a:xfrm>
        </p:grpSpPr>
        <p:sp>
          <p:nvSpPr>
            <p:cNvPr id="17" name="橢圓 8"/>
            <p:cNvSpPr>
              <a:spLocks noChangeArrowheads="1"/>
            </p:cNvSpPr>
            <p:nvPr/>
          </p:nvSpPr>
          <p:spPr bwMode="auto">
            <a:xfrm>
              <a:off x="2071688" y="51435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矩形 42"/>
            <p:cNvSpPr>
              <a:spLocks noChangeArrowheads="1"/>
            </p:cNvSpPr>
            <p:nvPr/>
          </p:nvSpPr>
          <p:spPr bwMode="auto">
            <a:xfrm>
              <a:off x="2031765" y="5114925"/>
              <a:ext cx="571518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9" name="群組 27"/>
          <p:cNvGrpSpPr>
            <a:grpSpLocks/>
          </p:cNvGrpSpPr>
          <p:nvPr/>
        </p:nvGrpSpPr>
        <p:grpSpPr bwMode="auto">
          <a:xfrm>
            <a:off x="5868144" y="3922787"/>
            <a:ext cx="571500" cy="600075"/>
            <a:chOff x="1468656" y="5114925"/>
            <a:chExt cx="571482" cy="600164"/>
          </a:xfrm>
        </p:grpSpPr>
        <p:sp>
          <p:nvSpPr>
            <p:cNvPr id="20" name="橢圓 7"/>
            <p:cNvSpPr>
              <a:spLocks noChangeArrowheads="1"/>
            </p:cNvSpPr>
            <p:nvPr/>
          </p:nvSpPr>
          <p:spPr bwMode="auto">
            <a:xfrm>
              <a:off x="1500188" y="51435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41"/>
            <p:cNvSpPr>
              <a:spLocks noChangeArrowheads="1"/>
            </p:cNvSpPr>
            <p:nvPr/>
          </p:nvSpPr>
          <p:spPr bwMode="auto">
            <a:xfrm>
              <a:off x="1468656" y="5114925"/>
              <a:ext cx="571482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25"/>
          <p:cNvGrpSpPr>
            <a:grpSpLocks/>
          </p:cNvGrpSpPr>
          <p:nvPr/>
        </p:nvGrpSpPr>
        <p:grpSpPr bwMode="auto">
          <a:xfrm>
            <a:off x="6145956" y="3279850"/>
            <a:ext cx="571500" cy="600075"/>
            <a:chOff x="1746012" y="4471988"/>
            <a:chExt cx="571520" cy="600164"/>
          </a:xfrm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1785938" y="4500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18"/>
            <p:cNvSpPr>
              <a:spLocks noChangeArrowheads="1"/>
            </p:cNvSpPr>
            <p:nvPr/>
          </p:nvSpPr>
          <p:spPr bwMode="auto">
            <a:xfrm>
              <a:off x="1746012" y="4471988"/>
              <a:ext cx="571520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5" name="群組 29"/>
          <p:cNvGrpSpPr>
            <a:grpSpLocks/>
          </p:cNvGrpSpPr>
          <p:nvPr/>
        </p:nvGrpSpPr>
        <p:grpSpPr bwMode="auto">
          <a:xfrm>
            <a:off x="7042894" y="3922787"/>
            <a:ext cx="500062" cy="600075"/>
            <a:chOff x="2643188" y="5114925"/>
            <a:chExt cx="500062" cy="600075"/>
          </a:xfrm>
        </p:grpSpPr>
        <p:sp>
          <p:nvSpPr>
            <p:cNvPr id="26" name="橢圓 9"/>
            <p:cNvSpPr>
              <a:spLocks noChangeArrowheads="1"/>
            </p:cNvSpPr>
            <p:nvPr/>
          </p:nvSpPr>
          <p:spPr bwMode="auto">
            <a:xfrm>
              <a:off x="2643188" y="51435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矩形 43"/>
            <p:cNvSpPr>
              <a:spLocks noChangeArrowheads="1"/>
            </p:cNvSpPr>
            <p:nvPr/>
          </p:nvSpPr>
          <p:spPr bwMode="auto">
            <a:xfrm>
              <a:off x="2724150" y="5114925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8" name="直線接點 22"/>
          <p:cNvCxnSpPr>
            <a:cxnSpLocks noChangeShapeType="1"/>
          </p:cNvCxnSpPr>
          <p:nvPr/>
        </p:nvCxnSpPr>
        <p:spPr bwMode="auto">
          <a:xfrm rot="5400000" flipH="1" flipV="1">
            <a:off x="7417544" y="386246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線單箭頭接點 28"/>
          <p:cNvCxnSpPr>
            <a:cxnSpLocks noChangeShapeType="1"/>
          </p:cNvCxnSpPr>
          <p:nvPr/>
        </p:nvCxnSpPr>
        <p:spPr bwMode="auto">
          <a:xfrm rot="5400000" flipH="1" flipV="1">
            <a:off x="7507237" y="3844207"/>
            <a:ext cx="428625" cy="21431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36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</a:t>
            </a:r>
            <a:r>
              <a:rPr lang="en-US" altLang="zh-TW" dirty="0" smtClean="0"/>
              <a:t>Heap : Insert</a:t>
            </a:r>
            <a:endParaRPr lang="zh-TW" altLang="en-US" dirty="0"/>
          </a:p>
        </p:txBody>
      </p:sp>
      <p:grpSp>
        <p:nvGrpSpPr>
          <p:cNvPr id="53" name="群組 52"/>
          <p:cNvGrpSpPr/>
          <p:nvPr/>
        </p:nvGrpSpPr>
        <p:grpSpPr>
          <a:xfrm>
            <a:off x="5868144" y="2636912"/>
            <a:ext cx="1960562" cy="1885950"/>
            <a:chOff x="2467422" y="2852936"/>
            <a:chExt cx="1960562" cy="1885950"/>
          </a:xfrm>
        </p:grpSpPr>
        <p:cxnSp>
          <p:nvCxnSpPr>
            <p:cNvPr id="30" name="直線接點 10"/>
            <p:cNvCxnSpPr>
              <a:cxnSpLocks noChangeShapeType="1"/>
              <a:stCxn id="47" idx="7"/>
              <a:endCxn id="35" idx="4"/>
            </p:cNvCxnSpPr>
            <p:nvPr/>
          </p:nvCxnSpPr>
          <p:spPr bwMode="auto">
            <a:xfrm rot="5400000" flipH="1" flipV="1">
              <a:off x="3300859" y="3292674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線接點 13"/>
            <p:cNvCxnSpPr>
              <a:cxnSpLocks noChangeShapeType="1"/>
              <a:stCxn id="50" idx="1"/>
              <a:endCxn id="35" idx="4"/>
            </p:cNvCxnSpPr>
            <p:nvPr/>
          </p:nvCxnSpPr>
          <p:spPr bwMode="auto">
            <a:xfrm rot="16200000" flipV="1">
              <a:off x="3696147" y="3292674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線接點 16"/>
            <p:cNvCxnSpPr>
              <a:cxnSpLocks noChangeShapeType="1"/>
              <a:stCxn id="44" idx="7"/>
              <a:endCxn id="47" idx="4"/>
            </p:cNvCxnSpPr>
            <p:nvPr/>
          </p:nvCxnSpPr>
          <p:spPr bwMode="auto">
            <a:xfrm rot="5400000" flipH="1" flipV="1">
              <a:off x="2872234" y="4078486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線接點 19"/>
            <p:cNvCxnSpPr>
              <a:cxnSpLocks noChangeShapeType="1"/>
              <a:stCxn id="41" idx="1"/>
              <a:endCxn id="47" idx="4"/>
            </p:cNvCxnSpPr>
            <p:nvPr/>
          </p:nvCxnSpPr>
          <p:spPr bwMode="auto">
            <a:xfrm rot="16200000" flipV="1">
              <a:off x="2980978" y="4077692"/>
              <a:ext cx="215900" cy="10953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4" name="群組 24"/>
            <p:cNvGrpSpPr>
              <a:grpSpLocks/>
            </p:cNvGrpSpPr>
            <p:nvPr/>
          </p:nvGrpSpPr>
          <p:grpSpPr bwMode="auto">
            <a:xfrm>
              <a:off x="3340547" y="2852936"/>
              <a:ext cx="571500" cy="600075"/>
              <a:chOff x="2341672" y="3829050"/>
              <a:chExt cx="571488" cy="600164"/>
            </a:xfrm>
          </p:grpSpPr>
          <p:sp>
            <p:nvSpPr>
              <p:cNvPr id="35" name="橢圓 4"/>
              <p:cNvSpPr>
                <a:spLocks noChangeArrowheads="1"/>
              </p:cNvSpPr>
              <p:nvPr/>
            </p:nvSpPr>
            <p:spPr bwMode="auto">
              <a:xfrm>
                <a:off x="2357438" y="385762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6" name="矩形 18"/>
              <p:cNvSpPr>
                <a:spLocks noChangeArrowheads="1"/>
              </p:cNvSpPr>
              <p:nvPr/>
            </p:nvSpPr>
            <p:spPr bwMode="auto">
              <a:xfrm>
                <a:off x="2341672" y="3829050"/>
                <a:ext cx="571488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20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37" name="群組 26"/>
            <p:cNvGrpSpPr>
              <a:grpSpLocks/>
            </p:cNvGrpSpPr>
            <p:nvPr/>
          </p:nvGrpSpPr>
          <p:grpSpPr bwMode="auto">
            <a:xfrm>
              <a:off x="3642172" y="4138811"/>
              <a:ext cx="500062" cy="600075"/>
              <a:chOff x="2928938" y="4471988"/>
              <a:chExt cx="500062" cy="600075"/>
            </a:xfrm>
          </p:grpSpPr>
          <p:sp>
            <p:nvSpPr>
              <p:cNvPr id="38" name="橢圓 6"/>
              <p:cNvSpPr>
                <a:spLocks noChangeArrowheads="1"/>
              </p:cNvSpPr>
              <p:nvPr/>
            </p:nvSpPr>
            <p:spPr bwMode="auto">
              <a:xfrm>
                <a:off x="2928938" y="4500563"/>
                <a:ext cx="500062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9" name="矩形 40"/>
              <p:cNvSpPr>
                <a:spLocks noChangeArrowheads="1"/>
              </p:cNvSpPr>
              <p:nvPr/>
            </p:nvSpPr>
            <p:spPr bwMode="auto">
              <a:xfrm>
                <a:off x="3009900" y="4471988"/>
                <a:ext cx="347663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2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0" name="群組 28"/>
            <p:cNvGrpSpPr>
              <a:grpSpLocks/>
            </p:cNvGrpSpPr>
            <p:nvPr/>
          </p:nvGrpSpPr>
          <p:grpSpPr bwMode="auto">
            <a:xfrm>
              <a:off x="3030984" y="4138811"/>
              <a:ext cx="571500" cy="600075"/>
              <a:chOff x="2031765" y="5114925"/>
              <a:chExt cx="571518" cy="600164"/>
            </a:xfrm>
          </p:grpSpPr>
          <p:sp>
            <p:nvSpPr>
              <p:cNvPr id="41" name="橢圓 8"/>
              <p:cNvSpPr>
                <a:spLocks noChangeArrowheads="1"/>
              </p:cNvSpPr>
              <p:nvPr/>
            </p:nvSpPr>
            <p:spPr bwMode="auto">
              <a:xfrm>
                <a:off x="2071688" y="5143500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2" name="矩形 42"/>
              <p:cNvSpPr>
                <a:spLocks noChangeArrowheads="1"/>
              </p:cNvSpPr>
              <p:nvPr/>
            </p:nvSpPr>
            <p:spPr bwMode="auto">
              <a:xfrm>
                <a:off x="2031765" y="5114925"/>
                <a:ext cx="571518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10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3" name="群組 27"/>
            <p:cNvGrpSpPr>
              <a:grpSpLocks/>
            </p:cNvGrpSpPr>
            <p:nvPr/>
          </p:nvGrpSpPr>
          <p:grpSpPr bwMode="auto">
            <a:xfrm>
              <a:off x="2467422" y="4138811"/>
              <a:ext cx="571500" cy="600075"/>
              <a:chOff x="1468656" y="5114925"/>
              <a:chExt cx="571482" cy="600164"/>
            </a:xfrm>
          </p:grpSpPr>
          <p:sp>
            <p:nvSpPr>
              <p:cNvPr id="44" name="橢圓 7"/>
              <p:cNvSpPr>
                <a:spLocks noChangeArrowheads="1"/>
              </p:cNvSpPr>
              <p:nvPr/>
            </p:nvSpPr>
            <p:spPr bwMode="auto">
              <a:xfrm>
                <a:off x="1500188" y="5143500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5" name="矩形 41"/>
              <p:cNvSpPr>
                <a:spLocks noChangeArrowheads="1"/>
              </p:cNvSpPr>
              <p:nvPr/>
            </p:nvSpPr>
            <p:spPr bwMode="auto">
              <a:xfrm>
                <a:off x="1468656" y="5114925"/>
                <a:ext cx="571482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14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6" name="群組 25"/>
            <p:cNvGrpSpPr>
              <a:grpSpLocks/>
            </p:cNvGrpSpPr>
            <p:nvPr/>
          </p:nvGrpSpPr>
          <p:grpSpPr bwMode="auto">
            <a:xfrm>
              <a:off x="2745234" y="3495874"/>
              <a:ext cx="571500" cy="600075"/>
              <a:chOff x="1746012" y="4471988"/>
              <a:chExt cx="571520" cy="600164"/>
            </a:xfrm>
          </p:grpSpPr>
          <p:sp>
            <p:nvSpPr>
              <p:cNvPr id="47" name="橢圓 5"/>
              <p:cNvSpPr>
                <a:spLocks noChangeArrowheads="1"/>
              </p:cNvSpPr>
              <p:nvPr/>
            </p:nvSpPr>
            <p:spPr bwMode="auto">
              <a:xfrm>
                <a:off x="1785938" y="4500563"/>
                <a:ext cx="500062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8" name="矩形 18"/>
              <p:cNvSpPr>
                <a:spLocks noChangeArrowheads="1"/>
              </p:cNvSpPr>
              <p:nvPr/>
            </p:nvSpPr>
            <p:spPr bwMode="auto">
              <a:xfrm>
                <a:off x="1746012" y="4471988"/>
                <a:ext cx="571520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15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9" name="群組 30"/>
            <p:cNvGrpSpPr>
              <a:grpSpLocks/>
            </p:cNvGrpSpPr>
            <p:nvPr/>
          </p:nvGrpSpPr>
          <p:grpSpPr bwMode="auto">
            <a:xfrm>
              <a:off x="3927922" y="3495874"/>
              <a:ext cx="500062" cy="600075"/>
              <a:chOff x="2643188" y="5114925"/>
              <a:chExt cx="500062" cy="600075"/>
            </a:xfrm>
          </p:grpSpPr>
          <p:sp>
            <p:nvSpPr>
              <p:cNvPr id="50" name="橢圓 9"/>
              <p:cNvSpPr>
                <a:spLocks noChangeArrowheads="1"/>
              </p:cNvSpPr>
              <p:nvPr/>
            </p:nvSpPr>
            <p:spPr bwMode="auto">
              <a:xfrm>
                <a:off x="2643188" y="5143500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1" name="矩形 43"/>
              <p:cNvSpPr>
                <a:spLocks noChangeArrowheads="1"/>
              </p:cNvSpPr>
              <p:nvPr/>
            </p:nvSpPr>
            <p:spPr bwMode="auto">
              <a:xfrm>
                <a:off x="2724150" y="5114925"/>
                <a:ext cx="347663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5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52" name="直線接點 22"/>
            <p:cNvCxnSpPr>
              <a:cxnSpLocks noChangeShapeType="1"/>
            </p:cNvCxnSpPr>
            <p:nvPr/>
          </p:nvCxnSpPr>
          <p:spPr bwMode="auto">
            <a:xfrm rot="5400000" flipH="1" flipV="1">
              <a:off x="4016822" y="4078486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內容版面配置區 2"/>
          <p:cNvSpPr txBox="1">
            <a:spLocks/>
          </p:cNvSpPr>
          <p:nvPr/>
        </p:nvSpPr>
        <p:spPr>
          <a:xfrm>
            <a:off x="457200" y="1600200"/>
            <a:ext cx="49068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Insert (5)</a:t>
            </a:r>
          </a:p>
          <a:p>
            <a:r>
              <a:rPr lang="en-US" altLang="zh-TW" dirty="0" smtClean="0"/>
              <a:t>Make sure it is a complete binary tree</a:t>
            </a:r>
          </a:p>
          <a:p>
            <a:r>
              <a:rPr lang="en-US" altLang="zh-TW" dirty="0" smtClean="0"/>
              <a:t>Check if the new node is greater than its parent</a:t>
            </a:r>
          </a:p>
          <a:p>
            <a:r>
              <a:rPr lang="en-US" altLang="zh-TW" dirty="0" smtClean="0"/>
              <a:t>If so, swap two nodes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82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</a:t>
            </a:r>
            <a:r>
              <a:rPr lang="en-US" altLang="zh-TW" dirty="0" smtClean="0"/>
              <a:t>Insert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234891"/>
              </p:ext>
            </p:extLst>
          </p:nvPr>
        </p:nvGraphicFramePr>
        <p:xfrm>
          <a:off x="467544" y="1628798"/>
          <a:ext cx="8208912" cy="360040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&lt;T&gt;::Push(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Insert e into max heap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Make sure the array has enough space here…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…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++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heapSize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!= 1 &amp;&amp; heap[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/2] &lt; e)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{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Swap with parent node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heap[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]=heap[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/2];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/= 2;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now points to parent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heap[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]=e;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43608" y="5262299"/>
            <a:ext cx="7149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Time Complexity</a:t>
            </a:r>
            <a:br>
              <a:rPr lang="en-US" altLang="zh-TW" sz="2400" b="1" dirty="0" smtClean="0"/>
            </a:br>
            <a:r>
              <a:rPr lang="en-US" altLang="zh-TW" sz="2400" b="1" dirty="0" smtClean="0"/>
              <a:t>Travel at most the height of a tree, therefore is O(</a:t>
            </a:r>
            <a:r>
              <a:rPr lang="en-US" altLang="zh-TW" sz="2400" b="1" dirty="0" err="1" smtClean="0"/>
              <a:t>logn</a:t>
            </a:r>
            <a:r>
              <a:rPr lang="en-US" altLang="zh-TW" sz="2400" b="1" dirty="0" smtClean="0"/>
              <a:t>)</a:t>
            </a:r>
            <a:endParaRPr lang="zh-TW" altLang="en-US" sz="2400" b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2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</a:t>
            </a:r>
            <a:r>
              <a:rPr lang="en-US" altLang="zh-TW" dirty="0" smtClean="0"/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Always delete the root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Move </a:t>
            </a:r>
            <a:r>
              <a:rPr lang="en-US" altLang="zh-TW" dirty="0"/>
              <a:t>the last element to </a:t>
            </a:r>
            <a:r>
              <a:rPr lang="en-US" altLang="zh-TW" dirty="0" smtClean="0"/>
              <a:t>the </a:t>
            </a:r>
            <a:r>
              <a:rPr lang="en-US" altLang="zh-TW" dirty="0"/>
              <a:t>root ( maintain a </a:t>
            </a:r>
            <a:r>
              <a:rPr lang="en-US" altLang="zh-TW" dirty="0" smtClean="0"/>
              <a:t>complete </a:t>
            </a:r>
            <a:r>
              <a:rPr lang="en-US" altLang="zh-TW" dirty="0"/>
              <a:t>binary tree 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 9"/>
          <p:cNvSpPr>
            <a:spLocks noChangeArrowheads="1"/>
          </p:cNvSpPr>
          <p:nvPr/>
        </p:nvSpPr>
        <p:spPr bwMode="auto">
          <a:xfrm>
            <a:off x="6295628" y="4212952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5" name="群組 36"/>
          <p:cNvGrpSpPr>
            <a:grpSpLocks/>
          </p:cNvGrpSpPr>
          <p:nvPr/>
        </p:nvGrpSpPr>
        <p:grpSpPr bwMode="auto">
          <a:xfrm>
            <a:off x="6295628" y="4197077"/>
            <a:ext cx="500062" cy="600075"/>
            <a:chOff x="2071688" y="3500438"/>
            <a:chExt cx="500062" cy="600075"/>
          </a:xfrm>
        </p:grpSpPr>
        <p:sp>
          <p:nvSpPr>
            <p:cNvPr id="6" name="橢圓 8"/>
            <p:cNvSpPr>
              <a:spLocks noChangeArrowheads="1"/>
            </p:cNvSpPr>
            <p:nvPr/>
          </p:nvSpPr>
          <p:spPr bwMode="auto">
            <a:xfrm>
              <a:off x="20716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矩形 19"/>
            <p:cNvSpPr>
              <a:spLocks noChangeArrowheads="1"/>
            </p:cNvSpPr>
            <p:nvPr/>
          </p:nvSpPr>
          <p:spPr bwMode="auto">
            <a:xfrm>
              <a:off x="2081213" y="3500438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8</a:t>
              </a:r>
              <a:endParaRPr lang="zh-TW" altLang="en-US" b="1"/>
            </a:p>
          </p:txBody>
        </p:sp>
      </p:grpSp>
      <p:cxnSp>
        <p:nvCxnSpPr>
          <p:cNvPr id="8" name="直線接點 10"/>
          <p:cNvCxnSpPr>
            <a:cxnSpLocks noChangeShapeType="1"/>
            <a:stCxn id="16" idx="7"/>
            <a:endCxn id="13" idx="4"/>
          </p:cNvCxnSpPr>
          <p:nvPr/>
        </p:nvCxnSpPr>
        <p:spPr bwMode="auto">
          <a:xfrm rot="5400000" flipH="1" flipV="1">
            <a:off x="6525815" y="3350939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13"/>
          <p:cNvCxnSpPr>
            <a:cxnSpLocks noChangeShapeType="1"/>
            <a:stCxn id="19" idx="1"/>
            <a:endCxn id="13" idx="4"/>
          </p:cNvCxnSpPr>
          <p:nvPr/>
        </p:nvCxnSpPr>
        <p:spPr bwMode="auto">
          <a:xfrm rot="16200000" flipV="1">
            <a:off x="6920309" y="3350145"/>
            <a:ext cx="215900" cy="3952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16"/>
          <p:cNvCxnSpPr>
            <a:cxnSpLocks noChangeShapeType="1"/>
            <a:stCxn id="22" idx="7"/>
            <a:endCxn id="16" idx="4"/>
          </p:cNvCxnSpPr>
          <p:nvPr/>
        </p:nvCxnSpPr>
        <p:spPr bwMode="auto">
          <a:xfrm rot="5400000" flipH="1" flipV="1">
            <a:off x="6097190" y="413675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19"/>
          <p:cNvCxnSpPr>
            <a:cxnSpLocks noChangeShapeType="1"/>
            <a:stCxn id="6" idx="1"/>
            <a:endCxn id="16" idx="4"/>
          </p:cNvCxnSpPr>
          <p:nvPr/>
        </p:nvCxnSpPr>
        <p:spPr bwMode="auto">
          <a:xfrm rot="16200000" flipV="1">
            <a:off x="6206728" y="413675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2" name="群組 33"/>
          <p:cNvGrpSpPr>
            <a:grpSpLocks/>
          </p:cNvGrpSpPr>
          <p:nvPr/>
        </p:nvGrpSpPr>
        <p:grpSpPr bwMode="auto">
          <a:xfrm>
            <a:off x="6581378" y="2911202"/>
            <a:ext cx="522287" cy="600075"/>
            <a:chOff x="2357438" y="2214563"/>
            <a:chExt cx="522069" cy="600075"/>
          </a:xfrm>
        </p:grpSpPr>
        <p:sp>
          <p:nvSpPr>
            <p:cNvPr id="13" name="橢圓 4"/>
            <p:cNvSpPr>
              <a:spLocks noChangeArrowheads="1"/>
            </p:cNvSpPr>
            <p:nvPr/>
          </p:nvSpPr>
          <p:spPr bwMode="auto">
            <a:xfrm>
              <a:off x="2357438" y="22431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4" name="矩形 18"/>
            <p:cNvSpPr>
              <a:spLocks noChangeArrowheads="1"/>
            </p:cNvSpPr>
            <p:nvPr/>
          </p:nvSpPr>
          <p:spPr bwMode="auto">
            <a:xfrm>
              <a:off x="2388970" y="2214563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 dirty="0"/>
                <a:t>20</a:t>
              </a:r>
              <a:endParaRPr lang="zh-TW" altLang="en-US" b="1" dirty="0"/>
            </a:p>
          </p:txBody>
        </p:sp>
      </p:grpSp>
      <p:grpSp>
        <p:nvGrpSpPr>
          <p:cNvPr id="15" name="群組 34"/>
          <p:cNvGrpSpPr>
            <a:grpSpLocks/>
          </p:cNvGrpSpPr>
          <p:nvPr/>
        </p:nvGrpSpPr>
        <p:grpSpPr bwMode="auto">
          <a:xfrm>
            <a:off x="6009878" y="3554139"/>
            <a:ext cx="500062" cy="600075"/>
            <a:chOff x="1785938" y="2857500"/>
            <a:chExt cx="500062" cy="600075"/>
          </a:xfrm>
        </p:grpSpPr>
        <p:sp>
          <p:nvSpPr>
            <p:cNvPr id="16" name="橢圓 5"/>
            <p:cNvSpPr>
              <a:spLocks noChangeArrowheads="1"/>
            </p:cNvSpPr>
            <p:nvPr/>
          </p:nvSpPr>
          <p:spPr bwMode="auto">
            <a:xfrm>
              <a:off x="1785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7" name="矩形 18"/>
            <p:cNvSpPr>
              <a:spLocks noChangeArrowheads="1"/>
            </p:cNvSpPr>
            <p:nvPr/>
          </p:nvSpPr>
          <p:spPr bwMode="auto">
            <a:xfrm>
              <a:off x="1785938" y="2857500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16</a:t>
              </a:r>
              <a:endParaRPr lang="zh-TW" altLang="en-US" b="1"/>
            </a:p>
          </p:txBody>
        </p:sp>
      </p:grpSp>
      <p:grpSp>
        <p:nvGrpSpPr>
          <p:cNvPr id="18" name="群組 37"/>
          <p:cNvGrpSpPr>
            <a:grpSpLocks/>
          </p:cNvGrpSpPr>
          <p:nvPr/>
        </p:nvGrpSpPr>
        <p:grpSpPr bwMode="auto">
          <a:xfrm>
            <a:off x="7152878" y="3554139"/>
            <a:ext cx="500062" cy="600075"/>
            <a:chOff x="2928938" y="2857500"/>
            <a:chExt cx="500062" cy="600075"/>
          </a:xfrm>
        </p:grpSpPr>
        <p:sp>
          <p:nvSpPr>
            <p:cNvPr id="19" name="橢圓 6"/>
            <p:cNvSpPr>
              <a:spLocks noChangeArrowheads="1"/>
            </p:cNvSpPr>
            <p:nvPr/>
          </p:nvSpPr>
          <p:spPr bwMode="auto">
            <a:xfrm>
              <a:off x="2928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0" name="矩形 17"/>
            <p:cNvSpPr>
              <a:spLocks noChangeArrowheads="1"/>
            </p:cNvSpPr>
            <p:nvPr/>
          </p:nvSpPr>
          <p:spPr bwMode="auto">
            <a:xfrm>
              <a:off x="2928938" y="2857500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15</a:t>
              </a:r>
              <a:endParaRPr lang="zh-TW" altLang="en-US" b="1"/>
            </a:p>
          </p:txBody>
        </p:sp>
      </p:grpSp>
      <p:grpSp>
        <p:nvGrpSpPr>
          <p:cNvPr id="21" name="群組 35"/>
          <p:cNvGrpSpPr>
            <a:grpSpLocks/>
          </p:cNvGrpSpPr>
          <p:nvPr/>
        </p:nvGrpSpPr>
        <p:grpSpPr bwMode="auto">
          <a:xfrm>
            <a:off x="5724128" y="4197077"/>
            <a:ext cx="500062" cy="600075"/>
            <a:chOff x="1500188" y="3500438"/>
            <a:chExt cx="500062" cy="600075"/>
          </a:xfrm>
        </p:grpSpPr>
        <p:sp>
          <p:nvSpPr>
            <p:cNvPr id="22" name="橢圓 7"/>
            <p:cNvSpPr>
              <a:spLocks noChangeArrowheads="1"/>
            </p:cNvSpPr>
            <p:nvPr/>
          </p:nvSpPr>
          <p:spPr bwMode="auto">
            <a:xfrm>
              <a:off x="15001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矩形 18"/>
            <p:cNvSpPr>
              <a:spLocks noChangeArrowheads="1"/>
            </p:cNvSpPr>
            <p:nvPr/>
          </p:nvSpPr>
          <p:spPr bwMode="auto">
            <a:xfrm>
              <a:off x="1500188" y="350043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12</a:t>
              </a:r>
              <a:endParaRPr lang="zh-TW" altLang="en-US" b="1"/>
            </a:p>
          </p:txBody>
        </p:sp>
      </p:grpSp>
      <p:cxnSp>
        <p:nvCxnSpPr>
          <p:cNvPr id="24" name="直線單箭頭接點 23"/>
          <p:cNvCxnSpPr>
            <a:cxnSpLocks noChangeShapeType="1"/>
          </p:cNvCxnSpPr>
          <p:nvPr/>
        </p:nvCxnSpPr>
        <p:spPr bwMode="auto">
          <a:xfrm rot="5400000" flipH="1" flipV="1">
            <a:off x="6474222" y="3804170"/>
            <a:ext cx="500062" cy="1428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884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</a:t>
            </a:r>
            <a:r>
              <a:rPr lang="en-US" altLang="zh-TW" dirty="0" smtClean="0"/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Always delete the root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Move </a:t>
            </a:r>
            <a:r>
              <a:rPr lang="en-US" altLang="zh-TW" dirty="0"/>
              <a:t>the last element to </a:t>
            </a:r>
            <a:r>
              <a:rPr lang="en-US" altLang="zh-TW" dirty="0" smtClean="0"/>
              <a:t>the </a:t>
            </a:r>
            <a:r>
              <a:rPr lang="en-US" altLang="zh-TW" dirty="0"/>
              <a:t>root ( maintain a </a:t>
            </a:r>
            <a:r>
              <a:rPr lang="en-US" altLang="zh-TW" dirty="0" smtClean="0"/>
              <a:t>complete </a:t>
            </a:r>
            <a:r>
              <a:rPr lang="en-US" altLang="zh-TW" dirty="0"/>
              <a:t>binary tree </a:t>
            </a:r>
            <a:r>
              <a:rPr lang="en-US" altLang="zh-TW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Swap with larger and largest child (if any)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5" name="橢圓 9"/>
          <p:cNvSpPr>
            <a:spLocks noChangeArrowheads="1"/>
          </p:cNvSpPr>
          <p:nvPr/>
        </p:nvSpPr>
        <p:spPr bwMode="auto">
          <a:xfrm>
            <a:off x="6009878" y="3585889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6" name="橢圓 9"/>
          <p:cNvSpPr>
            <a:spLocks noChangeArrowheads="1"/>
          </p:cNvSpPr>
          <p:nvPr/>
        </p:nvSpPr>
        <p:spPr bwMode="auto">
          <a:xfrm>
            <a:off x="6581378" y="2942952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7" name="直線接點 10"/>
          <p:cNvCxnSpPr>
            <a:cxnSpLocks noChangeShapeType="1"/>
            <a:stCxn id="31" idx="7"/>
          </p:cNvCxnSpPr>
          <p:nvPr/>
        </p:nvCxnSpPr>
        <p:spPr bwMode="auto">
          <a:xfrm rot="5400000" flipH="1" flipV="1">
            <a:off x="6525815" y="3350939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13"/>
          <p:cNvCxnSpPr>
            <a:cxnSpLocks noChangeShapeType="1"/>
            <a:stCxn id="34" idx="1"/>
          </p:cNvCxnSpPr>
          <p:nvPr/>
        </p:nvCxnSpPr>
        <p:spPr bwMode="auto">
          <a:xfrm rot="16200000" flipV="1">
            <a:off x="6920309" y="3350145"/>
            <a:ext cx="215900" cy="3952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線接點 16"/>
          <p:cNvCxnSpPr>
            <a:cxnSpLocks noChangeShapeType="1"/>
            <a:stCxn id="37" idx="7"/>
            <a:endCxn id="31" idx="4"/>
          </p:cNvCxnSpPr>
          <p:nvPr/>
        </p:nvCxnSpPr>
        <p:spPr bwMode="auto">
          <a:xfrm rot="5400000" flipH="1" flipV="1">
            <a:off x="6097190" y="413675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群組 34"/>
          <p:cNvGrpSpPr>
            <a:grpSpLocks/>
          </p:cNvGrpSpPr>
          <p:nvPr/>
        </p:nvGrpSpPr>
        <p:grpSpPr bwMode="auto">
          <a:xfrm>
            <a:off x="6009878" y="3554139"/>
            <a:ext cx="500062" cy="600075"/>
            <a:chOff x="1785938" y="2857500"/>
            <a:chExt cx="500062" cy="600075"/>
          </a:xfrm>
        </p:grpSpPr>
        <p:sp>
          <p:nvSpPr>
            <p:cNvPr id="31" name="橢圓 5"/>
            <p:cNvSpPr>
              <a:spLocks noChangeArrowheads="1"/>
            </p:cNvSpPr>
            <p:nvPr/>
          </p:nvSpPr>
          <p:spPr bwMode="auto">
            <a:xfrm>
              <a:off x="1785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2" name="矩形 18"/>
            <p:cNvSpPr>
              <a:spLocks noChangeArrowheads="1"/>
            </p:cNvSpPr>
            <p:nvPr/>
          </p:nvSpPr>
          <p:spPr bwMode="auto">
            <a:xfrm>
              <a:off x="1785938" y="2857500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16</a:t>
              </a:r>
              <a:endParaRPr lang="zh-TW" altLang="en-US" b="1"/>
            </a:p>
          </p:txBody>
        </p:sp>
      </p:grpSp>
      <p:grpSp>
        <p:nvGrpSpPr>
          <p:cNvPr id="33" name="群組 37"/>
          <p:cNvGrpSpPr>
            <a:grpSpLocks/>
          </p:cNvGrpSpPr>
          <p:nvPr/>
        </p:nvGrpSpPr>
        <p:grpSpPr bwMode="auto">
          <a:xfrm>
            <a:off x="7152878" y="3554139"/>
            <a:ext cx="500062" cy="600075"/>
            <a:chOff x="2928938" y="2857500"/>
            <a:chExt cx="500062" cy="600075"/>
          </a:xfrm>
        </p:grpSpPr>
        <p:sp>
          <p:nvSpPr>
            <p:cNvPr id="34" name="橢圓 6"/>
            <p:cNvSpPr>
              <a:spLocks noChangeArrowheads="1"/>
            </p:cNvSpPr>
            <p:nvPr/>
          </p:nvSpPr>
          <p:spPr bwMode="auto">
            <a:xfrm>
              <a:off x="2928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5" name="矩形 17"/>
            <p:cNvSpPr>
              <a:spLocks noChangeArrowheads="1"/>
            </p:cNvSpPr>
            <p:nvPr/>
          </p:nvSpPr>
          <p:spPr bwMode="auto">
            <a:xfrm>
              <a:off x="2928938" y="2857500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15</a:t>
              </a:r>
              <a:endParaRPr lang="zh-TW" altLang="en-US" b="1"/>
            </a:p>
          </p:txBody>
        </p:sp>
      </p:grpSp>
      <p:grpSp>
        <p:nvGrpSpPr>
          <p:cNvPr id="36" name="群組 35"/>
          <p:cNvGrpSpPr>
            <a:grpSpLocks/>
          </p:cNvGrpSpPr>
          <p:nvPr/>
        </p:nvGrpSpPr>
        <p:grpSpPr bwMode="auto">
          <a:xfrm>
            <a:off x="5724128" y="4197077"/>
            <a:ext cx="500062" cy="600075"/>
            <a:chOff x="1500188" y="3500438"/>
            <a:chExt cx="500062" cy="600075"/>
          </a:xfrm>
        </p:grpSpPr>
        <p:sp>
          <p:nvSpPr>
            <p:cNvPr id="37" name="橢圓 7"/>
            <p:cNvSpPr>
              <a:spLocks noChangeArrowheads="1"/>
            </p:cNvSpPr>
            <p:nvPr/>
          </p:nvSpPr>
          <p:spPr bwMode="auto">
            <a:xfrm>
              <a:off x="15001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8" name="矩形 18"/>
            <p:cNvSpPr>
              <a:spLocks noChangeArrowheads="1"/>
            </p:cNvSpPr>
            <p:nvPr/>
          </p:nvSpPr>
          <p:spPr bwMode="auto">
            <a:xfrm>
              <a:off x="1500188" y="350043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12</a:t>
              </a:r>
              <a:endParaRPr lang="zh-TW" altLang="en-US" b="1"/>
            </a:p>
          </p:txBody>
        </p:sp>
      </p:grpSp>
      <p:grpSp>
        <p:nvGrpSpPr>
          <p:cNvPr id="39" name="群組 39"/>
          <p:cNvGrpSpPr>
            <a:grpSpLocks/>
          </p:cNvGrpSpPr>
          <p:nvPr/>
        </p:nvGrpSpPr>
        <p:grpSpPr bwMode="auto">
          <a:xfrm>
            <a:off x="6581378" y="2911202"/>
            <a:ext cx="500062" cy="600075"/>
            <a:chOff x="2071688" y="3500438"/>
            <a:chExt cx="500062" cy="600075"/>
          </a:xfrm>
        </p:grpSpPr>
        <p:sp>
          <p:nvSpPr>
            <p:cNvPr id="40" name="橢圓 8"/>
            <p:cNvSpPr>
              <a:spLocks noChangeArrowheads="1"/>
            </p:cNvSpPr>
            <p:nvPr/>
          </p:nvSpPr>
          <p:spPr bwMode="auto">
            <a:xfrm>
              <a:off x="20716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19"/>
            <p:cNvSpPr>
              <a:spLocks noChangeArrowheads="1"/>
            </p:cNvSpPr>
            <p:nvPr/>
          </p:nvSpPr>
          <p:spPr bwMode="auto">
            <a:xfrm>
              <a:off x="2081213" y="3500438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8</a:t>
              </a:r>
              <a:endParaRPr lang="zh-TW" altLang="en-US" b="1"/>
            </a:p>
          </p:txBody>
        </p:sp>
      </p:grpSp>
      <p:cxnSp>
        <p:nvCxnSpPr>
          <p:cNvPr id="42" name="直線單箭頭接點 41"/>
          <p:cNvCxnSpPr>
            <a:cxnSpLocks noChangeShapeType="1"/>
          </p:cNvCxnSpPr>
          <p:nvPr/>
        </p:nvCxnSpPr>
        <p:spPr bwMode="auto">
          <a:xfrm rot="5400000" flipH="1" flipV="1">
            <a:off x="6348809" y="3250133"/>
            <a:ext cx="214312" cy="39370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472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</a:t>
            </a:r>
            <a:r>
              <a:rPr lang="en-US" altLang="zh-TW" dirty="0" smtClean="0"/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Always delete the root</a:t>
            </a:r>
          </a:p>
          <a:p>
            <a:r>
              <a:rPr lang="en-US" altLang="zh-TW" dirty="0" smtClean="0"/>
              <a:t>Move </a:t>
            </a:r>
            <a:r>
              <a:rPr lang="en-US" altLang="zh-TW" dirty="0"/>
              <a:t>the last element to </a:t>
            </a:r>
            <a:r>
              <a:rPr lang="en-US" altLang="zh-TW" dirty="0" smtClean="0"/>
              <a:t>the </a:t>
            </a:r>
            <a:r>
              <a:rPr lang="en-US" altLang="zh-TW" dirty="0"/>
              <a:t>root ( maintain a </a:t>
            </a:r>
            <a:r>
              <a:rPr lang="en-US" altLang="zh-TW" dirty="0" smtClean="0"/>
              <a:t>complete </a:t>
            </a:r>
            <a:r>
              <a:rPr lang="en-US" altLang="zh-TW" dirty="0"/>
              <a:t>binary tree 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Swap with larger and largest child (if any)</a:t>
            </a:r>
          </a:p>
          <a:p>
            <a:r>
              <a:rPr lang="en-US" altLang="zh-TW" dirty="0" smtClean="0"/>
              <a:t>Continue step 3 until the max heap is maintained </a:t>
            </a:r>
            <a:r>
              <a:rPr lang="en-US" altLang="zh-TW" dirty="0"/>
              <a:t>(trickle down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2" name="橢圓 9"/>
          <p:cNvSpPr>
            <a:spLocks noChangeArrowheads="1"/>
          </p:cNvSpPr>
          <p:nvPr/>
        </p:nvSpPr>
        <p:spPr bwMode="auto">
          <a:xfrm>
            <a:off x="6009878" y="3593827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3" name="橢圓 9"/>
          <p:cNvSpPr>
            <a:spLocks noChangeArrowheads="1"/>
          </p:cNvSpPr>
          <p:nvPr/>
        </p:nvSpPr>
        <p:spPr bwMode="auto">
          <a:xfrm>
            <a:off x="5724128" y="4228827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4" name="直線接點 10"/>
          <p:cNvCxnSpPr>
            <a:cxnSpLocks noChangeShapeType="1"/>
          </p:cNvCxnSpPr>
          <p:nvPr/>
        </p:nvCxnSpPr>
        <p:spPr bwMode="auto">
          <a:xfrm rot="5400000" flipH="1" flipV="1">
            <a:off x="6525815" y="3350939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13"/>
          <p:cNvCxnSpPr>
            <a:cxnSpLocks noChangeShapeType="1"/>
            <a:stCxn id="46" idx="1"/>
          </p:cNvCxnSpPr>
          <p:nvPr/>
        </p:nvCxnSpPr>
        <p:spPr bwMode="auto">
          <a:xfrm rot="16200000" flipV="1">
            <a:off x="6920309" y="3350145"/>
            <a:ext cx="215900" cy="3952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16"/>
          <p:cNvCxnSpPr>
            <a:cxnSpLocks noChangeShapeType="1"/>
            <a:stCxn id="49" idx="7"/>
          </p:cNvCxnSpPr>
          <p:nvPr/>
        </p:nvCxnSpPr>
        <p:spPr bwMode="auto">
          <a:xfrm rot="5400000" flipH="1" flipV="1">
            <a:off x="6097190" y="413675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5" name="群組 37"/>
          <p:cNvGrpSpPr>
            <a:grpSpLocks/>
          </p:cNvGrpSpPr>
          <p:nvPr/>
        </p:nvGrpSpPr>
        <p:grpSpPr bwMode="auto">
          <a:xfrm>
            <a:off x="7152878" y="3554139"/>
            <a:ext cx="500062" cy="600075"/>
            <a:chOff x="2928938" y="2857500"/>
            <a:chExt cx="500062" cy="600075"/>
          </a:xfrm>
        </p:grpSpPr>
        <p:sp>
          <p:nvSpPr>
            <p:cNvPr id="46" name="橢圓 6"/>
            <p:cNvSpPr>
              <a:spLocks noChangeArrowheads="1"/>
            </p:cNvSpPr>
            <p:nvPr/>
          </p:nvSpPr>
          <p:spPr bwMode="auto">
            <a:xfrm>
              <a:off x="2928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7" name="矩形 17"/>
            <p:cNvSpPr>
              <a:spLocks noChangeArrowheads="1"/>
            </p:cNvSpPr>
            <p:nvPr/>
          </p:nvSpPr>
          <p:spPr bwMode="auto">
            <a:xfrm>
              <a:off x="2928938" y="2857500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15</a:t>
              </a:r>
              <a:endParaRPr lang="zh-TW" altLang="en-US" b="1"/>
            </a:p>
          </p:txBody>
        </p:sp>
      </p:grpSp>
      <p:grpSp>
        <p:nvGrpSpPr>
          <p:cNvPr id="48" name="群組 35"/>
          <p:cNvGrpSpPr>
            <a:grpSpLocks/>
          </p:cNvGrpSpPr>
          <p:nvPr/>
        </p:nvGrpSpPr>
        <p:grpSpPr bwMode="auto">
          <a:xfrm>
            <a:off x="5724128" y="4197077"/>
            <a:ext cx="500062" cy="600075"/>
            <a:chOff x="1500188" y="3500438"/>
            <a:chExt cx="500062" cy="600075"/>
          </a:xfrm>
        </p:grpSpPr>
        <p:sp>
          <p:nvSpPr>
            <p:cNvPr id="49" name="橢圓 7"/>
            <p:cNvSpPr>
              <a:spLocks noChangeArrowheads="1"/>
            </p:cNvSpPr>
            <p:nvPr/>
          </p:nvSpPr>
          <p:spPr bwMode="auto">
            <a:xfrm>
              <a:off x="15001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0" name="矩形 18"/>
            <p:cNvSpPr>
              <a:spLocks noChangeArrowheads="1"/>
            </p:cNvSpPr>
            <p:nvPr/>
          </p:nvSpPr>
          <p:spPr bwMode="auto">
            <a:xfrm>
              <a:off x="1500188" y="350043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12</a:t>
              </a:r>
              <a:endParaRPr lang="zh-TW" altLang="en-US" b="1"/>
            </a:p>
          </p:txBody>
        </p:sp>
      </p:grpSp>
      <p:grpSp>
        <p:nvGrpSpPr>
          <p:cNvPr id="51" name="群組 42"/>
          <p:cNvGrpSpPr>
            <a:grpSpLocks/>
          </p:cNvGrpSpPr>
          <p:nvPr/>
        </p:nvGrpSpPr>
        <p:grpSpPr bwMode="auto">
          <a:xfrm>
            <a:off x="6581378" y="2911202"/>
            <a:ext cx="500062" cy="600075"/>
            <a:chOff x="1785938" y="2857500"/>
            <a:chExt cx="500062" cy="600075"/>
          </a:xfrm>
        </p:grpSpPr>
        <p:sp>
          <p:nvSpPr>
            <p:cNvPr id="52" name="橢圓 5"/>
            <p:cNvSpPr>
              <a:spLocks noChangeArrowheads="1"/>
            </p:cNvSpPr>
            <p:nvPr/>
          </p:nvSpPr>
          <p:spPr bwMode="auto">
            <a:xfrm>
              <a:off x="1785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3" name="矩形 18"/>
            <p:cNvSpPr>
              <a:spLocks noChangeArrowheads="1"/>
            </p:cNvSpPr>
            <p:nvPr/>
          </p:nvSpPr>
          <p:spPr bwMode="auto">
            <a:xfrm>
              <a:off x="1785938" y="2857500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16</a:t>
              </a:r>
              <a:endParaRPr lang="zh-TW" altLang="en-US" b="1"/>
            </a:p>
          </p:txBody>
        </p:sp>
      </p:grpSp>
      <p:grpSp>
        <p:nvGrpSpPr>
          <p:cNvPr id="54" name="群組 45"/>
          <p:cNvGrpSpPr>
            <a:grpSpLocks/>
          </p:cNvGrpSpPr>
          <p:nvPr/>
        </p:nvGrpSpPr>
        <p:grpSpPr bwMode="auto">
          <a:xfrm>
            <a:off x="6009878" y="3554139"/>
            <a:ext cx="500062" cy="600075"/>
            <a:chOff x="2071688" y="3500438"/>
            <a:chExt cx="500062" cy="600075"/>
          </a:xfrm>
        </p:grpSpPr>
        <p:sp>
          <p:nvSpPr>
            <p:cNvPr id="55" name="橢圓 8"/>
            <p:cNvSpPr>
              <a:spLocks noChangeArrowheads="1"/>
            </p:cNvSpPr>
            <p:nvPr/>
          </p:nvSpPr>
          <p:spPr bwMode="auto">
            <a:xfrm>
              <a:off x="20716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6" name="矩形 19"/>
            <p:cNvSpPr>
              <a:spLocks noChangeArrowheads="1"/>
            </p:cNvSpPr>
            <p:nvPr/>
          </p:nvSpPr>
          <p:spPr bwMode="auto">
            <a:xfrm>
              <a:off x="2081213" y="3500438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8</a:t>
              </a:r>
              <a:endParaRPr lang="zh-TW" altLang="en-US" b="1"/>
            </a:p>
          </p:txBody>
        </p:sp>
      </p:grpSp>
      <p:cxnSp>
        <p:nvCxnSpPr>
          <p:cNvPr id="57" name="直線單箭頭接點 56"/>
          <p:cNvCxnSpPr>
            <a:cxnSpLocks noChangeShapeType="1"/>
          </p:cNvCxnSpPr>
          <p:nvPr/>
        </p:nvCxnSpPr>
        <p:spPr bwMode="auto">
          <a:xfrm rot="5400000" flipH="1" flipV="1">
            <a:off x="5795565" y="3982765"/>
            <a:ext cx="357187" cy="21431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927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</a:t>
            </a:r>
            <a:r>
              <a:rPr lang="en-US" altLang="zh-TW" dirty="0" smtClean="0"/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7091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Always delete the root</a:t>
            </a:r>
          </a:p>
          <a:p>
            <a:r>
              <a:rPr lang="en-US" altLang="zh-TW" dirty="0" smtClean="0"/>
              <a:t>Move </a:t>
            </a:r>
            <a:r>
              <a:rPr lang="en-US" altLang="zh-TW" dirty="0"/>
              <a:t>the last element to </a:t>
            </a:r>
            <a:r>
              <a:rPr lang="en-US" altLang="zh-TW" dirty="0" smtClean="0"/>
              <a:t>the </a:t>
            </a:r>
            <a:r>
              <a:rPr lang="en-US" altLang="zh-TW" dirty="0"/>
              <a:t>root ( maintain a </a:t>
            </a:r>
            <a:r>
              <a:rPr lang="en-US" altLang="zh-TW" dirty="0" smtClean="0"/>
              <a:t>complete </a:t>
            </a:r>
            <a:r>
              <a:rPr lang="en-US" altLang="zh-TW" dirty="0"/>
              <a:t>binary tree 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Swap with larger and largest child (if any)</a:t>
            </a:r>
          </a:p>
          <a:p>
            <a:r>
              <a:rPr lang="en-US" altLang="zh-TW" dirty="0" smtClean="0"/>
              <a:t>Continue step 3 until the max heap is maintained (trickle down)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724128" y="2911202"/>
            <a:ext cx="1928812" cy="1885950"/>
            <a:chOff x="5307484" y="2214563"/>
            <a:chExt cx="1928812" cy="1885950"/>
          </a:xfrm>
        </p:grpSpPr>
        <p:cxnSp>
          <p:nvCxnSpPr>
            <p:cNvPr id="25" name="直線接點 10"/>
            <p:cNvCxnSpPr>
              <a:cxnSpLocks noChangeShapeType="1"/>
            </p:cNvCxnSpPr>
            <p:nvPr/>
          </p:nvCxnSpPr>
          <p:spPr bwMode="auto">
            <a:xfrm rot="5400000" flipH="1" flipV="1">
              <a:off x="6109171" y="2654300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直線接點 13"/>
            <p:cNvCxnSpPr>
              <a:cxnSpLocks noChangeShapeType="1"/>
              <a:stCxn id="29" idx="1"/>
            </p:cNvCxnSpPr>
            <p:nvPr/>
          </p:nvCxnSpPr>
          <p:spPr bwMode="auto">
            <a:xfrm rot="16200000" flipV="1">
              <a:off x="6503665" y="2653506"/>
              <a:ext cx="215900" cy="3952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線接點 16"/>
            <p:cNvCxnSpPr>
              <a:cxnSpLocks noChangeShapeType="1"/>
            </p:cNvCxnSpPr>
            <p:nvPr/>
          </p:nvCxnSpPr>
          <p:spPr bwMode="auto">
            <a:xfrm rot="5400000" flipH="1" flipV="1">
              <a:off x="5680546" y="34401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" name="群組 37"/>
            <p:cNvGrpSpPr>
              <a:grpSpLocks/>
            </p:cNvGrpSpPr>
            <p:nvPr/>
          </p:nvGrpSpPr>
          <p:grpSpPr bwMode="auto">
            <a:xfrm>
              <a:off x="6736234" y="2857500"/>
              <a:ext cx="500062" cy="600075"/>
              <a:chOff x="2928938" y="2857500"/>
              <a:chExt cx="500062" cy="600075"/>
            </a:xfrm>
          </p:grpSpPr>
          <p:sp>
            <p:nvSpPr>
              <p:cNvPr id="29" name="橢圓 6"/>
              <p:cNvSpPr>
                <a:spLocks noChangeArrowheads="1"/>
              </p:cNvSpPr>
              <p:nvPr/>
            </p:nvSpPr>
            <p:spPr bwMode="auto">
              <a:xfrm>
                <a:off x="2928938" y="288607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0" name="矩形 17"/>
              <p:cNvSpPr>
                <a:spLocks noChangeArrowheads="1"/>
              </p:cNvSpPr>
              <p:nvPr/>
            </p:nvSpPr>
            <p:spPr bwMode="auto">
              <a:xfrm>
                <a:off x="2928938" y="2857500"/>
                <a:ext cx="490537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/>
                <a:r>
                  <a:rPr lang="en-US" altLang="zh-TW" b="1"/>
                  <a:t>15</a:t>
                </a:r>
                <a:endParaRPr lang="zh-TW" altLang="en-US" b="1"/>
              </a:p>
            </p:txBody>
          </p:sp>
        </p:grpSp>
        <p:grpSp>
          <p:nvGrpSpPr>
            <p:cNvPr id="31" name="群組 42"/>
            <p:cNvGrpSpPr>
              <a:grpSpLocks/>
            </p:cNvGrpSpPr>
            <p:nvPr/>
          </p:nvGrpSpPr>
          <p:grpSpPr bwMode="auto">
            <a:xfrm>
              <a:off x="6164734" y="2214563"/>
              <a:ext cx="500062" cy="600075"/>
              <a:chOff x="1785938" y="2857500"/>
              <a:chExt cx="500062" cy="600075"/>
            </a:xfrm>
          </p:grpSpPr>
          <p:sp>
            <p:nvSpPr>
              <p:cNvPr id="32" name="橢圓 5"/>
              <p:cNvSpPr>
                <a:spLocks noChangeArrowheads="1"/>
              </p:cNvSpPr>
              <p:nvPr/>
            </p:nvSpPr>
            <p:spPr bwMode="auto">
              <a:xfrm>
                <a:off x="1785938" y="288607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3" name="矩形 18"/>
              <p:cNvSpPr>
                <a:spLocks noChangeArrowheads="1"/>
              </p:cNvSpPr>
              <p:nvPr/>
            </p:nvSpPr>
            <p:spPr bwMode="auto">
              <a:xfrm>
                <a:off x="1785938" y="2857500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/>
                <a:r>
                  <a:rPr lang="en-US" altLang="zh-TW" b="1"/>
                  <a:t>16</a:t>
                </a:r>
                <a:endParaRPr lang="zh-TW" altLang="en-US" b="1"/>
              </a:p>
            </p:txBody>
          </p:sp>
        </p:grpSp>
        <p:grpSp>
          <p:nvGrpSpPr>
            <p:cNvPr id="34" name="群組 48"/>
            <p:cNvGrpSpPr>
              <a:grpSpLocks/>
            </p:cNvGrpSpPr>
            <p:nvPr/>
          </p:nvGrpSpPr>
          <p:grpSpPr bwMode="auto">
            <a:xfrm>
              <a:off x="5593234" y="2857500"/>
              <a:ext cx="500062" cy="600075"/>
              <a:chOff x="1500188" y="3500438"/>
              <a:chExt cx="500062" cy="600075"/>
            </a:xfrm>
          </p:grpSpPr>
          <p:sp>
            <p:nvSpPr>
              <p:cNvPr id="35" name="橢圓 7"/>
              <p:cNvSpPr>
                <a:spLocks noChangeArrowheads="1"/>
              </p:cNvSpPr>
              <p:nvPr/>
            </p:nvSpPr>
            <p:spPr bwMode="auto">
              <a:xfrm>
                <a:off x="1500188" y="3529013"/>
                <a:ext cx="500062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6" name="矩形 18"/>
              <p:cNvSpPr>
                <a:spLocks noChangeArrowheads="1"/>
              </p:cNvSpPr>
              <p:nvPr/>
            </p:nvSpPr>
            <p:spPr bwMode="auto">
              <a:xfrm>
                <a:off x="1500188" y="3500438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/>
                <a:r>
                  <a:rPr lang="en-US" altLang="zh-TW" b="1"/>
                  <a:t>12</a:t>
                </a:r>
                <a:endParaRPr lang="zh-TW" altLang="en-US" b="1"/>
              </a:p>
            </p:txBody>
          </p:sp>
        </p:grpSp>
        <p:grpSp>
          <p:nvGrpSpPr>
            <p:cNvPr id="37" name="群組 51"/>
            <p:cNvGrpSpPr>
              <a:grpSpLocks/>
            </p:cNvGrpSpPr>
            <p:nvPr/>
          </p:nvGrpSpPr>
          <p:grpSpPr bwMode="auto">
            <a:xfrm>
              <a:off x="5307484" y="3500438"/>
              <a:ext cx="500062" cy="600075"/>
              <a:chOff x="2071688" y="3500438"/>
              <a:chExt cx="500062" cy="600075"/>
            </a:xfrm>
          </p:grpSpPr>
          <p:sp>
            <p:nvSpPr>
              <p:cNvPr id="38" name="橢圓 8"/>
              <p:cNvSpPr>
                <a:spLocks noChangeArrowheads="1"/>
              </p:cNvSpPr>
              <p:nvPr/>
            </p:nvSpPr>
            <p:spPr bwMode="auto">
              <a:xfrm>
                <a:off x="2071688" y="3529013"/>
                <a:ext cx="500062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9" name="矩形 19"/>
              <p:cNvSpPr>
                <a:spLocks noChangeArrowheads="1"/>
              </p:cNvSpPr>
              <p:nvPr/>
            </p:nvSpPr>
            <p:spPr bwMode="auto">
              <a:xfrm>
                <a:off x="2081213" y="3500438"/>
                <a:ext cx="490537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/>
                <a:r>
                  <a:rPr lang="en-US" altLang="zh-TW" b="1"/>
                  <a:t>8</a:t>
                </a:r>
                <a:endParaRPr lang="zh-TW" altLang="en-US" b="1"/>
              </a:p>
            </p:txBody>
          </p:sp>
        </p:grpSp>
      </p:grp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586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</a:t>
            </a:r>
            <a:r>
              <a:rPr lang="en-US" altLang="zh-TW" dirty="0" smtClean="0"/>
              <a:t>Delete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805943"/>
              </p:ext>
            </p:extLst>
          </p:nvPr>
        </p:nvGraphicFramePr>
        <p:xfrm>
          <a:off x="467544" y="1340762"/>
          <a:ext cx="8208912" cy="5328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&lt;T&gt;::Pop()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//Delete max element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</a:t>
                      </a:r>
                      <a:r>
                        <a:rPr lang="en-US" altLang="zh-TW" sz="14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4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throw “Heap is empty”;</a:t>
                      </a:r>
                      <a:endParaRPr lang="zh-TW" sz="14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heap[1].~T();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max element (always the root!)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Remove the last element from heap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T 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lastE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heap[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heapSize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--];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trickle down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1;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root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child = 2;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 child of </a:t>
                      </a:r>
                      <a:r>
                        <a:rPr lang="en-US" altLang="zh-TW" sz="14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endParaRPr lang="en-US" altLang="zh-TW" sz="14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while(child &lt;= 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heapSize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Set child to larger child of </a:t>
                      </a:r>
                      <a:r>
                        <a:rPr lang="en-US" altLang="zh-TW" sz="14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endParaRPr lang="zh-TW" altLang="zh-TW" sz="14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 (child &lt; 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heapSize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&amp;&amp; heap[child] &lt; heap[child + 1]) child++;</a:t>
                      </a:r>
                      <a:endParaRPr lang="zh-TW" altLang="zh-TW" sz="14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4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Can we put </a:t>
                      </a:r>
                      <a:r>
                        <a:rPr lang="en-US" altLang="zh-TW" sz="14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lastE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 </a:t>
                      </a:r>
                      <a:r>
                        <a:rPr lang="en-US" altLang="zh-TW" sz="14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?</a:t>
                      </a:r>
                      <a:endParaRPr lang="zh-TW" altLang="zh-TW" sz="14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 (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lastE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&gt;= heap[child]) break;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Yes!</a:t>
                      </a:r>
                      <a:endParaRPr lang="zh-TW" altLang="zh-TW" sz="14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4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No!</a:t>
                      </a:r>
                      <a:endParaRPr lang="zh-TW" altLang="zh-TW" sz="14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heap[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= heap[child];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Move child up</a:t>
                      </a:r>
                      <a:endParaRPr lang="zh-TW" altLang="zh-TW" sz="14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child; child *=2;  </a:t>
                      </a:r>
                      <a:r>
                        <a:rPr lang="en-US" altLang="zh-TW" sz="14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Move down a level</a:t>
                      </a:r>
                      <a:endParaRPr lang="zh-TW" altLang="zh-TW" sz="14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4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heap[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= </a:t>
                      </a:r>
                      <a:r>
                        <a:rPr lang="en-US" altLang="zh-TW" sz="14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lastE</a:t>
                      </a: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4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4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707904" y="6125234"/>
            <a:ext cx="48245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Time Complexity = Height of tree =  O(</a:t>
            </a:r>
            <a:r>
              <a:rPr lang="en-US" altLang="zh-TW" sz="2000" b="1" dirty="0" err="1" smtClean="0"/>
              <a:t>logn</a:t>
            </a:r>
            <a:r>
              <a:rPr lang="en-US" altLang="zh-TW" sz="2000" b="1" dirty="0" smtClean="0"/>
              <a:t>)</a:t>
            </a:r>
            <a:endParaRPr lang="zh-TW" altLang="en-US" sz="2000" b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2976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Search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Definition: A </a:t>
            </a:r>
            <a:r>
              <a:rPr lang="en-US" altLang="zh-TW" b="1" i="1" dirty="0" smtClean="0"/>
              <a:t>binary search tree (BST) </a:t>
            </a:r>
            <a:r>
              <a:rPr lang="en-US" altLang="zh-TW" dirty="0" smtClean="0"/>
              <a:t>is a binary tree which satisfies the following properties:</a:t>
            </a:r>
          </a:p>
          <a:p>
            <a:pPr lvl="1"/>
            <a:r>
              <a:rPr lang="en-US" altLang="zh-TW" dirty="0" smtClean="0"/>
              <a:t>Every element has a </a:t>
            </a:r>
            <a:r>
              <a:rPr lang="en-US" altLang="zh-TW" b="1" i="1" dirty="0" smtClean="0"/>
              <a:t>key</a:t>
            </a:r>
            <a:r>
              <a:rPr lang="en-US" altLang="zh-TW" dirty="0" smtClean="0"/>
              <a:t> and no two elements have the same key.</a:t>
            </a:r>
          </a:p>
          <a:p>
            <a:pPr lvl="1"/>
            <a:r>
              <a:rPr lang="en-US" altLang="zh-TW" dirty="0" smtClean="0"/>
              <a:t>The keys (if any) in the </a:t>
            </a:r>
            <a:r>
              <a:rPr lang="en-US" altLang="zh-TW" b="1" dirty="0" smtClean="0"/>
              <a:t>left </a:t>
            </a:r>
            <a:r>
              <a:rPr lang="en-US" altLang="zh-TW" b="1" dirty="0" err="1" smtClean="0"/>
              <a:t>subtree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are </a:t>
            </a:r>
            <a:r>
              <a:rPr lang="en-US" altLang="zh-TW" b="1" dirty="0" smtClean="0"/>
              <a:t>smaller</a:t>
            </a:r>
            <a:r>
              <a:rPr lang="en-US" altLang="zh-TW" dirty="0" smtClean="0"/>
              <a:t> than the key in the root</a:t>
            </a:r>
          </a:p>
          <a:p>
            <a:pPr lvl="1"/>
            <a:r>
              <a:rPr lang="en-US" altLang="zh-TW" dirty="0"/>
              <a:t>The keys (if any) in the </a:t>
            </a:r>
            <a:r>
              <a:rPr lang="en-US" altLang="zh-TW" b="1" dirty="0" smtClean="0"/>
              <a:t>right </a:t>
            </a:r>
            <a:r>
              <a:rPr lang="en-US" altLang="zh-TW" b="1" dirty="0" err="1" smtClean="0"/>
              <a:t>subtree</a:t>
            </a:r>
            <a:r>
              <a:rPr lang="en-US" altLang="zh-TW" dirty="0" smtClean="0"/>
              <a:t> </a:t>
            </a:r>
            <a:r>
              <a:rPr lang="en-US" altLang="zh-TW" dirty="0"/>
              <a:t>are </a:t>
            </a:r>
            <a:r>
              <a:rPr lang="en-US" altLang="zh-TW" b="1" dirty="0" smtClean="0"/>
              <a:t>larger </a:t>
            </a:r>
            <a:r>
              <a:rPr lang="en-US" altLang="zh-TW" dirty="0" smtClean="0"/>
              <a:t>than </a:t>
            </a:r>
            <a:r>
              <a:rPr lang="en-US" altLang="zh-TW" dirty="0"/>
              <a:t>the key in the </a:t>
            </a:r>
            <a:r>
              <a:rPr lang="en-US" altLang="zh-TW" dirty="0" smtClean="0"/>
              <a:t>root</a:t>
            </a:r>
          </a:p>
          <a:p>
            <a:pPr lvl="1"/>
            <a:r>
              <a:rPr lang="en-US" altLang="zh-TW" dirty="0" smtClean="0"/>
              <a:t>The left and right </a:t>
            </a:r>
            <a:r>
              <a:rPr lang="en-US" altLang="zh-TW" dirty="0" err="1" smtClean="0"/>
              <a:t>subtrees</a:t>
            </a:r>
            <a:r>
              <a:rPr lang="en-US" altLang="zh-TW" dirty="0" smtClean="0"/>
              <a:t> are also BST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362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tree applications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7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BST: Examples</a:t>
            </a:r>
            <a:endParaRPr lang="zh-TW" altLang="en-US" dirty="0"/>
          </a:p>
        </p:txBody>
      </p:sp>
      <p:sp>
        <p:nvSpPr>
          <p:cNvPr id="4" name="橢圓 29"/>
          <p:cNvSpPr>
            <a:spLocks noChangeArrowheads="1"/>
          </p:cNvSpPr>
          <p:nvPr/>
        </p:nvSpPr>
        <p:spPr bwMode="auto">
          <a:xfrm>
            <a:off x="3929063" y="3101901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29"/>
          <p:cNvSpPr>
            <a:spLocks noChangeArrowheads="1"/>
          </p:cNvSpPr>
          <p:nvPr/>
        </p:nvSpPr>
        <p:spPr bwMode="auto">
          <a:xfrm>
            <a:off x="3357563" y="2451026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5"/>
          <p:cNvSpPr>
            <a:spLocks noChangeArrowheads="1"/>
          </p:cNvSpPr>
          <p:nvPr/>
        </p:nvSpPr>
        <p:spPr bwMode="auto">
          <a:xfrm>
            <a:off x="2571750" y="1820788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2571750" y="1792213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" name="橢圓 24"/>
          <p:cNvSpPr>
            <a:spLocks noChangeArrowheads="1"/>
          </p:cNvSpPr>
          <p:nvPr/>
        </p:nvSpPr>
        <p:spPr bwMode="auto">
          <a:xfrm>
            <a:off x="1785938" y="2463726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橢圓 25"/>
          <p:cNvSpPr>
            <a:spLocks noChangeArrowheads="1"/>
          </p:cNvSpPr>
          <p:nvPr/>
        </p:nvSpPr>
        <p:spPr bwMode="auto">
          <a:xfrm>
            <a:off x="3357563" y="2463726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橢圓 26"/>
          <p:cNvSpPr>
            <a:spLocks noChangeArrowheads="1"/>
          </p:cNvSpPr>
          <p:nvPr/>
        </p:nvSpPr>
        <p:spPr bwMode="auto">
          <a:xfrm>
            <a:off x="1214438" y="310666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" name="橢圓 27"/>
          <p:cNvSpPr>
            <a:spLocks noChangeArrowheads="1"/>
          </p:cNvSpPr>
          <p:nvPr/>
        </p:nvSpPr>
        <p:spPr bwMode="auto">
          <a:xfrm>
            <a:off x="2286000" y="310666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" name="橢圓 29"/>
          <p:cNvSpPr>
            <a:spLocks noChangeArrowheads="1"/>
          </p:cNvSpPr>
          <p:nvPr/>
        </p:nvSpPr>
        <p:spPr bwMode="auto">
          <a:xfrm>
            <a:off x="3929063" y="310666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3" name="直線接點 30"/>
          <p:cNvCxnSpPr>
            <a:cxnSpLocks noChangeShapeType="1"/>
            <a:stCxn id="8" idx="7"/>
          </p:cNvCxnSpPr>
          <p:nvPr/>
        </p:nvCxnSpPr>
        <p:spPr bwMode="auto">
          <a:xfrm rot="5400000" flipH="1" flipV="1">
            <a:off x="2284412" y="2176389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線接點 33"/>
          <p:cNvCxnSpPr>
            <a:cxnSpLocks noChangeShapeType="1"/>
            <a:stCxn id="9" idx="1"/>
            <a:endCxn id="6" idx="5"/>
          </p:cNvCxnSpPr>
          <p:nvPr/>
        </p:nvCxnSpPr>
        <p:spPr bwMode="auto">
          <a:xfrm rot="16200000" flipV="1">
            <a:off x="3070225" y="2176389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線接點 36"/>
          <p:cNvCxnSpPr>
            <a:cxnSpLocks noChangeShapeType="1"/>
            <a:stCxn id="10" idx="7"/>
            <a:endCxn id="8" idx="3"/>
          </p:cNvCxnSpPr>
          <p:nvPr/>
        </p:nvCxnSpPr>
        <p:spPr bwMode="auto">
          <a:xfrm rot="5400000" flipH="1" flipV="1">
            <a:off x="1605756" y="2926482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接點 43"/>
          <p:cNvCxnSpPr>
            <a:cxnSpLocks noChangeShapeType="1"/>
            <a:stCxn id="11" idx="1"/>
            <a:endCxn id="8" idx="5"/>
          </p:cNvCxnSpPr>
          <p:nvPr/>
        </p:nvCxnSpPr>
        <p:spPr bwMode="auto">
          <a:xfrm rot="16200000" flipV="1">
            <a:off x="2141537" y="2962201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接點 49"/>
          <p:cNvCxnSpPr>
            <a:cxnSpLocks noChangeShapeType="1"/>
            <a:stCxn id="12" idx="1"/>
            <a:endCxn id="9" idx="5"/>
          </p:cNvCxnSpPr>
          <p:nvPr/>
        </p:nvCxnSpPr>
        <p:spPr bwMode="auto">
          <a:xfrm rot="16200000" flipV="1">
            <a:off x="3748881" y="2926482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1785938" y="243515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15</a:t>
            </a:r>
            <a:endParaRPr lang="zh-TW" altLang="en-US" b="1" dirty="0">
              <a:latin typeface="+mj-lt"/>
            </a:endParaRPr>
          </a:p>
        </p:txBody>
      </p:sp>
      <p:sp>
        <p:nvSpPr>
          <p:cNvPr id="19" name="矩形 22"/>
          <p:cNvSpPr>
            <a:spLocks noChangeArrowheads="1"/>
          </p:cNvSpPr>
          <p:nvPr/>
        </p:nvSpPr>
        <p:spPr bwMode="auto">
          <a:xfrm>
            <a:off x="1214438" y="3078088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2286000" y="3078088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10</a:t>
            </a:r>
            <a:endParaRPr lang="zh-TW" altLang="en-US" b="1" dirty="0">
              <a:latin typeface="+mj-lt"/>
            </a:endParaRPr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3929063" y="3078088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22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3357563" y="2438326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25</a:t>
            </a:r>
            <a:endParaRPr lang="zh-TW" altLang="en-US" b="1" dirty="0">
              <a:latin typeface="+mj-lt"/>
            </a:endParaRPr>
          </a:p>
        </p:txBody>
      </p:sp>
      <p:sp>
        <p:nvSpPr>
          <p:cNvPr id="23" name="橢圓 5"/>
          <p:cNvSpPr>
            <a:spLocks noChangeArrowheads="1"/>
          </p:cNvSpPr>
          <p:nvPr/>
        </p:nvSpPr>
        <p:spPr bwMode="auto">
          <a:xfrm>
            <a:off x="6072188" y="1820788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6072188" y="1792213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30</a:t>
            </a:r>
            <a:endParaRPr lang="zh-TW" altLang="en-US" b="1" dirty="0">
              <a:latin typeface="+mj-lt"/>
            </a:endParaRPr>
          </a:p>
        </p:txBody>
      </p:sp>
      <p:sp>
        <p:nvSpPr>
          <p:cNvPr id="25" name="橢圓 24"/>
          <p:cNvSpPr>
            <a:spLocks noChangeArrowheads="1"/>
          </p:cNvSpPr>
          <p:nvPr/>
        </p:nvSpPr>
        <p:spPr bwMode="auto">
          <a:xfrm>
            <a:off x="5286375" y="2463726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6" name="橢圓 25"/>
          <p:cNvSpPr>
            <a:spLocks noChangeArrowheads="1"/>
          </p:cNvSpPr>
          <p:nvPr/>
        </p:nvSpPr>
        <p:spPr bwMode="auto">
          <a:xfrm>
            <a:off x="6858000" y="2463726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7" name="橢圓 26"/>
          <p:cNvSpPr>
            <a:spLocks noChangeArrowheads="1"/>
          </p:cNvSpPr>
          <p:nvPr/>
        </p:nvSpPr>
        <p:spPr bwMode="auto">
          <a:xfrm>
            <a:off x="4714875" y="310666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8" name="橢圓 29"/>
          <p:cNvSpPr>
            <a:spLocks noChangeArrowheads="1"/>
          </p:cNvSpPr>
          <p:nvPr/>
        </p:nvSpPr>
        <p:spPr bwMode="auto">
          <a:xfrm>
            <a:off x="7429500" y="310666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9" name="直線接點 30"/>
          <p:cNvCxnSpPr>
            <a:cxnSpLocks noChangeShapeType="1"/>
            <a:stCxn id="25" idx="7"/>
            <a:endCxn id="23" idx="3"/>
          </p:cNvCxnSpPr>
          <p:nvPr/>
        </p:nvCxnSpPr>
        <p:spPr bwMode="auto">
          <a:xfrm rot="5400000" flipH="1" flipV="1">
            <a:off x="5784850" y="2176389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線接點 33"/>
          <p:cNvCxnSpPr>
            <a:cxnSpLocks noChangeShapeType="1"/>
            <a:stCxn id="26" idx="1"/>
            <a:endCxn id="23" idx="5"/>
          </p:cNvCxnSpPr>
          <p:nvPr/>
        </p:nvCxnSpPr>
        <p:spPr bwMode="auto">
          <a:xfrm rot="16200000" flipV="1">
            <a:off x="6570662" y="2176389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線接點 36"/>
          <p:cNvCxnSpPr>
            <a:cxnSpLocks noChangeShapeType="1"/>
            <a:stCxn id="27" idx="7"/>
            <a:endCxn id="25" idx="3"/>
          </p:cNvCxnSpPr>
          <p:nvPr/>
        </p:nvCxnSpPr>
        <p:spPr bwMode="auto">
          <a:xfrm rot="5400000" flipH="1" flipV="1">
            <a:off x="5106194" y="2926482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線接點 49"/>
          <p:cNvCxnSpPr>
            <a:cxnSpLocks noChangeShapeType="1"/>
            <a:stCxn id="28" idx="1"/>
            <a:endCxn id="26" idx="5"/>
          </p:cNvCxnSpPr>
          <p:nvPr/>
        </p:nvCxnSpPr>
        <p:spPr bwMode="auto">
          <a:xfrm rot="16200000" flipV="1">
            <a:off x="7249319" y="2926482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5357813" y="2435151"/>
            <a:ext cx="5000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5</a:t>
            </a:r>
            <a:endParaRPr lang="zh-TW" altLang="en-US" b="1">
              <a:latin typeface="+mj-lt"/>
            </a:endParaRP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4786313" y="3078088"/>
            <a:ext cx="5000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2</a:t>
            </a:r>
            <a:endParaRPr lang="zh-TW" altLang="en-US" b="1">
              <a:latin typeface="+mj-lt"/>
            </a:endParaRP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7429500" y="3078088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42</a:t>
            </a:r>
            <a:endParaRPr lang="zh-TW" altLang="en-US" b="1" dirty="0">
              <a:latin typeface="+mj-lt"/>
            </a:endParaRPr>
          </a:p>
        </p:txBody>
      </p:sp>
      <p:sp>
        <p:nvSpPr>
          <p:cNvPr id="36" name="矩形 22"/>
          <p:cNvSpPr>
            <a:spLocks noChangeArrowheads="1"/>
          </p:cNvSpPr>
          <p:nvPr/>
        </p:nvSpPr>
        <p:spPr bwMode="auto">
          <a:xfrm>
            <a:off x="6858000" y="2406576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40</a:t>
            </a:r>
            <a:endParaRPr lang="zh-TW" altLang="en-US" b="1" dirty="0">
              <a:latin typeface="+mj-lt"/>
            </a:endParaRPr>
          </a:p>
        </p:txBody>
      </p:sp>
      <p:sp>
        <p:nvSpPr>
          <p:cNvPr id="37" name="橢圓 26"/>
          <p:cNvSpPr>
            <a:spLocks noChangeArrowheads="1"/>
          </p:cNvSpPr>
          <p:nvPr/>
        </p:nvSpPr>
        <p:spPr bwMode="auto">
          <a:xfrm>
            <a:off x="6357938" y="3078088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38" name="直線接點 36"/>
          <p:cNvCxnSpPr>
            <a:cxnSpLocks noChangeShapeType="1"/>
            <a:stCxn id="37" idx="7"/>
            <a:endCxn id="26" idx="3"/>
          </p:cNvCxnSpPr>
          <p:nvPr/>
        </p:nvCxnSpPr>
        <p:spPr bwMode="auto">
          <a:xfrm rot="5400000" flipH="1" flipV="1">
            <a:off x="6727825" y="2947913"/>
            <a:ext cx="260350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357938" y="3049513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39</a:t>
            </a:r>
            <a:endParaRPr lang="zh-TW" altLang="en-US" b="1" dirty="0">
              <a:latin typeface="+mj-lt"/>
            </a:endParaRPr>
          </a:p>
        </p:txBody>
      </p:sp>
      <p:sp>
        <p:nvSpPr>
          <p:cNvPr id="40" name="矩形 52"/>
          <p:cNvSpPr>
            <a:spLocks noChangeArrowheads="1"/>
          </p:cNvSpPr>
          <p:nvPr/>
        </p:nvSpPr>
        <p:spPr bwMode="auto">
          <a:xfrm>
            <a:off x="2500313" y="3805163"/>
            <a:ext cx="642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NO!</a:t>
            </a:r>
            <a:endParaRPr lang="zh-TW" altLang="en-US" b="1" dirty="0">
              <a:latin typeface="+mj-lt"/>
            </a:endParaRPr>
          </a:p>
        </p:txBody>
      </p:sp>
      <p:sp>
        <p:nvSpPr>
          <p:cNvPr id="41" name="矩形 52"/>
          <p:cNvSpPr>
            <a:spLocks noChangeArrowheads="1"/>
          </p:cNvSpPr>
          <p:nvPr/>
        </p:nvSpPr>
        <p:spPr bwMode="auto">
          <a:xfrm>
            <a:off x="6072188" y="3792463"/>
            <a:ext cx="785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YES!</a:t>
            </a:r>
            <a:endParaRPr lang="zh-TW" altLang="en-US" b="1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059832" y="4489956"/>
            <a:ext cx="283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 smtClean="0"/>
              <a:t>Inorder</a:t>
            </a:r>
            <a:r>
              <a:rPr lang="en-US" altLang="zh-TW" sz="2800" b="1" dirty="0" smtClean="0"/>
              <a:t> traversal?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899592" y="5445224"/>
            <a:ext cx="7679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800" b="1" dirty="0" err="1"/>
              <a:t>Inorder</a:t>
            </a:r>
            <a:r>
              <a:rPr lang="en-US" altLang="zh-TW" sz="2800" b="1" dirty="0"/>
              <a:t> traversal </a:t>
            </a:r>
            <a:r>
              <a:rPr lang="en-US" altLang="zh-TW" sz="2800" dirty="0"/>
              <a:t>of a BST will result in a sorted </a:t>
            </a:r>
            <a:r>
              <a:rPr lang="en-US" altLang="zh-TW" sz="2800" dirty="0" smtClean="0"/>
              <a:t>list</a:t>
            </a:r>
            <a:endParaRPr lang="zh-TW" altLang="en-US" sz="2800" dirty="0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886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/>
      <p:bldP spid="40" grpId="1"/>
      <p:bldP spid="41" grpId="0"/>
      <p:bldP spid="42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 :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Search an element in a BST</a:t>
            </a:r>
          </a:p>
          <a:p>
            <a:r>
              <a:rPr lang="en-US" altLang="zh-TW" dirty="0" smtClean="0"/>
              <a:t>Search for the </a:t>
            </a:r>
            <a:r>
              <a:rPr lang="en-US" altLang="zh-TW" dirty="0" err="1" smtClean="0"/>
              <a:t>r</a:t>
            </a:r>
            <a:r>
              <a:rPr lang="en-US" altLang="zh-TW" baseline="30000" dirty="0" err="1" smtClean="0"/>
              <a:t>th</a:t>
            </a:r>
            <a:r>
              <a:rPr lang="en-US" altLang="zh-TW" dirty="0" smtClean="0"/>
              <a:t> smallest element in a BST</a:t>
            </a:r>
          </a:p>
          <a:p>
            <a:r>
              <a:rPr lang="en-US" altLang="zh-TW" dirty="0"/>
              <a:t>Insert an element into a </a:t>
            </a:r>
            <a:r>
              <a:rPr lang="en-US" altLang="zh-TW" dirty="0" smtClean="0"/>
              <a:t>BST</a:t>
            </a:r>
            <a:endParaRPr lang="en-US" altLang="zh-TW" dirty="0"/>
          </a:p>
          <a:p>
            <a:r>
              <a:rPr lang="en-US" altLang="zh-TW"/>
              <a:t>Delete </a:t>
            </a:r>
            <a:r>
              <a:rPr lang="en-US" altLang="zh-TW" smtClean="0"/>
              <a:t>max/min </a:t>
            </a:r>
            <a:r>
              <a:rPr lang="en-US" altLang="zh-TW" dirty="0"/>
              <a:t>from a </a:t>
            </a:r>
            <a:r>
              <a:rPr lang="en-US" altLang="zh-TW" dirty="0" smtClean="0"/>
              <a:t>BST</a:t>
            </a:r>
            <a:endParaRPr lang="en-US" altLang="zh-TW" dirty="0"/>
          </a:p>
          <a:p>
            <a:r>
              <a:rPr lang="en-US" altLang="zh-TW" dirty="0"/>
              <a:t>Delete an arbitrary element from a BST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98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 : Search an Element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Search for key 7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Start from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Compare the key with root</a:t>
            </a:r>
          </a:p>
          <a:p>
            <a:pPr marL="914400" lvl="1" indent="-514350"/>
            <a:r>
              <a:rPr lang="en-US" altLang="zh-TW" dirty="0" smtClean="0"/>
              <a:t>‘&lt;’ search the left </a:t>
            </a:r>
            <a:r>
              <a:rPr lang="en-US" altLang="zh-TW" dirty="0" err="1" smtClean="0"/>
              <a:t>subtree</a:t>
            </a:r>
            <a:endParaRPr lang="en-US" altLang="zh-TW" dirty="0" smtClean="0"/>
          </a:p>
          <a:p>
            <a:pPr marL="914400" lvl="1" indent="-514350"/>
            <a:r>
              <a:rPr lang="en-US" altLang="zh-TW" dirty="0" smtClean="0"/>
              <a:t>‘&gt;’ search the right </a:t>
            </a:r>
            <a:r>
              <a:rPr lang="en-US" altLang="zh-TW" dirty="0" err="1" smtClean="0"/>
              <a:t>subtree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Repeat step 3 until the key is found or a leaf is visited</a:t>
            </a:r>
          </a:p>
          <a:p>
            <a:pPr lvl="1"/>
            <a:endParaRPr lang="zh-TW" altLang="en-US" dirty="0"/>
          </a:p>
        </p:txBody>
      </p:sp>
      <p:sp>
        <p:nvSpPr>
          <p:cNvPr id="4" name="橢圓 29"/>
          <p:cNvSpPr>
            <a:spLocks noChangeArrowheads="1"/>
          </p:cNvSpPr>
          <p:nvPr/>
        </p:nvSpPr>
        <p:spPr bwMode="auto">
          <a:xfrm>
            <a:off x="7225456" y="2786063"/>
            <a:ext cx="500063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29"/>
          <p:cNvSpPr>
            <a:spLocks noChangeArrowheads="1"/>
          </p:cNvSpPr>
          <p:nvPr/>
        </p:nvSpPr>
        <p:spPr bwMode="auto">
          <a:xfrm>
            <a:off x="6439644" y="342900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29"/>
          <p:cNvSpPr>
            <a:spLocks noChangeArrowheads="1"/>
          </p:cNvSpPr>
          <p:nvPr/>
        </p:nvSpPr>
        <p:spPr bwMode="auto">
          <a:xfrm>
            <a:off x="6939706" y="4071938"/>
            <a:ext cx="500063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7" name="群組 25"/>
          <p:cNvGrpSpPr>
            <a:grpSpLocks/>
          </p:cNvGrpSpPr>
          <p:nvPr/>
        </p:nvGrpSpPr>
        <p:grpSpPr bwMode="auto">
          <a:xfrm>
            <a:off x="7225456" y="2757488"/>
            <a:ext cx="571500" cy="600075"/>
            <a:chOff x="2571750" y="1757363"/>
            <a:chExt cx="571490" cy="600164"/>
          </a:xfrm>
        </p:grpSpPr>
        <p:sp>
          <p:nvSpPr>
            <p:cNvPr id="8" name="橢圓 5"/>
            <p:cNvSpPr>
              <a:spLocks noChangeArrowheads="1"/>
            </p:cNvSpPr>
            <p:nvPr/>
          </p:nvSpPr>
          <p:spPr bwMode="auto">
            <a:xfrm>
              <a:off x="2571750" y="17859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矩形 22"/>
            <p:cNvSpPr>
              <a:spLocks noChangeArrowheads="1"/>
            </p:cNvSpPr>
            <p:nvPr/>
          </p:nvSpPr>
          <p:spPr bwMode="auto">
            <a:xfrm>
              <a:off x="2571750" y="1757363"/>
              <a:ext cx="571490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0" name="直線接點 30"/>
          <p:cNvCxnSpPr>
            <a:cxnSpLocks noChangeShapeType="1"/>
          </p:cNvCxnSpPr>
          <p:nvPr/>
        </p:nvCxnSpPr>
        <p:spPr bwMode="auto">
          <a:xfrm rot="5400000" flipH="1" flipV="1">
            <a:off x="6938118" y="3141663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36"/>
          <p:cNvCxnSpPr>
            <a:cxnSpLocks noChangeShapeType="1"/>
          </p:cNvCxnSpPr>
          <p:nvPr/>
        </p:nvCxnSpPr>
        <p:spPr bwMode="auto">
          <a:xfrm rot="5400000" flipH="1" flipV="1">
            <a:off x="6259462" y="3891757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線接點 43"/>
          <p:cNvCxnSpPr>
            <a:cxnSpLocks noChangeShapeType="1"/>
          </p:cNvCxnSpPr>
          <p:nvPr/>
        </p:nvCxnSpPr>
        <p:spPr bwMode="auto">
          <a:xfrm rot="16200000" flipV="1">
            <a:off x="6795243" y="3927476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3" name="群組 26"/>
          <p:cNvGrpSpPr>
            <a:grpSpLocks/>
          </p:cNvGrpSpPr>
          <p:nvPr/>
        </p:nvGrpSpPr>
        <p:grpSpPr bwMode="auto">
          <a:xfrm>
            <a:off x="6439644" y="3400425"/>
            <a:ext cx="571500" cy="600075"/>
            <a:chOff x="1785938" y="2400300"/>
            <a:chExt cx="571500" cy="600075"/>
          </a:xfrm>
        </p:grpSpPr>
        <p:sp>
          <p:nvSpPr>
            <p:cNvPr id="14" name="橢圓 24"/>
            <p:cNvSpPr>
              <a:spLocks noChangeArrowheads="1"/>
            </p:cNvSpPr>
            <p:nvPr/>
          </p:nvSpPr>
          <p:spPr bwMode="auto">
            <a:xfrm>
              <a:off x="1785938" y="24288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1857375" y="2400300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6" name="群組 27"/>
          <p:cNvGrpSpPr>
            <a:grpSpLocks/>
          </p:cNvGrpSpPr>
          <p:nvPr/>
        </p:nvGrpSpPr>
        <p:grpSpPr bwMode="auto">
          <a:xfrm>
            <a:off x="5868144" y="4043363"/>
            <a:ext cx="587375" cy="600075"/>
            <a:chOff x="1214438" y="3043238"/>
            <a:chExt cx="587266" cy="600075"/>
          </a:xfrm>
        </p:grpSpPr>
        <p:sp>
          <p:nvSpPr>
            <p:cNvPr id="17" name="橢圓 26"/>
            <p:cNvSpPr>
              <a:spLocks noChangeArrowheads="1"/>
            </p:cNvSpPr>
            <p:nvPr/>
          </p:nvSpPr>
          <p:spPr bwMode="auto">
            <a:xfrm>
              <a:off x="1214438" y="30718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1301734" y="3043238"/>
              <a:ext cx="49997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9" name="群組 28"/>
          <p:cNvGrpSpPr>
            <a:grpSpLocks/>
          </p:cNvGrpSpPr>
          <p:nvPr/>
        </p:nvGrpSpPr>
        <p:grpSpPr bwMode="auto">
          <a:xfrm>
            <a:off x="6939706" y="4043363"/>
            <a:ext cx="571500" cy="600075"/>
            <a:chOff x="2286000" y="3043238"/>
            <a:chExt cx="571500" cy="600075"/>
          </a:xfrm>
        </p:grpSpPr>
        <p:sp>
          <p:nvSpPr>
            <p:cNvPr id="20" name="橢圓 27"/>
            <p:cNvSpPr>
              <a:spLocks noChangeArrowheads="1"/>
            </p:cNvSpPr>
            <p:nvPr/>
          </p:nvSpPr>
          <p:spPr bwMode="auto">
            <a:xfrm>
              <a:off x="2286000" y="30718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2357438" y="304323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2" name="直線單箭頭接點 21"/>
          <p:cNvCxnSpPr>
            <a:cxnSpLocks noChangeShapeType="1"/>
          </p:cNvCxnSpPr>
          <p:nvPr/>
        </p:nvCxnSpPr>
        <p:spPr bwMode="auto">
          <a:xfrm rot="10800000" flipV="1">
            <a:off x="6939706" y="3286125"/>
            <a:ext cx="428625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線單箭頭接點 22"/>
          <p:cNvCxnSpPr>
            <a:cxnSpLocks noChangeShapeType="1"/>
          </p:cNvCxnSpPr>
          <p:nvPr/>
        </p:nvCxnSpPr>
        <p:spPr bwMode="auto">
          <a:xfrm rot="16200000" flipH="1">
            <a:off x="6868269" y="3857625"/>
            <a:ext cx="357187" cy="214313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44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 : Recursive Search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791743"/>
              </p:ext>
            </p:extLst>
          </p:nvPr>
        </p:nvGraphicFramePr>
        <p:xfrm>
          <a:off x="467544" y="1628800"/>
          <a:ext cx="8208912" cy="44973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K, class E &gt;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pair&lt;K,E&gt;* BST&lt;K,E&gt;::Get(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K&amp; k)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Search the BST for a pair with key k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29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If the this pair is found, return a pointer to this   </a:t>
                      </a:r>
                      <a:b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pair, otherwise return 0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return Get(root, k);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K, class E &gt;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pair&lt;K,E&gt;* BST&lt;K,E&gt;::Get(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&lt;pair&lt;K,E&gt;&gt;* p,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K&amp; k)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if(!p) return 0;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if(k &lt; p-&gt;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return Get(p-&gt;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k);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if(k &gt; p-&gt;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return Get(p-&gt;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k);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return &amp;p-&gt;data;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62393" y="3142709"/>
            <a:ext cx="263309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p-&gt;</a:t>
            </a:r>
            <a:r>
              <a:rPr lang="en-US" altLang="zh-TW" dirty="0" err="1" smtClean="0"/>
              <a:t>data.first</a:t>
            </a:r>
            <a:r>
              <a:rPr lang="en-US" altLang="zh-TW" dirty="0" smtClean="0"/>
              <a:t> = key</a:t>
            </a:r>
          </a:p>
          <a:p>
            <a:r>
              <a:rPr lang="en-US" altLang="zh-TW" smtClean="0"/>
              <a:t>p-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data.second</a:t>
            </a:r>
            <a:r>
              <a:rPr lang="en-US" altLang="zh-TW" dirty="0" smtClean="0"/>
              <a:t> = element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29264" y="4077072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6" idx="0"/>
            <a:endCxn id="4" idx="2"/>
          </p:cNvCxnSpPr>
          <p:nvPr/>
        </p:nvCxnSpPr>
        <p:spPr>
          <a:xfrm flipV="1">
            <a:off x="5777336" y="3789040"/>
            <a:ext cx="1604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735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 : Iterative Search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396582"/>
              </p:ext>
            </p:extLst>
          </p:nvPr>
        </p:nvGraphicFramePr>
        <p:xfrm>
          <a:off x="467544" y="1628799"/>
          <a:ext cx="8208912" cy="44973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K, class E &gt;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pair&lt;K,E&gt;* BST&lt;K,E&gt;::Get(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K&amp; k)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pair&lt;K, E&gt; &gt; *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root;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 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if (k &lt;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else if (k &gt;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else return &amp;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-&gt;data;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return NULL;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no match found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86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Search an </a:t>
            </a:r>
            <a:r>
              <a:rPr lang="en-US" altLang="zh-TW" dirty="0" smtClean="0"/>
              <a:t>Element by 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Definition of </a:t>
            </a:r>
            <a:r>
              <a:rPr lang="en-US" altLang="zh-TW" b="1" dirty="0" smtClean="0"/>
              <a:t>rank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b="1" i="1" dirty="0" smtClean="0"/>
              <a:t>rank</a:t>
            </a:r>
            <a:r>
              <a:rPr lang="en-US" altLang="zh-TW" dirty="0" smtClean="0"/>
              <a:t> of a node is its position in </a:t>
            </a:r>
            <a:r>
              <a:rPr lang="en-US" altLang="zh-TW" dirty="0" err="1" smtClean="0"/>
              <a:t>inorder</a:t>
            </a:r>
            <a:r>
              <a:rPr lang="en-US" altLang="zh-TW" dirty="0" smtClean="0"/>
              <a:t> traversal</a:t>
            </a:r>
          </a:p>
          <a:p>
            <a:pPr lvl="1"/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2333771" y="2780928"/>
            <a:ext cx="2714625" cy="1885950"/>
            <a:chOff x="2771800" y="2911202"/>
            <a:chExt cx="2714625" cy="1885950"/>
          </a:xfrm>
        </p:grpSpPr>
        <p:sp>
          <p:nvSpPr>
            <p:cNvPr id="4" name="橢圓 5"/>
            <p:cNvSpPr>
              <a:spLocks noChangeArrowheads="1"/>
            </p:cNvSpPr>
            <p:nvPr/>
          </p:nvSpPr>
          <p:spPr bwMode="auto">
            <a:xfrm>
              <a:off x="4129113" y="2939777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矩形 22"/>
            <p:cNvSpPr>
              <a:spLocks noChangeArrowheads="1"/>
            </p:cNvSpPr>
            <p:nvPr/>
          </p:nvSpPr>
          <p:spPr bwMode="auto">
            <a:xfrm>
              <a:off x="4129113" y="2911202"/>
              <a:ext cx="6429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" name="橢圓 5"/>
            <p:cNvSpPr>
              <a:spLocks noChangeArrowheads="1"/>
            </p:cNvSpPr>
            <p:nvPr/>
          </p:nvSpPr>
          <p:spPr bwMode="auto">
            <a:xfrm>
              <a:off x="3343300" y="3582715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6"/>
            <p:cNvSpPr>
              <a:spLocks noChangeArrowheads="1"/>
            </p:cNvSpPr>
            <p:nvPr/>
          </p:nvSpPr>
          <p:spPr bwMode="auto">
            <a:xfrm>
              <a:off x="4914925" y="3582715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7"/>
            <p:cNvSpPr>
              <a:spLocks noChangeArrowheads="1"/>
            </p:cNvSpPr>
            <p:nvPr/>
          </p:nvSpPr>
          <p:spPr bwMode="auto">
            <a:xfrm>
              <a:off x="2771800" y="4225652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0" name="直線接點 30"/>
            <p:cNvCxnSpPr>
              <a:cxnSpLocks noChangeShapeType="1"/>
              <a:stCxn id="6" idx="7"/>
              <a:endCxn id="4" idx="3"/>
            </p:cNvCxnSpPr>
            <p:nvPr/>
          </p:nvCxnSpPr>
          <p:spPr bwMode="auto">
            <a:xfrm rot="5400000" flipH="1" flipV="1">
              <a:off x="3841775" y="3295378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線接點 33"/>
            <p:cNvCxnSpPr>
              <a:cxnSpLocks noChangeShapeType="1"/>
              <a:stCxn id="7" idx="1"/>
              <a:endCxn id="4" idx="5"/>
            </p:cNvCxnSpPr>
            <p:nvPr/>
          </p:nvCxnSpPr>
          <p:spPr bwMode="auto">
            <a:xfrm rot="16200000" flipV="1">
              <a:off x="4627587" y="3295378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接點 36"/>
            <p:cNvCxnSpPr>
              <a:cxnSpLocks noChangeShapeType="1"/>
              <a:stCxn id="8" idx="7"/>
              <a:endCxn id="6" idx="3"/>
            </p:cNvCxnSpPr>
            <p:nvPr/>
          </p:nvCxnSpPr>
          <p:spPr bwMode="auto">
            <a:xfrm rot="5400000" flipH="1" flipV="1">
              <a:off x="3163119" y="4045471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矩形 22"/>
            <p:cNvSpPr>
              <a:spLocks noChangeArrowheads="1"/>
            </p:cNvSpPr>
            <p:nvPr/>
          </p:nvSpPr>
          <p:spPr bwMode="auto">
            <a:xfrm>
              <a:off x="3414738" y="3554140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5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2843238" y="4197077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2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7" name="矩形 22"/>
            <p:cNvSpPr>
              <a:spLocks noChangeArrowheads="1"/>
            </p:cNvSpPr>
            <p:nvPr/>
          </p:nvSpPr>
          <p:spPr bwMode="auto">
            <a:xfrm>
              <a:off x="4914925" y="3525565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995153" y="4653136"/>
            <a:ext cx="5391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 smtClean="0"/>
              <a:t>Inorder</a:t>
            </a:r>
            <a:r>
              <a:rPr lang="en-US" altLang="zh-TW" sz="2800" b="1" dirty="0" smtClean="0"/>
              <a:t> traversal : 2 -&gt; 5 -&gt; 30 -&gt; 40</a:t>
            </a:r>
            <a:endParaRPr lang="zh-TW" altLang="en-US" sz="28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95154" y="5157192"/>
            <a:ext cx="5407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 </a:t>
            </a:r>
            <a:r>
              <a:rPr lang="en-US" altLang="zh-TW" sz="2800" b="1" dirty="0" smtClean="0"/>
              <a:t>                    Rank : 1      2       3        4</a:t>
            </a:r>
            <a:endParaRPr lang="zh-TW" altLang="en-US" sz="28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79335" y="5714092"/>
            <a:ext cx="542349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Therefore, the </a:t>
            </a:r>
            <a:r>
              <a:rPr lang="en-US" altLang="zh-TW" sz="2800" dirty="0" err="1" smtClean="0"/>
              <a:t>r</a:t>
            </a:r>
            <a:r>
              <a:rPr lang="en-US" altLang="zh-TW" sz="2800" baseline="30000" dirty="0" err="1" smtClean="0"/>
              <a:t>th</a:t>
            </a:r>
            <a:r>
              <a:rPr lang="en-US" altLang="zh-TW" sz="2800" dirty="0" smtClean="0"/>
              <a:t> smallest element is the node with rank r</a:t>
            </a:r>
            <a:endParaRPr lang="zh-TW" altLang="en-US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137443" y="3192943"/>
            <a:ext cx="3768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Need r visits of nodes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Any faster ways?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36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BST:</a:t>
            </a:r>
            <a:r>
              <a:rPr lang="zh-TW" altLang="en-US" dirty="0"/>
              <a:t> </a:t>
            </a:r>
            <a:r>
              <a:rPr lang="en-US" altLang="zh-TW" dirty="0" smtClean="0"/>
              <a:t>Search by Rank - </a:t>
            </a:r>
            <a:r>
              <a:rPr lang="en-US" altLang="zh-TW" dirty="0" err="1" smtClean="0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5054377" y="3107605"/>
            <a:ext cx="500063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4554315" y="3798168"/>
            <a:ext cx="500062" cy="500062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4268565" y="2456730"/>
            <a:ext cx="500062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5625877" y="3726730"/>
            <a:ext cx="658813" cy="600075"/>
            <a:chOff x="3929063" y="5000625"/>
            <a:chExt cx="658703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4268565" y="2440855"/>
            <a:ext cx="571500" cy="600075"/>
            <a:chOff x="2571750" y="3714750"/>
            <a:chExt cx="571490" cy="600164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3981227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4767039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3302571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5445696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3482752" y="3083793"/>
            <a:ext cx="571500" cy="600075"/>
            <a:chOff x="1785938" y="4357688"/>
            <a:chExt cx="571500" cy="600075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2911252" y="3726730"/>
            <a:ext cx="571500" cy="600075"/>
            <a:chOff x="1214438" y="5000636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5054377" y="3086968"/>
            <a:ext cx="571500" cy="600075"/>
            <a:chOff x="3357562" y="4360645"/>
            <a:chExt cx="571495" cy="600164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4554315" y="3769593"/>
            <a:ext cx="571500" cy="600075"/>
            <a:chOff x="2857500" y="5043488"/>
            <a:chExt cx="571492" cy="600164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27453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33168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4888483" y="3632274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2339752" y="4341093"/>
            <a:ext cx="571500" cy="600075"/>
            <a:chOff x="642938" y="5614988"/>
            <a:chExt cx="571500" cy="600075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3482752" y="4341093"/>
            <a:ext cx="571500" cy="600075"/>
            <a:chOff x="1785938" y="5614988"/>
            <a:chExt cx="571500" cy="600075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3871727" y="245343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5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066663" y="3048515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4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500685" y="3752976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907196" y="4388866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117702" y="4399186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700366" y="3048514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183746" y="3817325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261954" y="38109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06163" y="1239048"/>
            <a:ext cx="8531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To facilitate searching for rank-r element, we store the additional information,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endParaRPr lang="en-US" altLang="zh-TW" sz="2400" dirty="0" smtClean="0">
              <a:solidFill>
                <a:srgbClr val="7030A0"/>
              </a:solidFill>
            </a:endParaRPr>
          </a:p>
          <a:p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= 1 + # of nodes in left subtree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46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BST:</a:t>
            </a:r>
            <a:r>
              <a:rPr lang="zh-TW" altLang="en-US" dirty="0"/>
              <a:t> </a:t>
            </a:r>
            <a:r>
              <a:rPr lang="en-US" altLang="zh-TW" dirty="0" smtClean="0"/>
              <a:t>Search by Rank - </a:t>
            </a:r>
            <a:r>
              <a:rPr lang="en-US" altLang="zh-TW" dirty="0" err="1" smtClean="0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5423545" y="4499768"/>
            <a:ext cx="500063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4923483" y="5190331"/>
            <a:ext cx="500062" cy="500062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4637733" y="3848893"/>
            <a:ext cx="500062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5995045" y="5118893"/>
            <a:ext cx="658813" cy="600075"/>
            <a:chOff x="3929063" y="5000625"/>
            <a:chExt cx="658703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4637733" y="3833018"/>
            <a:ext cx="571500" cy="600075"/>
            <a:chOff x="2571750" y="3714750"/>
            <a:chExt cx="571490" cy="600164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4350395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5136207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3671739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5814864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3851920" y="4475956"/>
            <a:ext cx="571500" cy="600075"/>
            <a:chOff x="1785938" y="4357688"/>
            <a:chExt cx="571500" cy="600075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3280420" y="5118893"/>
            <a:ext cx="571500" cy="600075"/>
            <a:chOff x="1214438" y="5000636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5423545" y="4479131"/>
            <a:ext cx="571500" cy="600075"/>
            <a:chOff x="3357562" y="4360645"/>
            <a:chExt cx="571495" cy="600164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4923483" y="5161756"/>
            <a:ext cx="571500" cy="600075"/>
            <a:chOff x="2857500" y="5043488"/>
            <a:chExt cx="571492" cy="600164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31145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36860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5257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2708920" y="5733256"/>
            <a:ext cx="571500" cy="600075"/>
            <a:chOff x="642938" y="5614988"/>
            <a:chExt cx="571500" cy="600075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3851920" y="5733256"/>
            <a:ext cx="571500" cy="600075"/>
            <a:chOff x="1785938" y="5614988"/>
            <a:chExt cx="571500" cy="600075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4240895" y="384560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5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435831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4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69853" y="514513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276364" y="578102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86870" y="579134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069534" y="4440677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552914" y="520948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631122" y="520314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0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we are searching for the rank-r element, we perform:</a:t>
            </a:r>
          </a:p>
          <a:p>
            <a:pPr marL="457200" indent="-457200">
              <a:buAutoNum type="arabicParenR"/>
            </a:pPr>
            <a:r>
              <a:rPr lang="en-US" altLang="zh-TW" sz="2400" dirty="0" smtClean="0">
                <a:solidFill>
                  <a:srgbClr val="7030A0"/>
                </a:solidFill>
              </a:rPr>
              <a:t>Set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root</a:t>
            </a:r>
          </a:p>
          <a:p>
            <a:pPr marL="457200" indent="-457200">
              <a:buAutoNum type="arabicParenR"/>
            </a:pPr>
            <a:r>
              <a:rPr lang="en-US" altLang="zh-TW" sz="2400" dirty="0" smtClean="0">
                <a:solidFill>
                  <a:srgbClr val="7030A0"/>
                </a:solidFill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&lt; r: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7030A0"/>
                </a:solidFill>
              </a:rPr>
              <a:t>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&gt; r: r = r –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;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r: bingo; break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68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BST:</a:t>
            </a:r>
            <a:r>
              <a:rPr lang="zh-TW" altLang="en-US" dirty="0"/>
              <a:t> </a:t>
            </a:r>
            <a:r>
              <a:rPr lang="en-US" altLang="zh-TW" dirty="0" smtClean="0"/>
              <a:t>Search by Rank - </a:t>
            </a:r>
            <a:r>
              <a:rPr lang="en-US" altLang="zh-TW" dirty="0" err="1" smtClean="0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5423545" y="4499768"/>
            <a:ext cx="500063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4923483" y="5190331"/>
            <a:ext cx="500062" cy="500062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4637733" y="3848893"/>
            <a:ext cx="500062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5995045" y="5118893"/>
            <a:ext cx="658813" cy="600075"/>
            <a:chOff x="3929063" y="5000625"/>
            <a:chExt cx="658703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4637733" y="3833018"/>
            <a:ext cx="571500" cy="600075"/>
            <a:chOff x="2571750" y="3714750"/>
            <a:chExt cx="571490" cy="600164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4350395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5136207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3671739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5814864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3851920" y="4475956"/>
            <a:ext cx="571500" cy="600075"/>
            <a:chOff x="1785938" y="4357688"/>
            <a:chExt cx="571500" cy="600075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3280420" y="5118893"/>
            <a:ext cx="571500" cy="600075"/>
            <a:chOff x="1214438" y="5000636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5423545" y="4479131"/>
            <a:ext cx="571500" cy="600075"/>
            <a:chOff x="3357562" y="4360645"/>
            <a:chExt cx="571495" cy="600164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4923483" y="5161756"/>
            <a:ext cx="571500" cy="600075"/>
            <a:chOff x="2857500" y="5043488"/>
            <a:chExt cx="571492" cy="600164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31145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36860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5257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2708920" y="5733256"/>
            <a:ext cx="571500" cy="600075"/>
            <a:chOff x="642938" y="5614988"/>
            <a:chExt cx="571500" cy="600075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3851920" y="5733256"/>
            <a:ext cx="571500" cy="600075"/>
            <a:chOff x="1785938" y="5614988"/>
            <a:chExt cx="571500" cy="600075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4240895" y="384560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5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435831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4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69853" y="514513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276364" y="578102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86870" y="579134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069534" y="4440677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552914" y="520948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631122" y="520314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0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we are searching for the rank-r element, we perform:</a:t>
            </a:r>
          </a:p>
          <a:p>
            <a:pPr marL="457200" indent="-457200">
              <a:buAutoNum type="arabicParenR"/>
            </a:pPr>
            <a:r>
              <a:rPr lang="en-US" altLang="zh-TW" sz="2400" dirty="0" smtClean="0">
                <a:solidFill>
                  <a:srgbClr val="7030A0"/>
                </a:solidFill>
              </a:rPr>
              <a:t>Set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root</a:t>
            </a:r>
          </a:p>
          <a:p>
            <a:pPr marL="457200" indent="-457200">
              <a:buAutoNum type="arabicParenR"/>
            </a:pPr>
            <a:r>
              <a:rPr lang="en-US" altLang="zh-TW" sz="2400" dirty="0" smtClean="0">
                <a:solidFill>
                  <a:srgbClr val="7030A0"/>
                </a:solidFill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&lt; r: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7030A0"/>
                </a:solidFill>
              </a:rPr>
              <a:t>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&gt; r: r = r –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;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r: bingo; break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7200" y="4149080"/>
            <a:ext cx="181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Example: r=3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4395851" y="4538350"/>
            <a:ext cx="659884" cy="4022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862871" y="5088418"/>
            <a:ext cx="425997" cy="5282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4278957" y="5597838"/>
            <a:ext cx="341910" cy="3623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93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BST:</a:t>
            </a:r>
            <a:r>
              <a:rPr lang="zh-TW" altLang="en-US" dirty="0"/>
              <a:t> </a:t>
            </a:r>
            <a:r>
              <a:rPr lang="en-US" altLang="zh-TW" dirty="0" smtClean="0"/>
              <a:t>Search by Rank - </a:t>
            </a:r>
            <a:r>
              <a:rPr lang="en-US" altLang="zh-TW" dirty="0" err="1" smtClean="0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5423545" y="4499768"/>
            <a:ext cx="500063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4923483" y="5190331"/>
            <a:ext cx="500062" cy="500062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4637733" y="3848893"/>
            <a:ext cx="500062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5995045" y="5118893"/>
            <a:ext cx="658813" cy="600075"/>
            <a:chOff x="3929063" y="5000625"/>
            <a:chExt cx="658703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4637733" y="3833018"/>
            <a:ext cx="571500" cy="600075"/>
            <a:chOff x="2571750" y="3714750"/>
            <a:chExt cx="571490" cy="600164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4350395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5136207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3671739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5814864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3851920" y="4475956"/>
            <a:ext cx="571500" cy="600075"/>
            <a:chOff x="1785938" y="4357688"/>
            <a:chExt cx="571500" cy="600075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3280420" y="5118893"/>
            <a:ext cx="571500" cy="600075"/>
            <a:chOff x="1214438" y="5000636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5423545" y="4479131"/>
            <a:ext cx="571500" cy="600075"/>
            <a:chOff x="3357562" y="4360645"/>
            <a:chExt cx="571495" cy="600164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4923483" y="5161756"/>
            <a:ext cx="571500" cy="600075"/>
            <a:chOff x="2857500" y="5043488"/>
            <a:chExt cx="571492" cy="600164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31145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36860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5257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2708920" y="5733256"/>
            <a:ext cx="571500" cy="600075"/>
            <a:chOff x="642938" y="5614988"/>
            <a:chExt cx="571500" cy="600075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3851920" y="5733256"/>
            <a:ext cx="571500" cy="600075"/>
            <a:chOff x="1785938" y="5614988"/>
            <a:chExt cx="571500" cy="600075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4240895" y="384560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5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435831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4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69853" y="514513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276364" y="578102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86870" y="579134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069534" y="4440677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552914" y="520948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631122" y="520314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0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we are searching for the rank-r element, we perform:</a:t>
            </a:r>
          </a:p>
          <a:p>
            <a:pPr marL="457200" indent="-457200">
              <a:buAutoNum type="arabicParenR"/>
            </a:pPr>
            <a:r>
              <a:rPr lang="en-US" altLang="zh-TW" sz="2400" dirty="0" smtClean="0">
                <a:solidFill>
                  <a:srgbClr val="7030A0"/>
                </a:solidFill>
              </a:rPr>
              <a:t>Set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root</a:t>
            </a:r>
          </a:p>
          <a:p>
            <a:pPr marL="457200" indent="-457200">
              <a:buAutoNum type="arabicParenR"/>
            </a:pPr>
            <a:r>
              <a:rPr lang="en-US" altLang="zh-TW" sz="2400" dirty="0" smtClean="0">
                <a:solidFill>
                  <a:srgbClr val="7030A0"/>
                </a:solidFill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&lt; r: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7030A0"/>
                </a:solidFill>
              </a:rPr>
              <a:t>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&gt; r: r = r –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;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r: bingo; break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7200" y="4149080"/>
            <a:ext cx="181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Example: r=7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710758" y="4610745"/>
            <a:ext cx="354011" cy="2915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93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regular expression, put </a:t>
            </a:r>
            <a:r>
              <a:rPr lang="en-US" altLang="zh-TW" b="1" dirty="0" smtClean="0">
                <a:solidFill>
                  <a:srgbClr val="C00000"/>
                </a:solidFill>
              </a:rPr>
              <a:t>operands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/>
              <a:t>at </a:t>
            </a:r>
            <a:r>
              <a:rPr lang="en-US" altLang="zh-TW" b="1" dirty="0" smtClean="0">
                <a:solidFill>
                  <a:srgbClr val="C00000"/>
                </a:solidFill>
              </a:rPr>
              <a:t>leaf </a:t>
            </a:r>
            <a:r>
              <a:rPr lang="en-US" altLang="zh-TW" dirty="0" smtClean="0"/>
              <a:t>nodes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/>
              <a:t>and </a:t>
            </a:r>
            <a:r>
              <a:rPr lang="en-US" altLang="zh-TW" b="1" dirty="0" smtClean="0">
                <a:solidFill>
                  <a:srgbClr val="00B050"/>
                </a:solidFill>
              </a:rPr>
              <a:t>operators</a:t>
            </a:r>
            <a:r>
              <a:rPr lang="en-US" altLang="zh-TW" dirty="0" smtClean="0"/>
              <a:t> at </a:t>
            </a:r>
            <a:r>
              <a:rPr lang="en-US" altLang="zh-TW" b="1" dirty="0" smtClean="0">
                <a:solidFill>
                  <a:srgbClr val="00B050"/>
                </a:solidFill>
              </a:rPr>
              <a:t>nonterminal </a:t>
            </a:r>
            <a:r>
              <a:rPr lang="en-US" altLang="zh-TW" dirty="0" smtClean="0"/>
              <a:t>nodes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Expression Tree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1475656" y="3169543"/>
            <a:ext cx="1500187" cy="1957387"/>
            <a:chOff x="1475656" y="3271813"/>
            <a:chExt cx="1500187" cy="1957387"/>
          </a:xfrm>
        </p:grpSpPr>
        <p:sp>
          <p:nvSpPr>
            <p:cNvPr id="4" name="橢圓 5"/>
            <p:cNvSpPr>
              <a:spLocks noChangeArrowheads="1"/>
            </p:cNvSpPr>
            <p:nvPr/>
          </p:nvSpPr>
          <p:spPr bwMode="auto">
            <a:xfrm>
              <a:off x="1975718" y="330038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等腰三角形 6"/>
            <p:cNvSpPr>
              <a:spLocks noChangeArrowheads="1"/>
            </p:cNvSpPr>
            <p:nvPr/>
          </p:nvSpPr>
          <p:spPr bwMode="auto">
            <a:xfrm>
              <a:off x="1475656" y="4014763"/>
              <a:ext cx="714375" cy="1214437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等腰三角形 7"/>
            <p:cNvSpPr>
              <a:spLocks noChangeArrowheads="1"/>
            </p:cNvSpPr>
            <p:nvPr/>
          </p:nvSpPr>
          <p:spPr bwMode="auto">
            <a:xfrm>
              <a:off x="2261468" y="4014763"/>
              <a:ext cx="714375" cy="1214437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7" name="直線接點 9"/>
            <p:cNvCxnSpPr>
              <a:cxnSpLocks noChangeShapeType="1"/>
              <a:stCxn id="5" idx="0"/>
              <a:endCxn id="4" idx="4"/>
            </p:cNvCxnSpPr>
            <p:nvPr/>
          </p:nvCxnSpPr>
          <p:spPr bwMode="auto">
            <a:xfrm rot="5400000" flipH="1" flipV="1">
              <a:off x="1921743" y="3711550"/>
              <a:ext cx="214313" cy="39211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線接點 12"/>
            <p:cNvCxnSpPr>
              <a:cxnSpLocks noChangeShapeType="1"/>
              <a:stCxn id="4" idx="4"/>
              <a:endCxn id="6" idx="0"/>
            </p:cNvCxnSpPr>
            <p:nvPr/>
          </p:nvCxnSpPr>
          <p:spPr bwMode="auto">
            <a:xfrm rot="16200000" flipH="1">
              <a:off x="2314649" y="3710757"/>
              <a:ext cx="214313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矩形 16"/>
            <p:cNvSpPr>
              <a:spLocks noChangeArrowheads="1"/>
            </p:cNvSpPr>
            <p:nvPr/>
          </p:nvSpPr>
          <p:spPr bwMode="auto">
            <a:xfrm>
              <a:off x="1547093" y="4629125"/>
              <a:ext cx="56197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E1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0" name="矩形 17"/>
            <p:cNvSpPr>
              <a:spLocks noChangeArrowheads="1"/>
            </p:cNvSpPr>
            <p:nvPr/>
          </p:nvSpPr>
          <p:spPr bwMode="auto">
            <a:xfrm>
              <a:off x="2342431" y="4629125"/>
              <a:ext cx="56197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E2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1" name="矩形 18"/>
            <p:cNvSpPr>
              <a:spLocks noChangeArrowheads="1"/>
            </p:cNvSpPr>
            <p:nvPr/>
          </p:nvSpPr>
          <p:spPr bwMode="auto">
            <a:xfrm>
              <a:off x="2056681" y="3271813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+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3404468" y="3169543"/>
            <a:ext cx="1643063" cy="1243012"/>
            <a:chOff x="3404468" y="3271813"/>
            <a:chExt cx="1643063" cy="1243012"/>
          </a:xfrm>
        </p:grpSpPr>
        <p:sp>
          <p:nvSpPr>
            <p:cNvPr id="12" name="橢圓 19"/>
            <p:cNvSpPr>
              <a:spLocks noChangeArrowheads="1"/>
            </p:cNvSpPr>
            <p:nvPr/>
          </p:nvSpPr>
          <p:spPr bwMode="auto">
            <a:xfrm>
              <a:off x="3975968" y="330038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3" name="直線接點 20"/>
            <p:cNvCxnSpPr>
              <a:cxnSpLocks noChangeShapeType="1"/>
              <a:stCxn id="15" idx="7"/>
              <a:endCxn id="12" idx="4"/>
            </p:cNvCxnSpPr>
            <p:nvPr/>
          </p:nvCxnSpPr>
          <p:spPr bwMode="auto">
            <a:xfrm rot="5400000" flipH="1" flipV="1">
              <a:off x="3920406" y="3711550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線接點 21"/>
            <p:cNvCxnSpPr>
              <a:cxnSpLocks noChangeShapeType="1"/>
              <a:stCxn id="12" idx="4"/>
              <a:endCxn id="16" idx="1"/>
            </p:cNvCxnSpPr>
            <p:nvPr/>
          </p:nvCxnSpPr>
          <p:spPr bwMode="auto">
            <a:xfrm rot="16200000" flipH="1">
              <a:off x="4314900" y="3710756"/>
              <a:ext cx="215900" cy="3952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橢圓 22"/>
            <p:cNvSpPr>
              <a:spLocks noChangeArrowheads="1"/>
            </p:cNvSpPr>
            <p:nvPr/>
          </p:nvSpPr>
          <p:spPr bwMode="auto">
            <a:xfrm>
              <a:off x="3404468" y="39433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6" name="橢圓 23"/>
            <p:cNvSpPr>
              <a:spLocks noChangeArrowheads="1"/>
            </p:cNvSpPr>
            <p:nvPr/>
          </p:nvSpPr>
          <p:spPr bwMode="auto">
            <a:xfrm>
              <a:off x="4547468" y="39433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7" name="矩形 31"/>
            <p:cNvSpPr>
              <a:spLocks noChangeArrowheads="1"/>
            </p:cNvSpPr>
            <p:nvPr/>
          </p:nvSpPr>
          <p:spPr bwMode="auto">
            <a:xfrm>
              <a:off x="4056931" y="3271813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+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8" name="矩形 32"/>
            <p:cNvSpPr>
              <a:spLocks noChangeArrowheads="1"/>
            </p:cNvSpPr>
            <p:nvPr/>
          </p:nvSpPr>
          <p:spPr bwMode="auto">
            <a:xfrm>
              <a:off x="3475906" y="3914750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a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9" name="矩形 33"/>
            <p:cNvSpPr>
              <a:spLocks noChangeArrowheads="1"/>
            </p:cNvSpPr>
            <p:nvPr/>
          </p:nvSpPr>
          <p:spPr bwMode="auto">
            <a:xfrm>
              <a:off x="4618906" y="3914750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b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5547593" y="2800896"/>
            <a:ext cx="2309813" cy="2500312"/>
            <a:chOff x="5547593" y="2700313"/>
            <a:chExt cx="2309813" cy="2500312"/>
          </a:xfrm>
        </p:grpSpPr>
        <p:sp>
          <p:nvSpPr>
            <p:cNvPr id="20" name="橢圓 37"/>
            <p:cNvSpPr>
              <a:spLocks noChangeArrowheads="1"/>
            </p:cNvSpPr>
            <p:nvPr/>
          </p:nvSpPr>
          <p:spPr bwMode="auto">
            <a:xfrm>
              <a:off x="5976218" y="27003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橢圓 38"/>
            <p:cNvSpPr>
              <a:spLocks noChangeArrowheads="1"/>
            </p:cNvSpPr>
            <p:nvPr/>
          </p:nvSpPr>
          <p:spPr bwMode="auto">
            <a:xfrm>
              <a:off x="5547593" y="334325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橢圓 39"/>
            <p:cNvSpPr>
              <a:spLocks noChangeArrowheads="1"/>
            </p:cNvSpPr>
            <p:nvPr/>
          </p:nvSpPr>
          <p:spPr bwMode="auto">
            <a:xfrm>
              <a:off x="6476281" y="33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橢圓 40"/>
            <p:cNvSpPr>
              <a:spLocks noChangeArrowheads="1"/>
            </p:cNvSpPr>
            <p:nvPr/>
          </p:nvSpPr>
          <p:spPr bwMode="auto">
            <a:xfrm>
              <a:off x="6047656" y="39861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橢圓 41"/>
            <p:cNvSpPr>
              <a:spLocks noChangeArrowheads="1"/>
            </p:cNvSpPr>
            <p:nvPr/>
          </p:nvSpPr>
          <p:spPr bwMode="auto">
            <a:xfrm>
              <a:off x="6904906" y="39861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橢圓 42"/>
            <p:cNvSpPr>
              <a:spLocks noChangeArrowheads="1"/>
            </p:cNvSpPr>
            <p:nvPr/>
          </p:nvSpPr>
          <p:spPr bwMode="auto">
            <a:xfrm>
              <a:off x="6476281" y="462912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橢圓 43"/>
            <p:cNvSpPr>
              <a:spLocks noChangeArrowheads="1"/>
            </p:cNvSpPr>
            <p:nvPr/>
          </p:nvSpPr>
          <p:spPr bwMode="auto">
            <a:xfrm>
              <a:off x="7333531" y="462912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7" name="直線接點 44"/>
            <p:cNvCxnSpPr>
              <a:cxnSpLocks noChangeShapeType="1"/>
              <a:stCxn id="21" idx="7"/>
              <a:endCxn id="20" idx="4"/>
            </p:cNvCxnSpPr>
            <p:nvPr/>
          </p:nvCxnSpPr>
          <p:spPr bwMode="auto">
            <a:xfrm rot="5400000" flipH="1" flipV="1">
              <a:off x="5992887" y="3182119"/>
              <a:ext cx="215900" cy="25241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線接點 47"/>
            <p:cNvCxnSpPr>
              <a:cxnSpLocks noChangeShapeType="1"/>
              <a:stCxn id="22" idx="1"/>
              <a:endCxn id="20" idx="4"/>
            </p:cNvCxnSpPr>
            <p:nvPr/>
          </p:nvCxnSpPr>
          <p:spPr bwMode="auto">
            <a:xfrm rot="16200000" flipV="1">
              <a:off x="6280225" y="3147193"/>
              <a:ext cx="215900" cy="32226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線接點 50"/>
            <p:cNvCxnSpPr>
              <a:cxnSpLocks noChangeShapeType="1"/>
              <a:stCxn id="23" idx="7"/>
              <a:endCxn id="22" idx="4"/>
            </p:cNvCxnSpPr>
            <p:nvPr/>
          </p:nvCxnSpPr>
          <p:spPr bwMode="auto">
            <a:xfrm rot="5400000" flipH="1" flipV="1">
              <a:off x="6492950" y="3825056"/>
              <a:ext cx="215900" cy="25241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直線接點 53"/>
            <p:cNvCxnSpPr>
              <a:cxnSpLocks noChangeShapeType="1"/>
              <a:stCxn id="24" idx="1"/>
              <a:endCxn id="22" idx="4"/>
            </p:cNvCxnSpPr>
            <p:nvPr/>
          </p:nvCxnSpPr>
          <p:spPr bwMode="auto">
            <a:xfrm rot="16200000" flipV="1">
              <a:off x="6744569" y="3825850"/>
              <a:ext cx="215900" cy="2508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線接點 56"/>
            <p:cNvCxnSpPr>
              <a:cxnSpLocks noChangeShapeType="1"/>
              <a:stCxn id="25" idx="7"/>
              <a:endCxn id="24" idx="4"/>
            </p:cNvCxnSpPr>
            <p:nvPr/>
          </p:nvCxnSpPr>
          <p:spPr bwMode="auto">
            <a:xfrm rot="5400000" flipH="1" flipV="1">
              <a:off x="6921575" y="4467993"/>
              <a:ext cx="215900" cy="25241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線接點 59"/>
            <p:cNvCxnSpPr>
              <a:cxnSpLocks noChangeShapeType="1"/>
              <a:stCxn id="26" idx="1"/>
              <a:endCxn id="24" idx="4"/>
            </p:cNvCxnSpPr>
            <p:nvPr/>
          </p:nvCxnSpPr>
          <p:spPr bwMode="auto">
            <a:xfrm rot="16200000" flipV="1">
              <a:off x="7173194" y="4468787"/>
              <a:ext cx="215900" cy="2508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矩形 65"/>
            <p:cNvSpPr>
              <a:spLocks noChangeArrowheads="1"/>
            </p:cNvSpPr>
            <p:nvPr/>
          </p:nvSpPr>
          <p:spPr bwMode="auto">
            <a:xfrm>
              <a:off x="6057181" y="2700313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zh-TW" altLang="en-US" b="1">
                  <a:latin typeface="Comic Sans MS" pitchFamily="66" charset="0"/>
                </a:rPr>
                <a:t>*</a:t>
              </a:r>
            </a:p>
          </p:txBody>
        </p:sp>
        <p:sp>
          <p:nvSpPr>
            <p:cNvPr id="34" name="矩形 66"/>
            <p:cNvSpPr>
              <a:spLocks noChangeArrowheads="1"/>
            </p:cNvSpPr>
            <p:nvPr/>
          </p:nvSpPr>
          <p:spPr bwMode="auto">
            <a:xfrm>
              <a:off x="5619031" y="3314675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y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5" name="矩形 67"/>
            <p:cNvSpPr>
              <a:spLocks noChangeArrowheads="1"/>
            </p:cNvSpPr>
            <p:nvPr/>
          </p:nvSpPr>
          <p:spPr bwMode="auto">
            <a:xfrm>
              <a:off x="6557243" y="3314675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-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6" name="矩形 68"/>
            <p:cNvSpPr>
              <a:spLocks noChangeArrowheads="1"/>
            </p:cNvSpPr>
            <p:nvPr/>
          </p:nvSpPr>
          <p:spPr bwMode="auto">
            <a:xfrm>
              <a:off x="6119093" y="3957613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z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7" name="矩形 69"/>
            <p:cNvSpPr>
              <a:spLocks noChangeArrowheads="1"/>
            </p:cNvSpPr>
            <p:nvPr/>
          </p:nvSpPr>
          <p:spPr bwMode="auto">
            <a:xfrm>
              <a:off x="6985868" y="3957613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+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8" name="矩形 70"/>
            <p:cNvSpPr>
              <a:spLocks noChangeArrowheads="1"/>
            </p:cNvSpPr>
            <p:nvPr/>
          </p:nvSpPr>
          <p:spPr bwMode="auto">
            <a:xfrm>
              <a:off x="6547718" y="4600550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x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9" name="矩形 71"/>
            <p:cNvSpPr>
              <a:spLocks noChangeArrowheads="1"/>
            </p:cNvSpPr>
            <p:nvPr/>
          </p:nvSpPr>
          <p:spPr bwMode="auto">
            <a:xfrm>
              <a:off x="7285906" y="4600550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srgbClr val="008A3E"/>
                  </a:solidFill>
                  <a:latin typeface="+mj-lt"/>
                </a:rPr>
                <a:t>10</a:t>
              </a:r>
              <a:endParaRPr lang="zh-TW" altLang="en-US" b="1" dirty="0">
                <a:solidFill>
                  <a:srgbClr val="008A3E"/>
                </a:solidFill>
                <a:latin typeface="+mj-lt"/>
              </a:endParaRPr>
            </a:p>
          </p:txBody>
        </p:sp>
      </p:grp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56491"/>
              </p:ext>
            </p:extLst>
          </p:nvPr>
        </p:nvGraphicFramePr>
        <p:xfrm>
          <a:off x="1187624" y="5556840"/>
          <a:ext cx="463217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 smtClean="0"/>
                        <a:t>Inorder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b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Preorder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Postorder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2363416" y="5517232"/>
            <a:ext cx="94994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E1 + E2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363416" y="5912693"/>
            <a:ext cx="94994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+ E1 E2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363416" y="6325443"/>
            <a:ext cx="94994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E1 E2 +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313362" y="5517232"/>
            <a:ext cx="826294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a + </a:t>
            </a:r>
            <a:r>
              <a:rPr lang="en-US" altLang="zh-TW" dirty="0" smtClean="0">
                <a:latin typeface="+mj-lt"/>
              </a:rPr>
              <a:t>b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313361" y="5926807"/>
            <a:ext cx="82629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+ a b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313361" y="6339557"/>
            <a:ext cx="82629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a b +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139657" y="5517232"/>
            <a:ext cx="17549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latin typeface="+mj-lt"/>
              </a:rPr>
              <a:t>y * (z – (x + </a:t>
            </a:r>
            <a:r>
              <a:rPr lang="en-US" altLang="zh-TW" dirty="0">
                <a:solidFill>
                  <a:srgbClr val="008A3E"/>
                </a:solidFill>
                <a:latin typeface="+mj-lt"/>
              </a:rPr>
              <a:t>10</a:t>
            </a:r>
            <a:r>
              <a:rPr lang="en-US" altLang="zh-TW" dirty="0">
                <a:latin typeface="+mj-lt"/>
              </a:rPr>
              <a:t>))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139657" y="5926807"/>
            <a:ext cx="175498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latin typeface="+mj-lt"/>
              </a:rPr>
              <a:t>* y – z + z </a:t>
            </a:r>
            <a:r>
              <a:rPr lang="en-US" altLang="zh-TW" dirty="0">
                <a:solidFill>
                  <a:srgbClr val="008A3E"/>
                </a:solidFill>
                <a:latin typeface="+mj-lt"/>
              </a:rPr>
              <a:t>10</a:t>
            </a:r>
            <a:endParaRPr lang="zh-TW" altLang="en-US" dirty="0">
              <a:solidFill>
                <a:srgbClr val="008A3E"/>
              </a:solidFill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139656" y="6339557"/>
            <a:ext cx="1750217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latin typeface="+mj-lt"/>
              </a:rPr>
              <a:t>y z x </a:t>
            </a:r>
            <a:r>
              <a:rPr lang="en-US" altLang="zh-TW" dirty="0">
                <a:solidFill>
                  <a:srgbClr val="008A3E"/>
                </a:solidFill>
                <a:latin typeface="+mj-lt"/>
              </a:rPr>
              <a:t>10</a:t>
            </a:r>
            <a:r>
              <a:rPr lang="en-US" altLang="zh-TW" dirty="0">
                <a:latin typeface="+mj-lt"/>
              </a:rPr>
              <a:t> + - *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035824" y="5538142"/>
            <a:ext cx="166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Infix notation</a:t>
            </a:r>
            <a:endParaRPr lang="zh-TW" altLang="en-US" b="1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035824" y="5923731"/>
            <a:ext cx="166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P</a:t>
            </a:r>
            <a:r>
              <a:rPr lang="en-US" altLang="zh-TW" b="1" dirty="0" smtClean="0"/>
              <a:t>refix notation</a:t>
            </a:r>
            <a:endParaRPr lang="zh-TW" altLang="en-US" b="1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035824" y="6309320"/>
            <a:ext cx="17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Postfix notation</a:t>
            </a:r>
            <a:endParaRPr lang="zh-TW" altLang="en-US" b="1" dirty="0"/>
          </a:p>
        </p:txBody>
      </p:sp>
      <p:sp>
        <p:nvSpPr>
          <p:cNvPr id="57" name="向右箭號 56"/>
          <p:cNvSpPr/>
          <p:nvPr/>
        </p:nvSpPr>
        <p:spPr>
          <a:xfrm>
            <a:off x="5889873" y="5710765"/>
            <a:ext cx="167308" cy="801415"/>
          </a:xfrm>
          <a:prstGeom prst="rightArrow">
            <a:avLst>
              <a:gd name="adj1" fmla="val 13750"/>
              <a:gd name="adj2" fmla="val 542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3711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BST:</a:t>
            </a:r>
            <a:r>
              <a:rPr lang="zh-TW" altLang="en-US" dirty="0"/>
              <a:t> </a:t>
            </a:r>
            <a:r>
              <a:rPr lang="en-US" altLang="zh-TW" dirty="0" smtClean="0"/>
              <a:t>Search by Rank - </a:t>
            </a:r>
            <a:r>
              <a:rPr lang="en-US" altLang="zh-TW" dirty="0" err="1" smtClean="0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5423545" y="4499768"/>
            <a:ext cx="500063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4923483" y="5190331"/>
            <a:ext cx="500062" cy="500062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4637733" y="3848893"/>
            <a:ext cx="500062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5995045" y="5118893"/>
            <a:ext cx="658813" cy="600075"/>
            <a:chOff x="3929063" y="5000625"/>
            <a:chExt cx="658703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4637733" y="3833018"/>
            <a:ext cx="571500" cy="600075"/>
            <a:chOff x="2571750" y="3714750"/>
            <a:chExt cx="571490" cy="600164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4350395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5136207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3671739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5814864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3851920" y="4475956"/>
            <a:ext cx="571500" cy="600075"/>
            <a:chOff x="1785938" y="4357688"/>
            <a:chExt cx="571500" cy="600075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3280420" y="5118893"/>
            <a:ext cx="571500" cy="600075"/>
            <a:chOff x="1214438" y="5000636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5423545" y="4479131"/>
            <a:ext cx="571500" cy="600075"/>
            <a:chOff x="3357562" y="4360645"/>
            <a:chExt cx="571495" cy="600164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4923483" y="5161756"/>
            <a:ext cx="571500" cy="600075"/>
            <a:chOff x="2857500" y="5043488"/>
            <a:chExt cx="571492" cy="600164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31145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36860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5257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2708920" y="5733256"/>
            <a:ext cx="571500" cy="600075"/>
            <a:chOff x="642938" y="5614988"/>
            <a:chExt cx="571500" cy="600075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3851920" y="5733256"/>
            <a:ext cx="571500" cy="600075"/>
            <a:chOff x="1785938" y="5614988"/>
            <a:chExt cx="571500" cy="600075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4240895" y="384560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5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435831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4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69853" y="514513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276364" y="578102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86870" y="579134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069534" y="4440677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552914" y="520948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631122" y="520314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0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we are searching for the rank-r element, we perform:</a:t>
            </a:r>
          </a:p>
          <a:p>
            <a:pPr marL="457200" indent="-457200">
              <a:buAutoNum type="arabicParenR"/>
            </a:pPr>
            <a:r>
              <a:rPr lang="en-US" altLang="zh-TW" sz="2400" dirty="0" smtClean="0">
                <a:solidFill>
                  <a:srgbClr val="7030A0"/>
                </a:solidFill>
              </a:rPr>
              <a:t>Set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root</a:t>
            </a:r>
          </a:p>
          <a:p>
            <a:pPr marL="457200" indent="-457200">
              <a:buAutoNum type="arabicParenR"/>
            </a:pPr>
            <a:r>
              <a:rPr lang="en-US" altLang="zh-TW" sz="2400" dirty="0" smtClean="0">
                <a:solidFill>
                  <a:srgbClr val="7030A0"/>
                </a:solidFill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&lt; r: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7030A0"/>
                </a:solidFill>
              </a:rPr>
              <a:t>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&gt; r: r = r –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;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currentNode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rgbClr val="7030A0"/>
                </a:solidFill>
              </a:rPr>
              <a:t>leftSize</a:t>
            </a:r>
            <a:r>
              <a:rPr lang="en-US" altLang="zh-TW" sz="2400" dirty="0" smtClean="0">
                <a:solidFill>
                  <a:srgbClr val="7030A0"/>
                </a:solidFill>
              </a:rPr>
              <a:t> = r: bingo; break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7200" y="4149080"/>
            <a:ext cx="181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Example: r=6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710758" y="4610745"/>
            <a:ext cx="354011" cy="2915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5476086" y="5132963"/>
            <a:ext cx="257213" cy="43999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24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</a:t>
            </a:r>
            <a:r>
              <a:rPr lang="en-US" altLang="zh-TW" dirty="0" smtClean="0"/>
              <a:t>Search by Rank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For each node, we store an additional information “</a:t>
            </a:r>
            <a:r>
              <a:rPr lang="en-US" altLang="zh-TW" sz="2400" dirty="0" err="1" smtClean="0"/>
              <a:t>leftSize</a:t>
            </a:r>
            <a:r>
              <a:rPr lang="en-US" altLang="zh-TW" sz="2400" dirty="0" smtClean="0"/>
              <a:t>” which is 1 + (# of nodes in the left </a:t>
            </a:r>
            <a:r>
              <a:rPr lang="en-US" altLang="zh-TW" sz="2400" dirty="0" err="1" smtClean="0"/>
              <a:t>subtree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271533"/>
              </p:ext>
            </p:extLst>
          </p:nvPr>
        </p:nvGraphicFramePr>
        <p:xfrm>
          <a:off x="467544" y="2564904"/>
          <a:ext cx="8208912" cy="40027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K, class E &gt;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pair&lt;K,E&gt;* BST&lt;K,E&gt;::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RankGet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r)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Search BST for the </a:t>
                      </a:r>
                      <a:r>
                        <a:rPr lang="en-US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rth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smallest pair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&lt;pair&lt;K,E&gt;&gt;*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root;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if(r &lt;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leftSize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else if(r &gt;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leftSize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  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 -=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leftSize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rigthChild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else return &amp;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-&gt;data;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return 0;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430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 : Insert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To insert an element with key 80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First we search for the existence of the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If </a:t>
            </a:r>
            <a:r>
              <a:rPr lang="en-US" altLang="zh-TW" sz="2800" dirty="0"/>
              <a:t>the search is </a:t>
            </a:r>
            <a:r>
              <a:rPr lang="en-US" altLang="zh-TW" sz="2800" dirty="0" smtClean="0"/>
              <a:t>unsuccessful, then </a:t>
            </a:r>
            <a:r>
              <a:rPr lang="en-US" altLang="zh-TW" sz="2800" dirty="0"/>
              <a:t>the element is </a:t>
            </a:r>
            <a:r>
              <a:rPr lang="en-US" altLang="zh-TW" sz="2800" dirty="0" smtClean="0"/>
              <a:t>inserted at </a:t>
            </a:r>
            <a:r>
              <a:rPr lang="en-US" altLang="zh-TW" sz="2800" dirty="0"/>
              <a:t>the point the </a:t>
            </a:r>
            <a:r>
              <a:rPr lang="en-US" altLang="zh-TW" sz="2800" dirty="0" smtClean="0"/>
              <a:t>search terminates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</p:txBody>
      </p:sp>
      <p:sp>
        <p:nvSpPr>
          <p:cNvPr id="4" name="橢圓 5"/>
          <p:cNvSpPr>
            <a:spLocks noChangeArrowheads="1"/>
          </p:cNvSpPr>
          <p:nvPr/>
        </p:nvSpPr>
        <p:spPr bwMode="auto">
          <a:xfrm>
            <a:off x="6819653" y="2770188"/>
            <a:ext cx="500063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7605466" y="3413125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6" name="群組 28"/>
          <p:cNvGrpSpPr>
            <a:grpSpLocks/>
          </p:cNvGrpSpPr>
          <p:nvPr/>
        </p:nvGrpSpPr>
        <p:grpSpPr bwMode="auto">
          <a:xfrm>
            <a:off x="7605466" y="3390900"/>
            <a:ext cx="571500" cy="600075"/>
            <a:chOff x="2928938" y="2533432"/>
            <a:chExt cx="571492" cy="600164"/>
          </a:xfrm>
        </p:grpSpPr>
        <p:sp>
          <p:nvSpPr>
            <p:cNvPr id="7" name="橢圓 25"/>
            <p:cNvSpPr>
              <a:spLocks noChangeArrowheads="1"/>
            </p:cNvSpPr>
            <p:nvPr/>
          </p:nvSpPr>
          <p:spPr bwMode="auto">
            <a:xfrm>
              <a:off x="2928938" y="25590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矩形 22"/>
            <p:cNvSpPr>
              <a:spLocks noChangeArrowheads="1"/>
            </p:cNvSpPr>
            <p:nvPr/>
          </p:nvSpPr>
          <p:spPr bwMode="auto">
            <a:xfrm>
              <a:off x="2928938" y="2533432"/>
              <a:ext cx="571492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9" name="群組 29"/>
          <p:cNvGrpSpPr>
            <a:grpSpLocks/>
          </p:cNvGrpSpPr>
          <p:nvPr/>
        </p:nvGrpSpPr>
        <p:grpSpPr bwMode="auto">
          <a:xfrm>
            <a:off x="8028384" y="3861050"/>
            <a:ext cx="720083" cy="712542"/>
            <a:chOff x="3351648" y="3060742"/>
            <a:chExt cx="720286" cy="712835"/>
          </a:xfrm>
        </p:grpSpPr>
        <p:sp>
          <p:nvSpPr>
            <p:cNvPr id="10" name="橢圓 29"/>
            <p:cNvSpPr>
              <a:spLocks noChangeArrowheads="1"/>
            </p:cNvSpPr>
            <p:nvPr/>
          </p:nvSpPr>
          <p:spPr bwMode="auto">
            <a:xfrm>
              <a:off x="3500438" y="32019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1" name="直線接點 49"/>
            <p:cNvCxnSpPr>
              <a:cxnSpLocks noChangeShapeType="1"/>
              <a:stCxn id="10" idx="1"/>
            </p:cNvCxnSpPr>
            <p:nvPr/>
          </p:nvCxnSpPr>
          <p:spPr bwMode="auto">
            <a:xfrm flipH="1" flipV="1">
              <a:off x="3351648" y="3060742"/>
              <a:ext cx="222023" cy="21447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矩形 22"/>
            <p:cNvSpPr>
              <a:spLocks noChangeArrowheads="1"/>
            </p:cNvSpPr>
            <p:nvPr/>
          </p:nvSpPr>
          <p:spPr bwMode="auto">
            <a:xfrm>
              <a:off x="3500273" y="3173255"/>
              <a:ext cx="571661" cy="60032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3" name="群組 25"/>
          <p:cNvGrpSpPr>
            <a:grpSpLocks/>
          </p:cNvGrpSpPr>
          <p:nvPr/>
        </p:nvGrpSpPr>
        <p:grpSpPr bwMode="auto">
          <a:xfrm>
            <a:off x="6819653" y="2757488"/>
            <a:ext cx="571500" cy="600075"/>
            <a:chOff x="2143125" y="1887538"/>
            <a:chExt cx="571487" cy="600164"/>
          </a:xfrm>
        </p:grpSpPr>
        <p:sp>
          <p:nvSpPr>
            <p:cNvPr id="14" name="橢圓 5"/>
            <p:cNvSpPr>
              <a:spLocks noChangeArrowheads="1"/>
            </p:cNvSpPr>
            <p:nvPr/>
          </p:nvSpPr>
          <p:spPr bwMode="auto">
            <a:xfrm>
              <a:off x="2143125" y="19161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2143125" y="1887538"/>
              <a:ext cx="571487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6" name="直線接點 30"/>
          <p:cNvCxnSpPr>
            <a:cxnSpLocks noChangeShapeType="1"/>
          </p:cNvCxnSpPr>
          <p:nvPr/>
        </p:nvCxnSpPr>
        <p:spPr bwMode="auto">
          <a:xfrm rot="5400000" flipH="1" flipV="1">
            <a:off x="6532315" y="3128963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接點 33"/>
          <p:cNvCxnSpPr>
            <a:cxnSpLocks noChangeShapeType="1"/>
          </p:cNvCxnSpPr>
          <p:nvPr/>
        </p:nvCxnSpPr>
        <p:spPr bwMode="auto">
          <a:xfrm rot="16200000" flipV="1">
            <a:off x="7318128" y="3128963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接點 36"/>
          <p:cNvCxnSpPr>
            <a:cxnSpLocks noChangeShapeType="1"/>
          </p:cNvCxnSpPr>
          <p:nvPr/>
        </p:nvCxnSpPr>
        <p:spPr bwMode="auto">
          <a:xfrm rot="5400000" flipH="1" flipV="1">
            <a:off x="5853659" y="3879057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9" name="群組 26"/>
          <p:cNvGrpSpPr>
            <a:grpSpLocks/>
          </p:cNvGrpSpPr>
          <p:nvPr/>
        </p:nvGrpSpPr>
        <p:grpSpPr bwMode="auto">
          <a:xfrm>
            <a:off x="6033841" y="3387725"/>
            <a:ext cx="571500" cy="600075"/>
            <a:chOff x="1357313" y="2530475"/>
            <a:chExt cx="571500" cy="600075"/>
          </a:xfrm>
        </p:grpSpPr>
        <p:sp>
          <p:nvSpPr>
            <p:cNvPr id="20" name="橢圓 24"/>
            <p:cNvSpPr>
              <a:spLocks noChangeArrowheads="1"/>
            </p:cNvSpPr>
            <p:nvPr/>
          </p:nvSpPr>
          <p:spPr bwMode="auto">
            <a:xfrm>
              <a:off x="1357313" y="25590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1428750" y="2530475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27"/>
          <p:cNvGrpSpPr>
            <a:grpSpLocks/>
          </p:cNvGrpSpPr>
          <p:nvPr/>
        </p:nvGrpSpPr>
        <p:grpSpPr bwMode="auto">
          <a:xfrm>
            <a:off x="5462341" y="4030663"/>
            <a:ext cx="571500" cy="600075"/>
            <a:chOff x="785813" y="3173413"/>
            <a:chExt cx="571500" cy="600075"/>
          </a:xfrm>
        </p:grpSpPr>
        <p:sp>
          <p:nvSpPr>
            <p:cNvPr id="23" name="橢圓 26"/>
            <p:cNvSpPr>
              <a:spLocks noChangeArrowheads="1"/>
            </p:cNvSpPr>
            <p:nvPr/>
          </p:nvSpPr>
          <p:spPr bwMode="auto">
            <a:xfrm>
              <a:off x="785813" y="32019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857250" y="317341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單箭頭接點 24"/>
          <p:cNvCxnSpPr>
            <a:cxnSpLocks noChangeShapeType="1"/>
          </p:cNvCxnSpPr>
          <p:nvPr/>
        </p:nvCxnSpPr>
        <p:spPr bwMode="auto">
          <a:xfrm>
            <a:off x="7176841" y="3286125"/>
            <a:ext cx="428625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單箭頭接點 25"/>
          <p:cNvCxnSpPr>
            <a:cxnSpLocks noChangeShapeType="1"/>
          </p:cNvCxnSpPr>
          <p:nvPr/>
        </p:nvCxnSpPr>
        <p:spPr bwMode="auto">
          <a:xfrm>
            <a:off x="7891216" y="3857625"/>
            <a:ext cx="285750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8678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</a:t>
            </a:r>
            <a:r>
              <a:rPr lang="en-US" altLang="zh-TW" dirty="0" smtClean="0"/>
              <a:t>Insert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341352"/>
              </p:ext>
            </p:extLst>
          </p:nvPr>
        </p:nvGraphicFramePr>
        <p:xfrm>
          <a:off x="467544" y="1484784"/>
          <a:ext cx="8208912" cy="53370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K, class E &gt;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BST&lt;K,E&gt;::Insert(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pair&lt;K,E&gt;&amp;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Search for key “</a:t>
                      </a:r>
                      <a:r>
                        <a:rPr lang="en-US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thePair.first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”, </a:t>
                      </a:r>
                      <a:r>
                        <a:rPr lang="en-US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is the parent of p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&lt;pair&lt;K,E&gt;&gt;* p = root, *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=0;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while(p){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p;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p-&gt;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 = p-&gt;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else if(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 p-&gt;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  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 = p-&gt;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else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Duplicate, update the value of element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p-&gt;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data.second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thePair.second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return; }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Perform the insertion  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 = new pair&lt;K,E&gt;(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if(root)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tree is not empty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p;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else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p;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else root = p;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647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b="1" dirty="0" smtClean="0"/>
              <a:t>Min (Max</a:t>
            </a:r>
            <a:r>
              <a:rPr lang="en-US" altLang="zh-TW" sz="3200" b="1" dirty="0"/>
              <a:t>) </a:t>
            </a:r>
            <a:r>
              <a:rPr lang="en-US" altLang="zh-TW" sz="3200" dirty="0" smtClean="0"/>
              <a:t>element is </a:t>
            </a:r>
            <a:r>
              <a:rPr lang="en-US" altLang="zh-TW" sz="3200" dirty="0"/>
              <a:t>at the </a:t>
            </a:r>
            <a:r>
              <a:rPr lang="en-US" altLang="zh-TW" sz="3200" b="1" dirty="0"/>
              <a:t>leftmost (rightmost) </a:t>
            </a:r>
            <a:r>
              <a:rPr lang="en-US" altLang="zh-TW" sz="3200" dirty="0"/>
              <a:t>of the </a:t>
            </a:r>
            <a:r>
              <a:rPr lang="en-US" altLang="zh-TW" sz="3200" dirty="0" smtClean="0"/>
              <a:t>tree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/>
              <a:t>Min or </a:t>
            </a:r>
            <a:r>
              <a:rPr lang="en-US" altLang="zh-TW" sz="3200" dirty="0" smtClean="0"/>
              <a:t>max </a:t>
            </a:r>
            <a:r>
              <a:rPr lang="en-US" altLang="zh-TW" sz="3200" dirty="0"/>
              <a:t>are not always terminal </a:t>
            </a:r>
            <a:r>
              <a:rPr lang="en-US" altLang="zh-TW" sz="3200" dirty="0" smtClean="0"/>
              <a:t>nodes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/>
              <a:t>Min or </a:t>
            </a:r>
            <a:r>
              <a:rPr lang="en-US" altLang="zh-TW" sz="3200" dirty="0" smtClean="0"/>
              <a:t>max </a:t>
            </a:r>
            <a:r>
              <a:rPr lang="en-US" altLang="zh-TW" sz="3200" dirty="0"/>
              <a:t>has </a:t>
            </a:r>
            <a:r>
              <a:rPr lang="en-US" altLang="zh-TW" sz="3200" b="1" i="1" dirty="0"/>
              <a:t>at most one child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/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6072188" y="399479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4</a:t>
            </a:r>
            <a:endParaRPr lang="zh-TW" altLang="en-US" b="1">
              <a:latin typeface="+mj-lt"/>
            </a:endParaRPr>
          </a:p>
        </p:txBody>
      </p:sp>
      <p:sp>
        <p:nvSpPr>
          <p:cNvPr id="5" name="橢圓 24"/>
          <p:cNvSpPr>
            <a:spLocks noChangeArrowheads="1"/>
          </p:cNvSpPr>
          <p:nvPr/>
        </p:nvSpPr>
        <p:spPr bwMode="auto">
          <a:xfrm>
            <a:off x="5715000" y="338043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49"/>
          <p:cNvSpPr>
            <a:spLocks noChangeArrowheads="1"/>
          </p:cNvSpPr>
          <p:nvPr/>
        </p:nvSpPr>
        <p:spPr bwMode="auto">
          <a:xfrm>
            <a:off x="6786563" y="2951807"/>
            <a:ext cx="1285875" cy="10715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7030A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矩形 48"/>
          <p:cNvSpPr>
            <a:spLocks noChangeArrowheads="1"/>
          </p:cNvSpPr>
          <p:nvPr/>
        </p:nvSpPr>
        <p:spPr bwMode="auto">
          <a:xfrm>
            <a:off x="4429125" y="3594745"/>
            <a:ext cx="1285875" cy="10715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7030A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2857500" y="3023245"/>
            <a:ext cx="1285875" cy="10715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7030A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矩形 46"/>
          <p:cNvSpPr>
            <a:spLocks noChangeArrowheads="1"/>
          </p:cNvSpPr>
          <p:nvPr/>
        </p:nvSpPr>
        <p:spPr bwMode="auto">
          <a:xfrm>
            <a:off x="642938" y="3594745"/>
            <a:ext cx="1285875" cy="10715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7030A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橢圓 5"/>
          <p:cNvSpPr>
            <a:spLocks noChangeArrowheads="1"/>
          </p:cNvSpPr>
          <p:nvPr/>
        </p:nvSpPr>
        <p:spPr bwMode="auto">
          <a:xfrm>
            <a:off x="2500313" y="273749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2571750" y="2708920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5</a:t>
            </a:r>
            <a:endParaRPr lang="zh-TW" altLang="en-US" b="1">
              <a:latin typeface="+mj-lt"/>
            </a:endParaRPr>
          </a:p>
        </p:txBody>
      </p:sp>
      <p:sp>
        <p:nvSpPr>
          <p:cNvPr id="12" name="橢圓 24"/>
          <p:cNvSpPr>
            <a:spLocks noChangeArrowheads="1"/>
          </p:cNvSpPr>
          <p:nvPr/>
        </p:nvSpPr>
        <p:spPr bwMode="auto">
          <a:xfrm>
            <a:off x="1928813" y="338043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" name="橢圓 25"/>
          <p:cNvSpPr>
            <a:spLocks noChangeArrowheads="1"/>
          </p:cNvSpPr>
          <p:nvPr/>
        </p:nvSpPr>
        <p:spPr bwMode="auto">
          <a:xfrm>
            <a:off x="3071813" y="338043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4" name="橢圓 26"/>
          <p:cNvSpPr>
            <a:spLocks noChangeArrowheads="1"/>
          </p:cNvSpPr>
          <p:nvPr/>
        </p:nvSpPr>
        <p:spPr bwMode="auto">
          <a:xfrm>
            <a:off x="1357313" y="402337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5" name="橢圓 27"/>
          <p:cNvSpPr>
            <a:spLocks noChangeArrowheads="1"/>
          </p:cNvSpPr>
          <p:nvPr/>
        </p:nvSpPr>
        <p:spPr bwMode="auto">
          <a:xfrm>
            <a:off x="2500313" y="402337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6" name="直線接點 30"/>
          <p:cNvCxnSpPr>
            <a:cxnSpLocks noChangeShapeType="1"/>
            <a:stCxn id="12" idx="7"/>
            <a:endCxn id="10" idx="3"/>
          </p:cNvCxnSpPr>
          <p:nvPr/>
        </p:nvCxnSpPr>
        <p:spPr bwMode="auto">
          <a:xfrm rot="5400000" flipH="1" flipV="1">
            <a:off x="2320131" y="3200251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接點 33"/>
          <p:cNvCxnSpPr>
            <a:cxnSpLocks noChangeShapeType="1"/>
            <a:stCxn id="13" idx="1"/>
            <a:endCxn id="10" idx="5"/>
          </p:cNvCxnSpPr>
          <p:nvPr/>
        </p:nvCxnSpPr>
        <p:spPr bwMode="auto">
          <a:xfrm rot="16200000" flipV="1">
            <a:off x="2891631" y="3200251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接點 36"/>
          <p:cNvCxnSpPr>
            <a:cxnSpLocks noChangeShapeType="1"/>
            <a:stCxn id="14" idx="7"/>
            <a:endCxn id="12" idx="3"/>
          </p:cNvCxnSpPr>
          <p:nvPr/>
        </p:nvCxnSpPr>
        <p:spPr bwMode="auto">
          <a:xfrm rot="5400000" flipH="1" flipV="1">
            <a:off x="1748631" y="384318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線接點 43"/>
          <p:cNvCxnSpPr>
            <a:cxnSpLocks noChangeShapeType="1"/>
            <a:stCxn id="15" idx="1"/>
            <a:endCxn id="12" idx="5"/>
          </p:cNvCxnSpPr>
          <p:nvPr/>
        </p:nvCxnSpPr>
        <p:spPr bwMode="auto">
          <a:xfrm rot="16200000" flipV="1">
            <a:off x="2320131" y="384318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" name="橢圓 29"/>
          <p:cNvSpPr>
            <a:spLocks noChangeArrowheads="1"/>
          </p:cNvSpPr>
          <p:nvPr/>
        </p:nvSpPr>
        <p:spPr bwMode="auto">
          <a:xfrm>
            <a:off x="3071813" y="4666307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1" name="直線接點 49"/>
          <p:cNvCxnSpPr>
            <a:cxnSpLocks noChangeShapeType="1"/>
            <a:stCxn id="20" idx="1"/>
            <a:endCxn id="15" idx="5"/>
          </p:cNvCxnSpPr>
          <p:nvPr/>
        </p:nvCxnSpPr>
        <p:spPr bwMode="auto">
          <a:xfrm rot="16200000" flipV="1">
            <a:off x="2891631" y="4486126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2000250" y="3351857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2</a:t>
            </a:r>
            <a:endParaRPr lang="zh-TW" altLang="en-US" b="1">
              <a:latin typeface="+mj-lt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428750" y="399479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2571750" y="399479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3</a:t>
            </a:r>
            <a:endParaRPr lang="zh-TW" altLang="en-US" b="1">
              <a:latin typeface="+mj-lt"/>
            </a:endParaRPr>
          </a:p>
        </p:txBody>
      </p:sp>
      <p:sp>
        <p:nvSpPr>
          <p:cNvPr id="25" name="矩形 22"/>
          <p:cNvSpPr>
            <a:spLocks noChangeArrowheads="1"/>
          </p:cNvSpPr>
          <p:nvPr/>
        </p:nvSpPr>
        <p:spPr bwMode="auto">
          <a:xfrm>
            <a:off x="3143250" y="4637732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4</a:t>
            </a:r>
            <a:endParaRPr lang="zh-TW" altLang="en-US" b="1">
              <a:latin typeface="+mj-lt"/>
            </a:endParaRPr>
          </a:p>
        </p:txBody>
      </p: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3143250" y="3351857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7</a:t>
            </a:r>
            <a:endParaRPr lang="zh-TW" altLang="en-US" b="1">
              <a:latin typeface="+mj-lt"/>
            </a:endParaRPr>
          </a:p>
        </p:txBody>
      </p:sp>
      <p:sp>
        <p:nvSpPr>
          <p:cNvPr id="27" name="橢圓 5"/>
          <p:cNvSpPr>
            <a:spLocks noChangeArrowheads="1"/>
          </p:cNvSpPr>
          <p:nvPr/>
        </p:nvSpPr>
        <p:spPr bwMode="auto">
          <a:xfrm>
            <a:off x="6286500" y="2737495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8" name="矩形 22"/>
          <p:cNvSpPr>
            <a:spLocks noChangeArrowheads="1"/>
          </p:cNvSpPr>
          <p:nvPr/>
        </p:nvSpPr>
        <p:spPr bwMode="auto">
          <a:xfrm>
            <a:off x="6357938" y="2708920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5</a:t>
            </a:r>
            <a:endParaRPr lang="zh-TW" altLang="en-US" b="1">
              <a:latin typeface="+mj-lt"/>
            </a:endParaRPr>
          </a:p>
        </p:txBody>
      </p:sp>
      <p:sp>
        <p:nvSpPr>
          <p:cNvPr id="29" name="橢圓 25"/>
          <p:cNvSpPr>
            <a:spLocks noChangeArrowheads="1"/>
          </p:cNvSpPr>
          <p:nvPr/>
        </p:nvSpPr>
        <p:spPr bwMode="auto">
          <a:xfrm>
            <a:off x="6858000" y="338043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0" name="橢圓 26"/>
          <p:cNvSpPr>
            <a:spLocks noChangeArrowheads="1"/>
          </p:cNvSpPr>
          <p:nvPr/>
        </p:nvSpPr>
        <p:spPr bwMode="auto">
          <a:xfrm>
            <a:off x="5143500" y="402337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1" name="橢圓 27"/>
          <p:cNvSpPr>
            <a:spLocks noChangeArrowheads="1"/>
          </p:cNvSpPr>
          <p:nvPr/>
        </p:nvSpPr>
        <p:spPr bwMode="auto">
          <a:xfrm>
            <a:off x="6000750" y="402337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32" name="直線接點 30"/>
          <p:cNvCxnSpPr>
            <a:cxnSpLocks noChangeShapeType="1"/>
            <a:stCxn id="5" idx="7"/>
            <a:endCxn id="27" idx="3"/>
          </p:cNvCxnSpPr>
          <p:nvPr/>
        </p:nvCxnSpPr>
        <p:spPr bwMode="auto">
          <a:xfrm rot="5400000" flipH="1" flipV="1">
            <a:off x="6106319" y="3200251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線接點 33"/>
          <p:cNvCxnSpPr>
            <a:cxnSpLocks noChangeShapeType="1"/>
            <a:stCxn id="29" idx="1"/>
            <a:endCxn id="27" idx="5"/>
          </p:cNvCxnSpPr>
          <p:nvPr/>
        </p:nvCxnSpPr>
        <p:spPr bwMode="auto">
          <a:xfrm rot="16200000" flipV="1">
            <a:off x="6677819" y="3200251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線接點 36"/>
          <p:cNvCxnSpPr>
            <a:cxnSpLocks noChangeShapeType="1"/>
            <a:stCxn id="30" idx="7"/>
            <a:endCxn id="5" idx="3"/>
          </p:cNvCxnSpPr>
          <p:nvPr/>
        </p:nvCxnSpPr>
        <p:spPr bwMode="auto">
          <a:xfrm rot="5400000" flipH="1" flipV="1">
            <a:off x="5534819" y="384318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線接點 43"/>
          <p:cNvCxnSpPr>
            <a:cxnSpLocks noChangeShapeType="1"/>
          </p:cNvCxnSpPr>
          <p:nvPr/>
        </p:nvCxnSpPr>
        <p:spPr bwMode="auto">
          <a:xfrm rot="16200000" flipV="1">
            <a:off x="6119812" y="3836045"/>
            <a:ext cx="214313" cy="1793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橢圓 29"/>
          <p:cNvSpPr>
            <a:spLocks noChangeArrowheads="1"/>
          </p:cNvSpPr>
          <p:nvPr/>
        </p:nvSpPr>
        <p:spPr bwMode="auto">
          <a:xfrm>
            <a:off x="5715000" y="4666307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37" name="直線接點 49"/>
          <p:cNvCxnSpPr>
            <a:cxnSpLocks noChangeShapeType="1"/>
            <a:stCxn id="36" idx="1"/>
            <a:endCxn id="30" idx="5"/>
          </p:cNvCxnSpPr>
          <p:nvPr/>
        </p:nvCxnSpPr>
        <p:spPr bwMode="auto">
          <a:xfrm rot="16200000" flipV="1">
            <a:off x="5534819" y="4486126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矩形 22"/>
          <p:cNvSpPr>
            <a:spLocks noChangeArrowheads="1"/>
          </p:cNvSpPr>
          <p:nvPr/>
        </p:nvSpPr>
        <p:spPr bwMode="auto">
          <a:xfrm>
            <a:off x="5786438" y="4637732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2</a:t>
            </a:r>
            <a:endParaRPr lang="zh-TW" altLang="en-US" b="1">
              <a:latin typeface="+mj-lt"/>
            </a:endParaRPr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5214938" y="399479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1</a:t>
            </a:r>
            <a:endParaRPr lang="zh-TW" altLang="en-US" b="1">
              <a:latin typeface="+mj-lt"/>
            </a:endParaRPr>
          </a:p>
        </p:txBody>
      </p:sp>
      <p:sp>
        <p:nvSpPr>
          <p:cNvPr id="40" name="矩形 22"/>
          <p:cNvSpPr>
            <a:spLocks noChangeArrowheads="1"/>
          </p:cNvSpPr>
          <p:nvPr/>
        </p:nvSpPr>
        <p:spPr bwMode="auto">
          <a:xfrm>
            <a:off x="5786438" y="3351857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3</a:t>
            </a:r>
            <a:endParaRPr lang="zh-TW" altLang="en-US" b="1">
              <a:latin typeface="+mj-lt"/>
            </a:endParaRPr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6929438" y="3351857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7</a:t>
            </a:r>
            <a:endParaRPr lang="zh-TW" altLang="en-US" b="1">
              <a:latin typeface="+mj-lt"/>
            </a:endParaRPr>
          </a:p>
        </p:txBody>
      </p: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714375" y="3594745"/>
            <a:ext cx="714375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8A3E"/>
                </a:solidFill>
                <a:latin typeface="+mj-lt"/>
              </a:rPr>
              <a:t>Min</a:t>
            </a:r>
            <a:endParaRPr lang="zh-TW" altLang="en-US" b="1" dirty="0">
              <a:solidFill>
                <a:srgbClr val="008A3E"/>
              </a:solidFill>
              <a:latin typeface="+mj-lt"/>
            </a:endParaRPr>
          </a:p>
        </p:txBody>
      </p: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3429000" y="2880370"/>
            <a:ext cx="85725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893BC3"/>
                </a:solidFill>
                <a:latin typeface="+mj-lt"/>
              </a:rPr>
              <a:t>Max</a:t>
            </a:r>
            <a:endParaRPr lang="zh-TW" altLang="en-US" b="1" dirty="0">
              <a:solidFill>
                <a:srgbClr val="893BC3"/>
              </a:solidFill>
              <a:latin typeface="+mj-lt"/>
            </a:endParaRPr>
          </a:p>
        </p:txBody>
      </p:sp>
      <p:sp>
        <p:nvSpPr>
          <p:cNvPr id="44" name="橢圓 29"/>
          <p:cNvSpPr>
            <a:spLocks noChangeArrowheads="1"/>
          </p:cNvSpPr>
          <p:nvPr/>
        </p:nvSpPr>
        <p:spPr bwMode="auto">
          <a:xfrm>
            <a:off x="6643688" y="402337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5400000" flipH="1" flipV="1">
            <a:off x="6835775" y="3867795"/>
            <a:ext cx="185738" cy="10636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" name="矩形 22"/>
          <p:cNvSpPr>
            <a:spLocks noChangeArrowheads="1"/>
          </p:cNvSpPr>
          <p:nvPr/>
        </p:nvSpPr>
        <p:spPr bwMode="auto">
          <a:xfrm>
            <a:off x="6715125" y="399479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6</a:t>
            </a:r>
            <a:endParaRPr lang="zh-TW" altLang="en-US" b="1">
              <a:latin typeface="+mj-lt"/>
            </a:endParaRPr>
          </a:p>
        </p:txBody>
      </p: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4572000" y="3594745"/>
            <a:ext cx="714375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8A3E"/>
                </a:solidFill>
                <a:latin typeface="+mj-lt"/>
              </a:rPr>
              <a:t>Min</a:t>
            </a:r>
            <a:endParaRPr lang="zh-TW" altLang="en-US" b="1" dirty="0">
              <a:solidFill>
                <a:srgbClr val="008A3E"/>
              </a:solidFill>
              <a:latin typeface="+mj-lt"/>
            </a:endParaRPr>
          </a:p>
        </p:txBody>
      </p: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7286625" y="2880370"/>
            <a:ext cx="85725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893BC3"/>
                </a:solidFill>
                <a:latin typeface="+mj-lt"/>
              </a:rPr>
              <a:t>Max</a:t>
            </a:r>
            <a:endParaRPr lang="zh-TW" altLang="en-US" b="1" dirty="0">
              <a:solidFill>
                <a:srgbClr val="893BC3"/>
              </a:solidFill>
              <a:latin typeface="+mj-lt"/>
            </a:endParaRPr>
          </a:p>
        </p:txBody>
      </p:sp>
      <p:sp>
        <p:nvSpPr>
          <p:cNvPr id="49" name="投影片編號版面配置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99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To delete an element with key 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Search for the key 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If the search is successful, we have to deal three scenarios</a:t>
            </a:r>
          </a:p>
          <a:p>
            <a:pPr lvl="1"/>
            <a:r>
              <a:rPr lang="en-US" altLang="zh-TW" dirty="0" smtClean="0"/>
              <a:t>The element is a </a:t>
            </a:r>
            <a:r>
              <a:rPr lang="en-US" altLang="zh-TW" b="1" dirty="0" smtClean="0"/>
              <a:t>leaf</a:t>
            </a:r>
            <a:r>
              <a:rPr lang="en-US" altLang="zh-TW" dirty="0" smtClean="0"/>
              <a:t> node</a:t>
            </a:r>
          </a:p>
          <a:p>
            <a:pPr lvl="1"/>
            <a:r>
              <a:rPr lang="en-US" altLang="zh-TW" dirty="0" smtClean="0"/>
              <a:t>The element </a:t>
            </a:r>
            <a:r>
              <a:rPr lang="en-US" altLang="zh-TW" dirty="0"/>
              <a:t>is a </a:t>
            </a:r>
            <a:r>
              <a:rPr lang="en-US" altLang="zh-TW" b="1" dirty="0" smtClean="0"/>
              <a:t>non-leaf </a:t>
            </a:r>
            <a:r>
              <a:rPr lang="en-US" altLang="zh-TW" dirty="0" smtClean="0"/>
              <a:t>node with </a:t>
            </a:r>
            <a:r>
              <a:rPr lang="en-US" altLang="zh-TW" b="1" dirty="0" smtClean="0"/>
              <a:t>one child</a:t>
            </a:r>
          </a:p>
          <a:p>
            <a:pPr lvl="1"/>
            <a:r>
              <a:rPr lang="en-US" altLang="zh-TW" dirty="0" smtClean="0"/>
              <a:t>The element</a:t>
            </a:r>
            <a:r>
              <a:rPr lang="en-US" altLang="zh-TW" dirty="0"/>
              <a:t> is a </a:t>
            </a:r>
            <a:r>
              <a:rPr lang="en-US" altLang="zh-TW" b="1" dirty="0"/>
              <a:t>non-leaf</a:t>
            </a:r>
            <a:r>
              <a:rPr lang="en-US" altLang="zh-TW" dirty="0"/>
              <a:t> node </a:t>
            </a:r>
            <a:r>
              <a:rPr lang="en-US" altLang="zh-TW" dirty="0" smtClean="0"/>
              <a:t>with </a:t>
            </a:r>
            <a:r>
              <a:rPr lang="en-US" altLang="zh-TW" b="1" dirty="0" smtClean="0"/>
              <a:t>two children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316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Scenario 1 : The element is a leaf node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The child field of parent node is set to NULL</a:t>
            </a:r>
            <a:endParaRPr lang="en-US" altLang="zh-TW" dirty="0"/>
          </a:p>
          <a:p>
            <a:r>
              <a:rPr lang="en-US" altLang="zh-TW" dirty="0"/>
              <a:t>D</a:t>
            </a:r>
            <a:r>
              <a:rPr lang="en-US" altLang="zh-TW" dirty="0" smtClean="0"/>
              <a:t>ispose </a:t>
            </a:r>
            <a:r>
              <a:rPr lang="en-US" altLang="zh-TW" dirty="0"/>
              <a:t>the node</a:t>
            </a:r>
          </a:p>
          <a:p>
            <a:endParaRPr lang="zh-TW" altLang="en-US" dirty="0"/>
          </a:p>
        </p:txBody>
      </p:sp>
      <p:sp>
        <p:nvSpPr>
          <p:cNvPr id="4" name="橢圓 5"/>
          <p:cNvSpPr>
            <a:spLocks noChangeArrowheads="1"/>
          </p:cNvSpPr>
          <p:nvPr/>
        </p:nvSpPr>
        <p:spPr bwMode="auto">
          <a:xfrm>
            <a:off x="5054377" y="3107605"/>
            <a:ext cx="500063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4554315" y="3798168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5"/>
          <p:cNvSpPr>
            <a:spLocks noChangeArrowheads="1"/>
          </p:cNvSpPr>
          <p:nvPr/>
        </p:nvSpPr>
        <p:spPr bwMode="auto">
          <a:xfrm>
            <a:off x="4268565" y="245673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7" name="群組 55"/>
          <p:cNvGrpSpPr>
            <a:grpSpLocks/>
          </p:cNvGrpSpPr>
          <p:nvPr/>
        </p:nvGrpSpPr>
        <p:grpSpPr bwMode="auto">
          <a:xfrm>
            <a:off x="5625877" y="3726730"/>
            <a:ext cx="658813" cy="600075"/>
            <a:chOff x="3929063" y="5000625"/>
            <a:chExt cx="658703" cy="600164"/>
          </a:xfrm>
        </p:grpSpPr>
        <p:sp>
          <p:nvSpPr>
            <p:cNvPr id="8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0" name="群組 49"/>
          <p:cNvGrpSpPr>
            <a:grpSpLocks/>
          </p:cNvGrpSpPr>
          <p:nvPr/>
        </p:nvGrpSpPr>
        <p:grpSpPr bwMode="auto">
          <a:xfrm>
            <a:off x="4268565" y="2440855"/>
            <a:ext cx="571500" cy="600075"/>
            <a:chOff x="2571750" y="3714750"/>
            <a:chExt cx="571490" cy="600164"/>
          </a:xfrm>
        </p:grpSpPr>
        <p:sp>
          <p:nvSpPr>
            <p:cNvPr id="11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3" name="直線接點 30"/>
          <p:cNvCxnSpPr>
            <a:cxnSpLocks noChangeShapeType="1"/>
          </p:cNvCxnSpPr>
          <p:nvPr/>
        </p:nvCxnSpPr>
        <p:spPr bwMode="auto">
          <a:xfrm rot="5400000" flipH="1" flipV="1">
            <a:off x="3981227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線接點 33"/>
          <p:cNvCxnSpPr>
            <a:cxnSpLocks noChangeShapeType="1"/>
          </p:cNvCxnSpPr>
          <p:nvPr/>
        </p:nvCxnSpPr>
        <p:spPr bwMode="auto">
          <a:xfrm rot="16200000" flipV="1">
            <a:off x="4767039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線接點 36"/>
          <p:cNvCxnSpPr>
            <a:cxnSpLocks noChangeShapeType="1"/>
          </p:cNvCxnSpPr>
          <p:nvPr/>
        </p:nvCxnSpPr>
        <p:spPr bwMode="auto">
          <a:xfrm rot="5400000" flipH="1" flipV="1">
            <a:off x="3302571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接點 49"/>
          <p:cNvCxnSpPr>
            <a:cxnSpLocks noChangeShapeType="1"/>
          </p:cNvCxnSpPr>
          <p:nvPr/>
        </p:nvCxnSpPr>
        <p:spPr bwMode="auto">
          <a:xfrm rot="16200000" flipV="1">
            <a:off x="5445696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7" name="群組 50"/>
          <p:cNvGrpSpPr>
            <a:grpSpLocks/>
          </p:cNvGrpSpPr>
          <p:nvPr/>
        </p:nvGrpSpPr>
        <p:grpSpPr bwMode="auto">
          <a:xfrm>
            <a:off x="3482752" y="3083793"/>
            <a:ext cx="571500" cy="600075"/>
            <a:chOff x="1785938" y="4357688"/>
            <a:chExt cx="571500" cy="600075"/>
          </a:xfrm>
        </p:grpSpPr>
        <p:sp>
          <p:nvSpPr>
            <p:cNvPr id="18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9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0" name="群組 51"/>
          <p:cNvGrpSpPr>
            <a:grpSpLocks/>
          </p:cNvGrpSpPr>
          <p:nvPr/>
        </p:nvGrpSpPr>
        <p:grpSpPr bwMode="auto">
          <a:xfrm>
            <a:off x="2911252" y="3726730"/>
            <a:ext cx="571500" cy="600075"/>
            <a:chOff x="1214438" y="5000636"/>
            <a:chExt cx="571500" cy="600075"/>
          </a:xfrm>
        </p:grpSpPr>
        <p:sp>
          <p:nvSpPr>
            <p:cNvPr id="21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3" name="群組 56"/>
          <p:cNvGrpSpPr>
            <a:grpSpLocks/>
          </p:cNvGrpSpPr>
          <p:nvPr/>
        </p:nvGrpSpPr>
        <p:grpSpPr bwMode="auto">
          <a:xfrm>
            <a:off x="5054377" y="3086968"/>
            <a:ext cx="571500" cy="600075"/>
            <a:chOff x="3357562" y="4360645"/>
            <a:chExt cx="571495" cy="600164"/>
          </a:xfrm>
        </p:grpSpPr>
        <p:sp>
          <p:nvSpPr>
            <p:cNvPr id="24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6" name="群組 54"/>
          <p:cNvGrpSpPr>
            <a:grpSpLocks/>
          </p:cNvGrpSpPr>
          <p:nvPr/>
        </p:nvGrpSpPr>
        <p:grpSpPr bwMode="auto">
          <a:xfrm>
            <a:off x="4554315" y="3769593"/>
            <a:ext cx="571500" cy="600075"/>
            <a:chOff x="2857500" y="5043488"/>
            <a:chExt cx="571492" cy="600164"/>
          </a:xfrm>
        </p:grpSpPr>
        <p:sp>
          <p:nvSpPr>
            <p:cNvPr id="27" name="橢圓 26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8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rot="5400000" flipH="1" flipV="1">
            <a:off x="27453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線接點 36"/>
          <p:cNvCxnSpPr>
            <a:cxnSpLocks noChangeShapeType="1"/>
          </p:cNvCxnSpPr>
          <p:nvPr/>
        </p:nvCxnSpPr>
        <p:spPr bwMode="auto">
          <a:xfrm rot="16200000" flipV="1">
            <a:off x="33168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線接點 36"/>
          <p:cNvCxnSpPr>
            <a:cxnSpLocks noChangeShapeType="1"/>
          </p:cNvCxnSpPr>
          <p:nvPr/>
        </p:nvCxnSpPr>
        <p:spPr bwMode="auto">
          <a:xfrm rot="5400000" flipH="1" flipV="1">
            <a:off x="4888483" y="3632274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2" name="群組 52"/>
          <p:cNvGrpSpPr>
            <a:grpSpLocks/>
          </p:cNvGrpSpPr>
          <p:nvPr/>
        </p:nvGrpSpPr>
        <p:grpSpPr bwMode="auto">
          <a:xfrm>
            <a:off x="2339752" y="4341093"/>
            <a:ext cx="571500" cy="600075"/>
            <a:chOff x="642938" y="5614988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3"/>
          <p:cNvGrpSpPr>
            <a:grpSpLocks/>
          </p:cNvGrpSpPr>
          <p:nvPr/>
        </p:nvGrpSpPr>
        <p:grpSpPr bwMode="auto">
          <a:xfrm>
            <a:off x="3482752" y="4341093"/>
            <a:ext cx="571500" cy="600075"/>
            <a:chOff x="1785938" y="5614988"/>
            <a:chExt cx="571500" cy="600075"/>
          </a:xfrm>
        </p:grpSpPr>
        <p:sp>
          <p:nvSpPr>
            <p:cNvPr id="36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38" name="直線單箭頭接點 37"/>
          <p:cNvCxnSpPr>
            <a:cxnSpLocks noChangeShapeType="1"/>
          </p:cNvCxnSpPr>
          <p:nvPr/>
        </p:nvCxnSpPr>
        <p:spPr bwMode="auto">
          <a:xfrm>
            <a:off x="4625752" y="2940918"/>
            <a:ext cx="428625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線單箭頭接點 38"/>
          <p:cNvCxnSpPr>
            <a:cxnSpLocks noChangeShapeType="1"/>
          </p:cNvCxnSpPr>
          <p:nvPr/>
        </p:nvCxnSpPr>
        <p:spPr bwMode="auto">
          <a:xfrm rot="5400000">
            <a:off x="4840065" y="3583855"/>
            <a:ext cx="285750" cy="1428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2339752" y="2456730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/>
              <a:t>To delete </a:t>
            </a:r>
            <a:r>
              <a:rPr lang="en-US" altLang="zh-TW" dirty="0" smtClean="0">
                <a:solidFill>
                  <a:srgbClr val="C00000"/>
                </a:solidFill>
              </a:rPr>
              <a:t>35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1" name="投影片編號版面配置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7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Scenario </a:t>
            </a:r>
            <a:r>
              <a:rPr lang="en-US" altLang="zh-TW" dirty="0" smtClean="0"/>
              <a:t>2 </a:t>
            </a:r>
            <a:r>
              <a:rPr lang="en-US" altLang="zh-TW" dirty="0"/>
              <a:t>: The element is a </a:t>
            </a:r>
            <a:r>
              <a:rPr lang="en-US" altLang="zh-TW" dirty="0" smtClean="0"/>
              <a:t>non-leaf node with one child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Simply change the pointer from the parent node (i.e. node with key 30) to the single-child node (i.e. node with key 2)</a:t>
            </a:r>
          </a:p>
          <a:p>
            <a:r>
              <a:rPr lang="en-US" altLang="zh-TW" dirty="0" smtClean="0"/>
              <a:t>Dispose the node</a:t>
            </a:r>
          </a:p>
          <a:p>
            <a:endParaRPr lang="zh-TW" altLang="en-US" dirty="0"/>
          </a:p>
        </p:txBody>
      </p:sp>
      <p:sp>
        <p:nvSpPr>
          <p:cNvPr id="4" name="橢圓 5"/>
          <p:cNvSpPr>
            <a:spLocks noChangeArrowheads="1"/>
          </p:cNvSpPr>
          <p:nvPr/>
        </p:nvSpPr>
        <p:spPr bwMode="auto">
          <a:xfrm>
            <a:off x="4268565" y="245673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3482752" y="3115543"/>
            <a:ext cx="500063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6" name="群組 46"/>
          <p:cNvGrpSpPr>
            <a:grpSpLocks/>
          </p:cNvGrpSpPr>
          <p:nvPr/>
        </p:nvGrpSpPr>
        <p:grpSpPr bwMode="auto">
          <a:xfrm>
            <a:off x="4268565" y="2440855"/>
            <a:ext cx="642937" cy="600075"/>
            <a:chOff x="2571750" y="3714750"/>
            <a:chExt cx="642956" cy="600164"/>
          </a:xfrm>
        </p:grpSpPr>
        <p:sp>
          <p:nvSpPr>
            <p:cNvPr id="7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64295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9" name="直線接點 30"/>
          <p:cNvCxnSpPr>
            <a:cxnSpLocks noChangeShapeType="1"/>
          </p:cNvCxnSpPr>
          <p:nvPr/>
        </p:nvCxnSpPr>
        <p:spPr bwMode="auto">
          <a:xfrm rot="5400000" flipH="1" flipV="1">
            <a:off x="3981227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33"/>
          <p:cNvCxnSpPr>
            <a:cxnSpLocks noChangeShapeType="1"/>
          </p:cNvCxnSpPr>
          <p:nvPr/>
        </p:nvCxnSpPr>
        <p:spPr bwMode="auto">
          <a:xfrm rot="16200000" flipV="1">
            <a:off x="4767039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36"/>
          <p:cNvCxnSpPr>
            <a:cxnSpLocks noChangeShapeType="1"/>
          </p:cNvCxnSpPr>
          <p:nvPr/>
        </p:nvCxnSpPr>
        <p:spPr bwMode="auto">
          <a:xfrm rot="5400000" flipH="1" flipV="1">
            <a:off x="3302571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線接點 49"/>
          <p:cNvCxnSpPr>
            <a:cxnSpLocks noChangeShapeType="1"/>
          </p:cNvCxnSpPr>
          <p:nvPr/>
        </p:nvCxnSpPr>
        <p:spPr bwMode="auto">
          <a:xfrm rot="16200000" flipV="1">
            <a:off x="5445696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3" name="群組 47"/>
          <p:cNvGrpSpPr>
            <a:grpSpLocks/>
          </p:cNvGrpSpPr>
          <p:nvPr/>
        </p:nvGrpSpPr>
        <p:grpSpPr bwMode="auto">
          <a:xfrm>
            <a:off x="3482752" y="3083793"/>
            <a:ext cx="571500" cy="600075"/>
            <a:chOff x="1785938" y="4357688"/>
            <a:chExt cx="571512" cy="600075"/>
          </a:xfrm>
        </p:grpSpPr>
        <p:sp>
          <p:nvSpPr>
            <p:cNvPr id="14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1857378" y="4357688"/>
              <a:ext cx="50007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6" name="群組 52"/>
          <p:cNvGrpSpPr>
            <a:grpSpLocks/>
          </p:cNvGrpSpPr>
          <p:nvPr/>
        </p:nvGrpSpPr>
        <p:grpSpPr bwMode="auto">
          <a:xfrm>
            <a:off x="2911252" y="3729905"/>
            <a:ext cx="571500" cy="600075"/>
            <a:chOff x="1214438" y="5003582"/>
            <a:chExt cx="571500" cy="600075"/>
          </a:xfrm>
        </p:grpSpPr>
        <p:sp>
          <p:nvSpPr>
            <p:cNvPr id="17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1285876" y="5003582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9" name="群組 49"/>
          <p:cNvGrpSpPr>
            <a:grpSpLocks/>
          </p:cNvGrpSpPr>
          <p:nvPr/>
        </p:nvGrpSpPr>
        <p:grpSpPr bwMode="auto">
          <a:xfrm>
            <a:off x="5625877" y="3726730"/>
            <a:ext cx="587375" cy="600075"/>
            <a:chOff x="3929063" y="5000625"/>
            <a:chExt cx="587292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6" y="5000625"/>
              <a:ext cx="571419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8"/>
          <p:cNvGrpSpPr>
            <a:grpSpLocks/>
          </p:cNvGrpSpPr>
          <p:nvPr/>
        </p:nvGrpSpPr>
        <p:grpSpPr bwMode="auto">
          <a:xfrm>
            <a:off x="5054377" y="3086968"/>
            <a:ext cx="571500" cy="600075"/>
            <a:chOff x="3357562" y="4360645"/>
            <a:chExt cx="571523" cy="600164"/>
          </a:xfrm>
        </p:grpSpPr>
        <p:sp>
          <p:nvSpPr>
            <p:cNvPr id="23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523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rot="5400000" flipH="1" flipV="1">
            <a:off x="27453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6"/>
          <p:cNvCxnSpPr>
            <a:cxnSpLocks noChangeShapeType="1"/>
          </p:cNvCxnSpPr>
          <p:nvPr/>
        </p:nvCxnSpPr>
        <p:spPr bwMode="auto">
          <a:xfrm rot="16200000" flipV="1">
            <a:off x="33168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7" name="群組 50"/>
          <p:cNvGrpSpPr>
            <a:grpSpLocks/>
          </p:cNvGrpSpPr>
          <p:nvPr/>
        </p:nvGrpSpPr>
        <p:grpSpPr bwMode="auto">
          <a:xfrm>
            <a:off x="3482752" y="4341093"/>
            <a:ext cx="571500" cy="600075"/>
            <a:chOff x="1785938" y="5614988"/>
            <a:chExt cx="571500" cy="600075"/>
          </a:xfrm>
        </p:grpSpPr>
        <p:sp>
          <p:nvSpPr>
            <p:cNvPr id="2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30" name="直線接點 49"/>
          <p:cNvCxnSpPr>
            <a:cxnSpLocks noChangeShapeType="1"/>
          </p:cNvCxnSpPr>
          <p:nvPr/>
        </p:nvCxnSpPr>
        <p:spPr bwMode="auto">
          <a:xfrm rot="16200000" flipV="1">
            <a:off x="5445696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1" name="群組 51"/>
          <p:cNvGrpSpPr>
            <a:grpSpLocks/>
          </p:cNvGrpSpPr>
          <p:nvPr/>
        </p:nvGrpSpPr>
        <p:grpSpPr bwMode="auto">
          <a:xfrm>
            <a:off x="2339752" y="4341093"/>
            <a:ext cx="571500" cy="600075"/>
            <a:chOff x="642938" y="5614988"/>
            <a:chExt cx="571500" cy="600075"/>
          </a:xfrm>
        </p:grpSpPr>
        <p:sp>
          <p:nvSpPr>
            <p:cNvPr id="32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3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34" name="直線單箭頭接點 33"/>
          <p:cNvCxnSpPr>
            <a:cxnSpLocks noChangeShapeType="1"/>
          </p:cNvCxnSpPr>
          <p:nvPr/>
        </p:nvCxnSpPr>
        <p:spPr bwMode="auto">
          <a:xfrm rot="10800000" flipV="1">
            <a:off x="3982815" y="3012355"/>
            <a:ext cx="428625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1419097" y="3180908"/>
            <a:ext cx="12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/>
              <a:t>To delete </a:t>
            </a:r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267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Scenario </a:t>
            </a:r>
            <a:r>
              <a:rPr lang="en-US" altLang="zh-TW" dirty="0" smtClean="0"/>
              <a:t>2 </a:t>
            </a:r>
            <a:r>
              <a:rPr lang="en-US" altLang="zh-TW" dirty="0"/>
              <a:t>: The element is a </a:t>
            </a:r>
            <a:r>
              <a:rPr lang="en-US" altLang="zh-TW" dirty="0" smtClean="0"/>
              <a:t>non-leaf node with one child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Simply change the pointer from the parent node (i.e. node with key 30) to the single-child node (i.e. node with key 2)</a:t>
            </a:r>
          </a:p>
          <a:p>
            <a:r>
              <a:rPr lang="en-US" altLang="zh-TW" dirty="0" smtClean="0"/>
              <a:t>Dispose the node</a:t>
            </a:r>
          </a:p>
          <a:p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419097" y="3180908"/>
            <a:ext cx="12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/>
              <a:t>To delete </a:t>
            </a:r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2915816" y="2447404"/>
            <a:ext cx="3373438" cy="1917700"/>
            <a:chOff x="3143250" y="3714750"/>
            <a:chExt cx="3373438" cy="1917700"/>
          </a:xfrm>
        </p:grpSpPr>
        <p:grpSp>
          <p:nvGrpSpPr>
            <p:cNvPr id="36" name="群組 57"/>
            <p:cNvGrpSpPr>
              <a:grpSpLocks/>
            </p:cNvGrpSpPr>
            <p:nvPr/>
          </p:nvGrpSpPr>
          <p:grpSpPr bwMode="auto">
            <a:xfrm>
              <a:off x="4500563" y="3714750"/>
              <a:ext cx="571500" cy="600075"/>
              <a:chOff x="6500812" y="3714750"/>
              <a:chExt cx="571491" cy="600164"/>
            </a:xfrm>
          </p:grpSpPr>
          <p:sp>
            <p:nvSpPr>
              <p:cNvPr id="37" name="橢圓 5"/>
              <p:cNvSpPr>
                <a:spLocks noChangeArrowheads="1"/>
              </p:cNvSpPr>
              <p:nvPr/>
            </p:nvSpPr>
            <p:spPr bwMode="auto">
              <a:xfrm>
                <a:off x="6500813" y="374332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8" name="矩形 22"/>
              <p:cNvSpPr>
                <a:spLocks noChangeArrowheads="1"/>
              </p:cNvSpPr>
              <p:nvPr/>
            </p:nvSpPr>
            <p:spPr bwMode="auto">
              <a:xfrm>
                <a:off x="6500812" y="3714750"/>
                <a:ext cx="571491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30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39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4213225" y="4098926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4999037" y="4098926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3534569" y="4849019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線接點 49"/>
            <p:cNvCxnSpPr>
              <a:cxnSpLocks noChangeShapeType="1"/>
            </p:cNvCxnSpPr>
            <p:nvPr/>
          </p:nvCxnSpPr>
          <p:spPr bwMode="auto">
            <a:xfrm rot="16200000" flipV="1">
              <a:off x="5677694" y="4849019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" name="群組 58"/>
            <p:cNvGrpSpPr>
              <a:grpSpLocks/>
            </p:cNvGrpSpPr>
            <p:nvPr/>
          </p:nvGrpSpPr>
          <p:grpSpPr bwMode="auto">
            <a:xfrm>
              <a:off x="3714750" y="4357688"/>
              <a:ext cx="571500" cy="600075"/>
              <a:chOff x="5715000" y="4357688"/>
              <a:chExt cx="571500" cy="600075"/>
            </a:xfrm>
          </p:grpSpPr>
          <p:sp>
            <p:nvSpPr>
              <p:cNvPr id="45" name="橢圓 24"/>
              <p:cNvSpPr>
                <a:spLocks noChangeArrowheads="1"/>
              </p:cNvSpPr>
              <p:nvPr/>
            </p:nvSpPr>
            <p:spPr bwMode="auto">
              <a:xfrm>
                <a:off x="5715000" y="4386263"/>
                <a:ext cx="500063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6" name="矩形 22"/>
              <p:cNvSpPr>
                <a:spLocks noChangeArrowheads="1"/>
              </p:cNvSpPr>
              <p:nvPr/>
            </p:nvSpPr>
            <p:spPr bwMode="auto">
              <a:xfrm>
                <a:off x="5786438" y="4357688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2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7" name="群組 55"/>
            <p:cNvGrpSpPr>
              <a:grpSpLocks/>
            </p:cNvGrpSpPr>
            <p:nvPr/>
          </p:nvGrpSpPr>
          <p:grpSpPr bwMode="auto">
            <a:xfrm>
              <a:off x="5857875" y="5000625"/>
              <a:ext cx="658813" cy="600075"/>
              <a:chOff x="7858125" y="5000625"/>
              <a:chExt cx="658705" cy="600164"/>
            </a:xfrm>
          </p:grpSpPr>
          <p:sp>
            <p:nvSpPr>
              <p:cNvPr id="48" name="橢圓 29"/>
              <p:cNvSpPr>
                <a:spLocks noChangeArrowheads="1"/>
              </p:cNvSpPr>
              <p:nvPr/>
            </p:nvSpPr>
            <p:spPr bwMode="auto">
              <a:xfrm>
                <a:off x="7858125" y="5029200"/>
                <a:ext cx="500063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9" name="矩形 22"/>
              <p:cNvSpPr>
                <a:spLocks noChangeArrowheads="1"/>
              </p:cNvSpPr>
              <p:nvPr/>
            </p:nvSpPr>
            <p:spPr bwMode="auto">
              <a:xfrm>
                <a:off x="7873997" y="5000625"/>
                <a:ext cx="642833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80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50" name="群組 56"/>
            <p:cNvGrpSpPr>
              <a:grpSpLocks/>
            </p:cNvGrpSpPr>
            <p:nvPr/>
          </p:nvGrpSpPr>
          <p:grpSpPr bwMode="auto">
            <a:xfrm>
              <a:off x="5286375" y="4360863"/>
              <a:ext cx="571500" cy="600075"/>
              <a:chOff x="7286625" y="4360645"/>
              <a:chExt cx="571497" cy="600164"/>
            </a:xfrm>
          </p:grpSpPr>
          <p:sp>
            <p:nvSpPr>
              <p:cNvPr id="51" name="橢圓 25"/>
              <p:cNvSpPr>
                <a:spLocks noChangeArrowheads="1"/>
              </p:cNvSpPr>
              <p:nvPr/>
            </p:nvSpPr>
            <p:spPr bwMode="auto">
              <a:xfrm>
                <a:off x="7286625" y="4386263"/>
                <a:ext cx="500063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2" name="矩形 22"/>
              <p:cNvSpPr>
                <a:spLocks noChangeArrowheads="1"/>
              </p:cNvSpPr>
              <p:nvPr/>
            </p:nvSpPr>
            <p:spPr bwMode="auto">
              <a:xfrm>
                <a:off x="7286625" y="4360645"/>
                <a:ext cx="571497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40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53" name="直線接點 36"/>
            <p:cNvCxnSpPr>
              <a:cxnSpLocks noChangeShapeType="1"/>
            </p:cNvCxnSpPr>
            <p:nvPr/>
          </p:nvCxnSpPr>
          <p:spPr bwMode="auto">
            <a:xfrm rot="16200000" flipV="1">
              <a:off x="4084638" y="4870450"/>
              <a:ext cx="331788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4" name="群組 53"/>
            <p:cNvGrpSpPr>
              <a:grpSpLocks/>
            </p:cNvGrpSpPr>
            <p:nvPr/>
          </p:nvGrpSpPr>
          <p:grpSpPr bwMode="auto">
            <a:xfrm>
              <a:off x="3143250" y="5003800"/>
              <a:ext cx="571500" cy="600075"/>
              <a:chOff x="5143500" y="5003582"/>
              <a:chExt cx="571500" cy="600075"/>
            </a:xfrm>
          </p:grpSpPr>
          <p:sp>
            <p:nvSpPr>
              <p:cNvPr id="55" name="橢圓 26"/>
              <p:cNvSpPr>
                <a:spLocks noChangeArrowheads="1"/>
              </p:cNvSpPr>
              <p:nvPr/>
            </p:nvSpPr>
            <p:spPr bwMode="auto">
              <a:xfrm>
                <a:off x="5143500" y="5029200"/>
                <a:ext cx="500063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6" name="矩形 22"/>
              <p:cNvSpPr>
                <a:spLocks noChangeArrowheads="1"/>
              </p:cNvSpPr>
              <p:nvPr/>
            </p:nvSpPr>
            <p:spPr bwMode="auto">
              <a:xfrm>
                <a:off x="5214938" y="5003582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1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57" name="群組 54"/>
            <p:cNvGrpSpPr>
              <a:grpSpLocks/>
            </p:cNvGrpSpPr>
            <p:nvPr/>
          </p:nvGrpSpPr>
          <p:grpSpPr bwMode="auto">
            <a:xfrm>
              <a:off x="4286250" y="5032375"/>
              <a:ext cx="571500" cy="600075"/>
              <a:chOff x="6286500" y="5032157"/>
              <a:chExt cx="571500" cy="600075"/>
            </a:xfrm>
          </p:grpSpPr>
          <p:sp>
            <p:nvSpPr>
              <p:cNvPr id="58" name="橢圓 26"/>
              <p:cNvSpPr>
                <a:spLocks noChangeArrowheads="1"/>
              </p:cNvSpPr>
              <p:nvPr/>
            </p:nvSpPr>
            <p:spPr bwMode="auto">
              <a:xfrm>
                <a:off x="6286500" y="5072063"/>
                <a:ext cx="500063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9" name="矩形 22"/>
              <p:cNvSpPr>
                <a:spLocks noChangeArrowheads="1"/>
              </p:cNvSpPr>
              <p:nvPr/>
            </p:nvSpPr>
            <p:spPr bwMode="auto">
              <a:xfrm>
                <a:off x="6357938" y="5032157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3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60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4213225" y="4098926"/>
              <a:ext cx="288925" cy="431800"/>
            </a:xfrm>
            <a:prstGeom prst="line">
              <a:avLst/>
            </a:prstGeom>
            <a:noFill/>
            <a:ln w="6350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4999037" y="4098926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3534569" y="4849019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直線接點 49"/>
            <p:cNvCxnSpPr>
              <a:cxnSpLocks noChangeShapeType="1"/>
            </p:cNvCxnSpPr>
            <p:nvPr/>
          </p:nvCxnSpPr>
          <p:spPr bwMode="auto">
            <a:xfrm rot="16200000" flipV="1">
              <a:off x="5677694" y="4849019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直線接點 49"/>
            <p:cNvCxnSpPr>
              <a:cxnSpLocks noChangeShapeType="1"/>
            </p:cNvCxnSpPr>
            <p:nvPr/>
          </p:nvCxnSpPr>
          <p:spPr bwMode="auto">
            <a:xfrm rot="16200000" flipV="1">
              <a:off x="5677694" y="4849019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773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</a:t>
            </a:r>
            <a:r>
              <a:rPr lang="en-US" altLang="zh-TW" dirty="0" smtClean="0"/>
              <a:t>3 </a:t>
            </a:r>
            <a:r>
              <a:rPr lang="en-US" altLang="zh-TW" dirty="0"/>
              <a:t>: The element is a non-leaf node with </a:t>
            </a:r>
            <a:r>
              <a:rPr lang="en-US" altLang="zh-TW" dirty="0" smtClean="0"/>
              <a:t>two children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deleted element is replaced by </a:t>
            </a:r>
            <a:r>
              <a:rPr lang="en-US" altLang="zh-TW" dirty="0" smtClean="0"/>
              <a:t>either 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dirty="0" smtClean="0"/>
              <a:t>smallest</a:t>
            </a:r>
            <a:r>
              <a:rPr lang="en-US" altLang="zh-TW" dirty="0" smtClean="0"/>
              <a:t> </a:t>
            </a:r>
            <a:r>
              <a:rPr lang="en-US" altLang="zh-TW" dirty="0"/>
              <a:t>element in </a:t>
            </a:r>
            <a:r>
              <a:rPr lang="en-US" altLang="zh-TW" b="1" dirty="0" smtClean="0"/>
              <a:t>right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subtree</a:t>
            </a:r>
            <a:r>
              <a:rPr lang="en-US" altLang="zh-TW" dirty="0" smtClean="0"/>
              <a:t> </a:t>
            </a:r>
            <a:r>
              <a:rPr lang="en-US" altLang="zh-TW" dirty="0"/>
              <a:t>or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dirty="0" smtClean="0"/>
              <a:t>largest</a:t>
            </a:r>
            <a:r>
              <a:rPr lang="en-US" altLang="zh-TW" dirty="0" smtClean="0"/>
              <a:t> </a:t>
            </a:r>
            <a:r>
              <a:rPr lang="en-US" altLang="zh-TW" dirty="0"/>
              <a:t>element in </a:t>
            </a:r>
            <a:r>
              <a:rPr lang="en-US" altLang="zh-TW" b="1" dirty="0" smtClean="0"/>
              <a:t>left</a:t>
            </a:r>
            <a:r>
              <a:rPr lang="en-US" altLang="zh-TW" dirty="0" smtClean="0"/>
              <a:t> </a:t>
            </a:r>
            <a:r>
              <a:rPr lang="en-US" altLang="zh-TW" dirty="0" err="1"/>
              <a:t>subtree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4061098" y="237269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39" name="群組 49"/>
          <p:cNvGrpSpPr>
            <a:grpSpLocks/>
          </p:cNvGrpSpPr>
          <p:nvPr/>
        </p:nvGrpSpPr>
        <p:grpSpPr bwMode="auto">
          <a:xfrm>
            <a:off x="4061098" y="2348880"/>
            <a:ext cx="571500" cy="600075"/>
            <a:chOff x="2286000" y="3286125"/>
            <a:chExt cx="571491" cy="600164"/>
          </a:xfrm>
        </p:grpSpPr>
        <p:sp>
          <p:nvSpPr>
            <p:cNvPr id="40" name="橢圓 5"/>
            <p:cNvSpPr>
              <a:spLocks noChangeArrowheads="1"/>
            </p:cNvSpPr>
            <p:nvPr/>
          </p:nvSpPr>
          <p:spPr bwMode="auto">
            <a:xfrm>
              <a:off x="2286000" y="33147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2286000" y="3286125"/>
              <a:ext cx="57149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2" name="直線接點 30"/>
          <p:cNvCxnSpPr>
            <a:cxnSpLocks noChangeShapeType="1"/>
          </p:cNvCxnSpPr>
          <p:nvPr/>
        </p:nvCxnSpPr>
        <p:spPr bwMode="auto">
          <a:xfrm rot="5400000" flipH="1" flipV="1">
            <a:off x="3773760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3"/>
          <p:cNvCxnSpPr>
            <a:cxnSpLocks noChangeShapeType="1"/>
          </p:cNvCxnSpPr>
          <p:nvPr/>
        </p:nvCxnSpPr>
        <p:spPr bwMode="auto">
          <a:xfrm rot="16200000" flipV="1">
            <a:off x="4559572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36"/>
          <p:cNvCxnSpPr>
            <a:cxnSpLocks noChangeShapeType="1"/>
          </p:cNvCxnSpPr>
          <p:nvPr/>
        </p:nvCxnSpPr>
        <p:spPr bwMode="auto">
          <a:xfrm rot="16200000" flipV="1">
            <a:off x="3630885" y="351886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16200000" flipV="1">
            <a:off x="5238229" y="348314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群組 50"/>
          <p:cNvGrpSpPr>
            <a:grpSpLocks/>
          </p:cNvGrpSpPr>
          <p:nvPr/>
        </p:nvGrpSpPr>
        <p:grpSpPr bwMode="auto">
          <a:xfrm>
            <a:off x="3275285" y="2991818"/>
            <a:ext cx="587375" cy="600075"/>
            <a:chOff x="1500188" y="3929067"/>
            <a:chExt cx="587248" cy="600075"/>
          </a:xfrm>
        </p:grpSpPr>
        <p:sp>
          <p:nvSpPr>
            <p:cNvPr id="47" name="橢圓 24"/>
            <p:cNvSpPr>
              <a:spLocks noChangeArrowheads="1"/>
            </p:cNvSpPr>
            <p:nvPr/>
          </p:nvSpPr>
          <p:spPr bwMode="auto">
            <a:xfrm>
              <a:off x="1500188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1587482" y="3929067"/>
              <a:ext cx="499954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9" name="群組 56"/>
          <p:cNvGrpSpPr>
            <a:grpSpLocks/>
          </p:cNvGrpSpPr>
          <p:nvPr/>
        </p:nvGrpSpPr>
        <p:grpSpPr bwMode="auto">
          <a:xfrm>
            <a:off x="5418410" y="3634755"/>
            <a:ext cx="587375" cy="600075"/>
            <a:chOff x="3643313" y="4572000"/>
            <a:chExt cx="587266" cy="600164"/>
          </a:xfrm>
        </p:grpSpPr>
        <p:sp>
          <p:nvSpPr>
            <p:cNvPr id="50" name="橢圓 29"/>
            <p:cNvSpPr>
              <a:spLocks noChangeArrowheads="1"/>
            </p:cNvSpPr>
            <p:nvPr/>
          </p:nvSpPr>
          <p:spPr bwMode="auto">
            <a:xfrm>
              <a:off x="3643313" y="46005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3659185" y="4572000"/>
              <a:ext cx="571394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群組 55"/>
          <p:cNvGrpSpPr>
            <a:grpSpLocks/>
          </p:cNvGrpSpPr>
          <p:nvPr/>
        </p:nvGrpSpPr>
        <p:grpSpPr bwMode="auto">
          <a:xfrm>
            <a:off x="4846910" y="2991818"/>
            <a:ext cx="571500" cy="600075"/>
            <a:chOff x="3071813" y="3929067"/>
            <a:chExt cx="571496" cy="600164"/>
          </a:xfrm>
        </p:grpSpPr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1813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3071813" y="3929067"/>
              <a:ext cx="57149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5" name="群組 54"/>
          <p:cNvGrpSpPr>
            <a:grpSpLocks/>
          </p:cNvGrpSpPr>
          <p:nvPr/>
        </p:nvGrpSpPr>
        <p:grpSpPr bwMode="auto">
          <a:xfrm>
            <a:off x="4346848" y="3677618"/>
            <a:ext cx="571500" cy="600075"/>
            <a:chOff x="2571750" y="4614863"/>
            <a:chExt cx="571493" cy="600164"/>
          </a:xfrm>
        </p:grpSpPr>
        <p:sp>
          <p:nvSpPr>
            <p:cNvPr id="56" name="橢圓 26"/>
            <p:cNvSpPr>
              <a:spLocks noChangeArrowheads="1"/>
            </p:cNvSpPr>
            <p:nvPr/>
          </p:nvSpPr>
          <p:spPr bwMode="auto">
            <a:xfrm>
              <a:off x="2571750" y="46434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2571750" y="4614863"/>
              <a:ext cx="571493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58" name="直線接點 36"/>
          <p:cNvCxnSpPr>
            <a:cxnSpLocks noChangeShapeType="1"/>
          </p:cNvCxnSpPr>
          <p:nvPr/>
        </p:nvCxnSpPr>
        <p:spPr bwMode="auto">
          <a:xfrm rot="5400000" flipH="1" flipV="1">
            <a:off x="3609454" y="4111799"/>
            <a:ext cx="260350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線接點 36"/>
          <p:cNvCxnSpPr>
            <a:cxnSpLocks noChangeShapeType="1"/>
          </p:cNvCxnSpPr>
          <p:nvPr/>
        </p:nvCxnSpPr>
        <p:spPr bwMode="auto">
          <a:xfrm rot="5400000" flipH="1" flipV="1">
            <a:off x="4681016" y="3540299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1" name="群組 51"/>
          <p:cNvGrpSpPr>
            <a:grpSpLocks/>
          </p:cNvGrpSpPr>
          <p:nvPr/>
        </p:nvGrpSpPr>
        <p:grpSpPr bwMode="auto">
          <a:xfrm>
            <a:off x="3775348" y="3634755"/>
            <a:ext cx="571500" cy="600075"/>
            <a:chOff x="2000250" y="4572000"/>
            <a:chExt cx="571500" cy="600075"/>
          </a:xfrm>
        </p:grpSpPr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2000250" y="46005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2071687" y="4572000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64" name="群組 52"/>
          <p:cNvGrpSpPr>
            <a:grpSpLocks/>
          </p:cNvGrpSpPr>
          <p:nvPr/>
        </p:nvGrpSpPr>
        <p:grpSpPr bwMode="auto">
          <a:xfrm>
            <a:off x="3203848" y="4249118"/>
            <a:ext cx="571500" cy="600075"/>
            <a:chOff x="1428750" y="5186363"/>
            <a:chExt cx="571500" cy="600075"/>
          </a:xfrm>
        </p:grpSpPr>
        <p:sp>
          <p:nvSpPr>
            <p:cNvPr id="65" name="橢圓 26"/>
            <p:cNvSpPr>
              <a:spLocks noChangeArrowheads="1"/>
            </p:cNvSpPr>
            <p:nvPr/>
          </p:nvSpPr>
          <p:spPr bwMode="auto">
            <a:xfrm>
              <a:off x="1428750" y="52149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6" name="矩形 22"/>
            <p:cNvSpPr>
              <a:spLocks noChangeArrowheads="1"/>
            </p:cNvSpPr>
            <p:nvPr/>
          </p:nvSpPr>
          <p:spPr bwMode="auto">
            <a:xfrm>
              <a:off x="1500187" y="518636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5732535" y="4260230"/>
            <a:ext cx="2714625" cy="8921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altLang="zh-TW" sz="2000" dirty="0" smtClean="0">
                <a:solidFill>
                  <a:srgbClr val="C00000"/>
                </a:solidFill>
                <a:latin typeface="+mj-lt"/>
              </a:rPr>
              <a:t>he </a:t>
            </a:r>
            <a:r>
              <a:rPr lang="en-US" altLang="zh-TW" sz="2000" dirty="0">
                <a:solidFill>
                  <a:srgbClr val="C00000"/>
                </a:solidFill>
                <a:latin typeface="+mj-lt"/>
              </a:rPr>
              <a:t>smallest element </a:t>
            </a:r>
            <a:r>
              <a:rPr lang="en-US" altLang="zh-TW" sz="2000" dirty="0" smtClean="0">
                <a:solidFill>
                  <a:srgbClr val="C00000"/>
                </a:solidFill>
                <a:latin typeface="+mj-lt"/>
              </a:rPr>
              <a:t>in </a:t>
            </a:r>
            <a:r>
              <a:rPr lang="en-US" altLang="zh-TW" sz="2000" dirty="0">
                <a:solidFill>
                  <a:srgbClr val="C00000"/>
                </a:solidFill>
                <a:latin typeface="+mj-lt"/>
              </a:rPr>
              <a:t>right </a:t>
            </a:r>
            <a:r>
              <a:rPr lang="en-US" altLang="zh-TW" sz="2000" dirty="0" err="1">
                <a:solidFill>
                  <a:srgbClr val="C00000"/>
                </a:solidFill>
                <a:latin typeface="+mj-lt"/>
              </a:rPr>
              <a:t>subtree</a:t>
            </a:r>
            <a:endParaRPr lang="zh-TW" altLang="en-US" i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1" name="直線單箭頭接點 70"/>
          <p:cNvCxnSpPr>
            <a:cxnSpLocks noChangeShapeType="1"/>
            <a:stCxn id="70" idx="1"/>
          </p:cNvCxnSpPr>
          <p:nvPr/>
        </p:nvCxnSpPr>
        <p:spPr bwMode="auto">
          <a:xfrm flipH="1" flipV="1">
            <a:off x="4918348" y="4134818"/>
            <a:ext cx="814187" cy="571500"/>
          </a:xfrm>
          <a:prstGeom prst="straightConnector1">
            <a:avLst/>
          </a:prstGeom>
          <a:noFill/>
          <a:ln w="38100" algn="ctr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 rot="16200000" flipV="1">
            <a:off x="4096817" y="3241849"/>
            <a:ext cx="642937" cy="1428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5" name="文字方塊 74"/>
          <p:cNvSpPr txBox="1"/>
          <p:nvPr/>
        </p:nvSpPr>
        <p:spPr>
          <a:xfrm>
            <a:off x="4773885" y="237745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/>
              <a:t>To delete </a:t>
            </a:r>
            <a:r>
              <a:rPr lang="en-US" altLang="zh-TW" dirty="0" smtClean="0">
                <a:solidFill>
                  <a:srgbClr val="C00000"/>
                </a:solidFill>
              </a:rPr>
              <a:t>30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092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Priority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</a:t>
            </a:r>
            <a:r>
              <a:rPr lang="en-US" altLang="zh-TW" b="1" dirty="0" smtClean="0"/>
              <a:t>priority queue</a:t>
            </a:r>
            <a:r>
              <a:rPr lang="en-US" altLang="zh-TW" dirty="0" smtClean="0"/>
              <a:t>, the element to be processed/deleted is the one with </a:t>
            </a:r>
            <a:r>
              <a:rPr lang="en-US" altLang="zh-TW" b="1" dirty="0" smtClean="0"/>
              <a:t>highest</a:t>
            </a:r>
            <a:r>
              <a:rPr lang="en-US" altLang="zh-TW" dirty="0" smtClean="0"/>
              <a:t> (or </a:t>
            </a:r>
            <a:r>
              <a:rPr lang="en-US" altLang="zh-TW" b="1" dirty="0" smtClean="0"/>
              <a:t>lowest</a:t>
            </a:r>
            <a:r>
              <a:rPr lang="en-US" altLang="zh-TW" dirty="0" smtClean="0"/>
              <a:t>) priority</a:t>
            </a:r>
          </a:p>
          <a:p>
            <a:r>
              <a:rPr lang="en-US" altLang="zh-TW" dirty="0" smtClean="0"/>
              <a:t>Operations</a:t>
            </a:r>
          </a:p>
          <a:p>
            <a:pPr lvl="1"/>
            <a:r>
              <a:rPr lang="en-US" altLang="zh-TW" dirty="0" smtClean="0"/>
              <a:t>Get the max/min element</a:t>
            </a:r>
          </a:p>
          <a:p>
            <a:pPr lvl="1"/>
            <a:r>
              <a:rPr lang="en-US" altLang="zh-TW" dirty="0" smtClean="0"/>
              <a:t>Insert an element to the priority queue</a:t>
            </a:r>
          </a:p>
          <a:p>
            <a:pPr lvl="1"/>
            <a:r>
              <a:rPr lang="en-US" altLang="zh-TW" dirty="0" smtClean="0"/>
              <a:t>Delete element </a:t>
            </a:r>
            <a:r>
              <a:rPr lang="en-US" altLang="zh-TW" dirty="0"/>
              <a:t>with </a:t>
            </a:r>
            <a:r>
              <a:rPr lang="en-US" altLang="zh-TW" dirty="0" smtClean="0"/>
              <a:t>max/min priority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294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49"/>
          <p:cNvGrpSpPr>
            <a:grpSpLocks/>
          </p:cNvGrpSpPr>
          <p:nvPr/>
        </p:nvGrpSpPr>
        <p:grpSpPr bwMode="auto">
          <a:xfrm>
            <a:off x="4061098" y="2348881"/>
            <a:ext cx="571500" cy="553998"/>
            <a:chOff x="2286000" y="3286125"/>
            <a:chExt cx="571491" cy="554080"/>
          </a:xfrm>
        </p:grpSpPr>
        <p:sp>
          <p:nvSpPr>
            <p:cNvPr id="40" name="橢圓 5"/>
            <p:cNvSpPr>
              <a:spLocks noChangeArrowheads="1"/>
            </p:cNvSpPr>
            <p:nvPr/>
          </p:nvSpPr>
          <p:spPr bwMode="auto">
            <a:xfrm>
              <a:off x="2286000" y="33147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2286000" y="3286125"/>
              <a:ext cx="57149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</a:t>
            </a:r>
            <a:r>
              <a:rPr lang="en-US" altLang="zh-TW" dirty="0" smtClean="0"/>
              <a:t>3 </a:t>
            </a:r>
            <a:r>
              <a:rPr lang="en-US" altLang="zh-TW" dirty="0"/>
              <a:t>: The element is a non-leaf node with </a:t>
            </a:r>
            <a:r>
              <a:rPr lang="en-US" altLang="zh-TW" dirty="0" smtClean="0"/>
              <a:t>two children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Delete the node</a:t>
            </a:r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t is a leaf node -&gt; apply scenario 1!</a:t>
            </a:r>
          </a:p>
        </p:txBody>
      </p:sp>
      <p:cxnSp>
        <p:nvCxnSpPr>
          <p:cNvPr id="42" name="直線接點 30"/>
          <p:cNvCxnSpPr>
            <a:cxnSpLocks noChangeShapeType="1"/>
          </p:cNvCxnSpPr>
          <p:nvPr/>
        </p:nvCxnSpPr>
        <p:spPr bwMode="auto">
          <a:xfrm rot="5400000" flipH="1" flipV="1">
            <a:off x="3773760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3"/>
          <p:cNvCxnSpPr>
            <a:cxnSpLocks noChangeShapeType="1"/>
          </p:cNvCxnSpPr>
          <p:nvPr/>
        </p:nvCxnSpPr>
        <p:spPr bwMode="auto">
          <a:xfrm rot="16200000" flipV="1">
            <a:off x="4559572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36"/>
          <p:cNvCxnSpPr>
            <a:cxnSpLocks noChangeShapeType="1"/>
          </p:cNvCxnSpPr>
          <p:nvPr/>
        </p:nvCxnSpPr>
        <p:spPr bwMode="auto">
          <a:xfrm rot="16200000" flipV="1">
            <a:off x="3630885" y="351886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16200000" flipV="1">
            <a:off x="5238229" y="348314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群組 50"/>
          <p:cNvGrpSpPr>
            <a:grpSpLocks/>
          </p:cNvGrpSpPr>
          <p:nvPr/>
        </p:nvGrpSpPr>
        <p:grpSpPr bwMode="auto">
          <a:xfrm>
            <a:off x="3275285" y="2991818"/>
            <a:ext cx="587375" cy="600075"/>
            <a:chOff x="1500188" y="3929067"/>
            <a:chExt cx="587248" cy="600075"/>
          </a:xfrm>
        </p:grpSpPr>
        <p:sp>
          <p:nvSpPr>
            <p:cNvPr id="47" name="橢圓 24"/>
            <p:cNvSpPr>
              <a:spLocks noChangeArrowheads="1"/>
            </p:cNvSpPr>
            <p:nvPr/>
          </p:nvSpPr>
          <p:spPr bwMode="auto">
            <a:xfrm>
              <a:off x="1500188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1587482" y="3929067"/>
              <a:ext cx="499954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9" name="群組 56"/>
          <p:cNvGrpSpPr>
            <a:grpSpLocks/>
          </p:cNvGrpSpPr>
          <p:nvPr/>
        </p:nvGrpSpPr>
        <p:grpSpPr bwMode="auto">
          <a:xfrm>
            <a:off x="5418410" y="3634755"/>
            <a:ext cx="587375" cy="600075"/>
            <a:chOff x="3643313" y="4572000"/>
            <a:chExt cx="587266" cy="600164"/>
          </a:xfrm>
        </p:grpSpPr>
        <p:sp>
          <p:nvSpPr>
            <p:cNvPr id="50" name="橢圓 29"/>
            <p:cNvSpPr>
              <a:spLocks noChangeArrowheads="1"/>
            </p:cNvSpPr>
            <p:nvPr/>
          </p:nvSpPr>
          <p:spPr bwMode="auto">
            <a:xfrm>
              <a:off x="3643313" y="46005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3659185" y="4572000"/>
              <a:ext cx="571394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群組 55"/>
          <p:cNvGrpSpPr>
            <a:grpSpLocks/>
          </p:cNvGrpSpPr>
          <p:nvPr/>
        </p:nvGrpSpPr>
        <p:grpSpPr bwMode="auto">
          <a:xfrm>
            <a:off x="4846910" y="2991818"/>
            <a:ext cx="571500" cy="600075"/>
            <a:chOff x="3071813" y="3929067"/>
            <a:chExt cx="571496" cy="600164"/>
          </a:xfrm>
        </p:grpSpPr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1813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3071813" y="3929067"/>
              <a:ext cx="57149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58" name="直線接點 36"/>
          <p:cNvCxnSpPr>
            <a:cxnSpLocks noChangeShapeType="1"/>
          </p:cNvCxnSpPr>
          <p:nvPr/>
        </p:nvCxnSpPr>
        <p:spPr bwMode="auto">
          <a:xfrm rot="5400000" flipH="1" flipV="1">
            <a:off x="3609454" y="4111799"/>
            <a:ext cx="260350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" name="群組 3"/>
          <p:cNvGrpSpPr/>
          <p:nvPr/>
        </p:nvGrpSpPr>
        <p:grpSpPr>
          <a:xfrm>
            <a:off x="4343900" y="3447430"/>
            <a:ext cx="576035" cy="830259"/>
            <a:chOff x="4343900" y="3447430"/>
            <a:chExt cx="576035" cy="830259"/>
          </a:xfrm>
        </p:grpSpPr>
        <p:sp>
          <p:nvSpPr>
            <p:cNvPr id="38" name="橢圓 5"/>
            <p:cNvSpPr>
              <a:spLocks noChangeArrowheads="1"/>
            </p:cNvSpPr>
            <p:nvPr/>
          </p:nvSpPr>
          <p:spPr bwMode="auto">
            <a:xfrm>
              <a:off x="4343900" y="3727624"/>
              <a:ext cx="500062" cy="500062"/>
            </a:xfrm>
            <a:prstGeom prst="ellipse">
              <a:avLst/>
            </a:prstGeom>
            <a:solidFill>
              <a:srgbClr val="FF9900"/>
            </a:solidFill>
            <a:ln w="38100" algn="ctr">
              <a:solidFill>
                <a:srgbClr val="FF00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grpSp>
          <p:nvGrpSpPr>
            <p:cNvPr id="55" name="群組 54"/>
            <p:cNvGrpSpPr>
              <a:grpSpLocks/>
            </p:cNvGrpSpPr>
            <p:nvPr/>
          </p:nvGrpSpPr>
          <p:grpSpPr bwMode="auto">
            <a:xfrm>
              <a:off x="4346846" y="3677614"/>
              <a:ext cx="571503" cy="600075"/>
              <a:chOff x="2571748" y="4614867"/>
              <a:chExt cx="571496" cy="600165"/>
            </a:xfrm>
          </p:grpSpPr>
          <p:sp>
            <p:nvSpPr>
              <p:cNvPr id="56" name="橢圓 26"/>
              <p:cNvSpPr>
                <a:spLocks noChangeArrowheads="1"/>
              </p:cNvSpPr>
              <p:nvPr/>
            </p:nvSpPr>
            <p:spPr bwMode="auto">
              <a:xfrm>
                <a:off x="2571748" y="4643441"/>
                <a:ext cx="500063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7" name="矩形 22"/>
              <p:cNvSpPr>
                <a:spLocks noChangeArrowheads="1"/>
              </p:cNvSpPr>
              <p:nvPr/>
            </p:nvSpPr>
            <p:spPr bwMode="auto">
              <a:xfrm>
                <a:off x="2571751" y="4614867"/>
                <a:ext cx="571493" cy="6001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35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60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4681016" y="3540299"/>
              <a:ext cx="331788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" name="群組 51"/>
          <p:cNvGrpSpPr>
            <a:grpSpLocks/>
          </p:cNvGrpSpPr>
          <p:nvPr/>
        </p:nvGrpSpPr>
        <p:grpSpPr bwMode="auto">
          <a:xfrm>
            <a:off x="3775348" y="3634755"/>
            <a:ext cx="571500" cy="600075"/>
            <a:chOff x="2000250" y="4572000"/>
            <a:chExt cx="571500" cy="600075"/>
          </a:xfrm>
        </p:grpSpPr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2000250" y="46005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2071687" y="4572000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64" name="群組 52"/>
          <p:cNvGrpSpPr>
            <a:grpSpLocks/>
          </p:cNvGrpSpPr>
          <p:nvPr/>
        </p:nvGrpSpPr>
        <p:grpSpPr bwMode="auto">
          <a:xfrm>
            <a:off x="3203848" y="4249118"/>
            <a:ext cx="571500" cy="600075"/>
            <a:chOff x="1428750" y="5186363"/>
            <a:chExt cx="571500" cy="600075"/>
          </a:xfrm>
        </p:grpSpPr>
        <p:sp>
          <p:nvSpPr>
            <p:cNvPr id="65" name="橢圓 26"/>
            <p:cNvSpPr>
              <a:spLocks noChangeArrowheads="1"/>
            </p:cNvSpPr>
            <p:nvPr/>
          </p:nvSpPr>
          <p:spPr bwMode="auto">
            <a:xfrm>
              <a:off x="1428750" y="52149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6" name="矩形 22"/>
            <p:cNvSpPr>
              <a:spLocks noChangeArrowheads="1"/>
            </p:cNvSpPr>
            <p:nvPr/>
          </p:nvSpPr>
          <p:spPr bwMode="auto">
            <a:xfrm>
              <a:off x="1500187" y="518636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73" name="文字方塊 72"/>
          <p:cNvSpPr txBox="1"/>
          <p:nvPr/>
        </p:nvSpPr>
        <p:spPr>
          <a:xfrm>
            <a:off x="4773885" y="237745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/>
              <a:t>To delete </a:t>
            </a:r>
            <a:r>
              <a:rPr lang="en-US" altLang="zh-TW" dirty="0" smtClean="0">
                <a:solidFill>
                  <a:srgbClr val="C00000"/>
                </a:solidFill>
              </a:rPr>
              <a:t>30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588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</a:t>
            </a:r>
            <a:r>
              <a:rPr lang="en-US" altLang="zh-TW" dirty="0" smtClean="0"/>
              <a:t>3 </a:t>
            </a:r>
            <a:r>
              <a:rPr lang="en-US" altLang="zh-TW" dirty="0"/>
              <a:t>: The element is a non-leaf node with </a:t>
            </a:r>
            <a:r>
              <a:rPr lang="en-US" altLang="zh-TW" dirty="0" smtClean="0"/>
              <a:t>two children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deleted element is replaced by </a:t>
            </a:r>
            <a:r>
              <a:rPr lang="en-US" altLang="zh-TW" dirty="0" smtClean="0"/>
              <a:t>either 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dirty="0" smtClean="0"/>
              <a:t>smallest</a:t>
            </a:r>
            <a:r>
              <a:rPr lang="en-US" altLang="zh-TW" dirty="0" smtClean="0"/>
              <a:t> </a:t>
            </a:r>
            <a:r>
              <a:rPr lang="en-US" altLang="zh-TW" dirty="0"/>
              <a:t>element in </a:t>
            </a:r>
            <a:r>
              <a:rPr lang="en-US" altLang="zh-TW" b="1" dirty="0" smtClean="0"/>
              <a:t>right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subtree</a:t>
            </a:r>
            <a:r>
              <a:rPr lang="en-US" altLang="zh-TW" dirty="0" smtClean="0"/>
              <a:t> </a:t>
            </a:r>
            <a:r>
              <a:rPr lang="en-US" altLang="zh-TW" dirty="0"/>
              <a:t>or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dirty="0" smtClean="0"/>
              <a:t>largest</a:t>
            </a:r>
            <a:r>
              <a:rPr lang="en-US" altLang="zh-TW" dirty="0" smtClean="0"/>
              <a:t> </a:t>
            </a:r>
            <a:r>
              <a:rPr lang="en-US" altLang="zh-TW" dirty="0"/>
              <a:t>element in </a:t>
            </a:r>
            <a:r>
              <a:rPr lang="en-US" altLang="zh-TW" b="1" dirty="0" smtClean="0"/>
              <a:t>left</a:t>
            </a:r>
            <a:r>
              <a:rPr lang="en-US" altLang="zh-TW" dirty="0" smtClean="0"/>
              <a:t> </a:t>
            </a:r>
            <a:r>
              <a:rPr lang="en-US" altLang="zh-TW" dirty="0" err="1"/>
              <a:t>subtree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4061098" y="237269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39" name="群組 49"/>
          <p:cNvGrpSpPr>
            <a:grpSpLocks/>
          </p:cNvGrpSpPr>
          <p:nvPr/>
        </p:nvGrpSpPr>
        <p:grpSpPr bwMode="auto">
          <a:xfrm>
            <a:off x="4061098" y="2348880"/>
            <a:ext cx="571500" cy="600075"/>
            <a:chOff x="2286000" y="3286125"/>
            <a:chExt cx="571491" cy="600164"/>
          </a:xfrm>
        </p:grpSpPr>
        <p:sp>
          <p:nvSpPr>
            <p:cNvPr id="40" name="橢圓 5"/>
            <p:cNvSpPr>
              <a:spLocks noChangeArrowheads="1"/>
            </p:cNvSpPr>
            <p:nvPr/>
          </p:nvSpPr>
          <p:spPr bwMode="auto">
            <a:xfrm>
              <a:off x="2286000" y="33147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2286000" y="3286125"/>
              <a:ext cx="57149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2" name="直線接點 30"/>
          <p:cNvCxnSpPr>
            <a:cxnSpLocks noChangeShapeType="1"/>
          </p:cNvCxnSpPr>
          <p:nvPr/>
        </p:nvCxnSpPr>
        <p:spPr bwMode="auto">
          <a:xfrm rot="5400000" flipH="1" flipV="1">
            <a:off x="3773760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3"/>
          <p:cNvCxnSpPr>
            <a:cxnSpLocks noChangeShapeType="1"/>
          </p:cNvCxnSpPr>
          <p:nvPr/>
        </p:nvCxnSpPr>
        <p:spPr bwMode="auto">
          <a:xfrm rot="16200000" flipV="1">
            <a:off x="4559572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36"/>
          <p:cNvCxnSpPr>
            <a:cxnSpLocks noChangeShapeType="1"/>
          </p:cNvCxnSpPr>
          <p:nvPr/>
        </p:nvCxnSpPr>
        <p:spPr bwMode="auto">
          <a:xfrm rot="16200000" flipV="1">
            <a:off x="3630885" y="351886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16200000" flipV="1">
            <a:off x="5238229" y="348314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群組 50"/>
          <p:cNvGrpSpPr>
            <a:grpSpLocks/>
          </p:cNvGrpSpPr>
          <p:nvPr/>
        </p:nvGrpSpPr>
        <p:grpSpPr bwMode="auto">
          <a:xfrm>
            <a:off x="3275285" y="2991818"/>
            <a:ext cx="587375" cy="600075"/>
            <a:chOff x="1500188" y="3929067"/>
            <a:chExt cx="587248" cy="600075"/>
          </a:xfrm>
        </p:grpSpPr>
        <p:sp>
          <p:nvSpPr>
            <p:cNvPr id="47" name="橢圓 24"/>
            <p:cNvSpPr>
              <a:spLocks noChangeArrowheads="1"/>
            </p:cNvSpPr>
            <p:nvPr/>
          </p:nvSpPr>
          <p:spPr bwMode="auto">
            <a:xfrm>
              <a:off x="1500188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1587482" y="3929067"/>
              <a:ext cx="499954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9" name="群組 56"/>
          <p:cNvGrpSpPr>
            <a:grpSpLocks/>
          </p:cNvGrpSpPr>
          <p:nvPr/>
        </p:nvGrpSpPr>
        <p:grpSpPr bwMode="auto">
          <a:xfrm>
            <a:off x="5418410" y="3634755"/>
            <a:ext cx="587375" cy="600075"/>
            <a:chOff x="3643313" y="4572000"/>
            <a:chExt cx="587266" cy="600164"/>
          </a:xfrm>
        </p:grpSpPr>
        <p:sp>
          <p:nvSpPr>
            <p:cNvPr id="50" name="橢圓 29"/>
            <p:cNvSpPr>
              <a:spLocks noChangeArrowheads="1"/>
            </p:cNvSpPr>
            <p:nvPr/>
          </p:nvSpPr>
          <p:spPr bwMode="auto">
            <a:xfrm>
              <a:off x="3643313" y="46005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3659185" y="4572000"/>
              <a:ext cx="571394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群組 55"/>
          <p:cNvGrpSpPr>
            <a:grpSpLocks/>
          </p:cNvGrpSpPr>
          <p:nvPr/>
        </p:nvGrpSpPr>
        <p:grpSpPr bwMode="auto">
          <a:xfrm>
            <a:off x="4846910" y="2991818"/>
            <a:ext cx="571500" cy="600075"/>
            <a:chOff x="3071813" y="3929067"/>
            <a:chExt cx="571496" cy="600164"/>
          </a:xfrm>
        </p:grpSpPr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1813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3071813" y="3929067"/>
              <a:ext cx="57149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5" name="群組 54"/>
          <p:cNvGrpSpPr>
            <a:grpSpLocks/>
          </p:cNvGrpSpPr>
          <p:nvPr/>
        </p:nvGrpSpPr>
        <p:grpSpPr bwMode="auto">
          <a:xfrm>
            <a:off x="4346848" y="3677618"/>
            <a:ext cx="571500" cy="600075"/>
            <a:chOff x="2571750" y="4614863"/>
            <a:chExt cx="571493" cy="600164"/>
          </a:xfrm>
        </p:grpSpPr>
        <p:sp>
          <p:nvSpPr>
            <p:cNvPr id="56" name="橢圓 26"/>
            <p:cNvSpPr>
              <a:spLocks noChangeArrowheads="1"/>
            </p:cNvSpPr>
            <p:nvPr/>
          </p:nvSpPr>
          <p:spPr bwMode="auto">
            <a:xfrm>
              <a:off x="2571750" y="46434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2571750" y="4614863"/>
              <a:ext cx="571493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58" name="直線接點 36"/>
          <p:cNvCxnSpPr>
            <a:cxnSpLocks noChangeShapeType="1"/>
          </p:cNvCxnSpPr>
          <p:nvPr/>
        </p:nvCxnSpPr>
        <p:spPr bwMode="auto">
          <a:xfrm rot="5400000" flipH="1" flipV="1">
            <a:off x="3609454" y="4111799"/>
            <a:ext cx="260350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線接點 36"/>
          <p:cNvCxnSpPr>
            <a:cxnSpLocks noChangeShapeType="1"/>
          </p:cNvCxnSpPr>
          <p:nvPr/>
        </p:nvCxnSpPr>
        <p:spPr bwMode="auto">
          <a:xfrm rot="5400000" flipH="1" flipV="1">
            <a:off x="4681016" y="3540299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1" name="群組 51"/>
          <p:cNvGrpSpPr>
            <a:grpSpLocks/>
          </p:cNvGrpSpPr>
          <p:nvPr/>
        </p:nvGrpSpPr>
        <p:grpSpPr bwMode="auto">
          <a:xfrm>
            <a:off x="3775348" y="3634755"/>
            <a:ext cx="571500" cy="600075"/>
            <a:chOff x="2000250" y="4572000"/>
            <a:chExt cx="571500" cy="600075"/>
          </a:xfrm>
        </p:grpSpPr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2000250" y="46005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2071687" y="4572000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64" name="群組 52"/>
          <p:cNvGrpSpPr>
            <a:grpSpLocks/>
          </p:cNvGrpSpPr>
          <p:nvPr/>
        </p:nvGrpSpPr>
        <p:grpSpPr bwMode="auto">
          <a:xfrm>
            <a:off x="3203848" y="4249118"/>
            <a:ext cx="571500" cy="600075"/>
            <a:chOff x="1428750" y="5186363"/>
            <a:chExt cx="571500" cy="600075"/>
          </a:xfrm>
        </p:grpSpPr>
        <p:sp>
          <p:nvSpPr>
            <p:cNvPr id="65" name="橢圓 26"/>
            <p:cNvSpPr>
              <a:spLocks noChangeArrowheads="1"/>
            </p:cNvSpPr>
            <p:nvPr/>
          </p:nvSpPr>
          <p:spPr bwMode="auto">
            <a:xfrm>
              <a:off x="1428750" y="52149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6" name="矩形 22"/>
            <p:cNvSpPr>
              <a:spLocks noChangeArrowheads="1"/>
            </p:cNvSpPr>
            <p:nvPr/>
          </p:nvSpPr>
          <p:spPr bwMode="auto">
            <a:xfrm>
              <a:off x="1500187" y="518636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395536" y="3736356"/>
            <a:ext cx="2714625" cy="8921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altLang="zh-TW" sz="2000" dirty="0" smtClean="0">
                <a:solidFill>
                  <a:srgbClr val="C00000"/>
                </a:solidFill>
                <a:latin typeface="+mj-lt"/>
              </a:rPr>
              <a:t>he largest </a:t>
            </a:r>
            <a:r>
              <a:rPr lang="en-US" altLang="zh-TW" sz="2000" dirty="0">
                <a:solidFill>
                  <a:srgbClr val="C00000"/>
                </a:solidFill>
                <a:latin typeface="+mj-lt"/>
              </a:rPr>
              <a:t>element </a:t>
            </a:r>
            <a:r>
              <a:rPr lang="en-US" altLang="zh-TW" sz="2000" dirty="0" smtClean="0">
                <a:solidFill>
                  <a:srgbClr val="C00000"/>
                </a:solidFill>
                <a:latin typeface="+mj-lt"/>
              </a:rPr>
              <a:t>in left </a:t>
            </a:r>
            <a:r>
              <a:rPr lang="en-US" altLang="zh-TW" sz="2000" dirty="0" err="1">
                <a:solidFill>
                  <a:srgbClr val="C00000"/>
                </a:solidFill>
                <a:latin typeface="+mj-lt"/>
              </a:rPr>
              <a:t>subtree</a:t>
            </a:r>
            <a:endParaRPr lang="zh-TW" altLang="en-US" i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1" name="直線單箭頭接點 70"/>
          <p:cNvCxnSpPr>
            <a:cxnSpLocks noChangeShapeType="1"/>
            <a:stCxn id="70" idx="3"/>
            <a:endCxn id="62" idx="2"/>
          </p:cNvCxnSpPr>
          <p:nvPr/>
        </p:nvCxnSpPr>
        <p:spPr bwMode="auto">
          <a:xfrm flipV="1">
            <a:off x="3110161" y="3913362"/>
            <a:ext cx="665187" cy="269082"/>
          </a:xfrm>
          <a:prstGeom prst="straightConnector1">
            <a:avLst/>
          </a:prstGeom>
          <a:noFill/>
          <a:ln w="38100" algn="ctr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線單箭頭接點 71"/>
          <p:cNvCxnSpPr>
            <a:cxnSpLocks noChangeShapeType="1"/>
            <a:stCxn id="63" idx="0"/>
            <a:endCxn id="41" idx="2"/>
          </p:cNvCxnSpPr>
          <p:nvPr/>
        </p:nvCxnSpPr>
        <p:spPr bwMode="auto">
          <a:xfrm flipV="1">
            <a:off x="4096817" y="2948955"/>
            <a:ext cx="250031" cy="68580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3" name="文字方塊 72"/>
          <p:cNvSpPr txBox="1"/>
          <p:nvPr/>
        </p:nvSpPr>
        <p:spPr>
          <a:xfrm>
            <a:off x="4773885" y="237745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/>
              <a:t>To delete </a:t>
            </a:r>
            <a:r>
              <a:rPr lang="en-US" altLang="zh-TW" dirty="0" smtClean="0">
                <a:solidFill>
                  <a:srgbClr val="C00000"/>
                </a:solidFill>
              </a:rPr>
              <a:t>30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327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49"/>
          <p:cNvGrpSpPr>
            <a:grpSpLocks/>
          </p:cNvGrpSpPr>
          <p:nvPr/>
        </p:nvGrpSpPr>
        <p:grpSpPr bwMode="auto">
          <a:xfrm>
            <a:off x="3995937" y="2348880"/>
            <a:ext cx="571500" cy="553998"/>
            <a:chOff x="2220840" y="3286124"/>
            <a:chExt cx="571491" cy="554080"/>
          </a:xfrm>
        </p:grpSpPr>
        <p:sp>
          <p:nvSpPr>
            <p:cNvPr id="40" name="橢圓 5"/>
            <p:cNvSpPr>
              <a:spLocks noChangeArrowheads="1"/>
            </p:cNvSpPr>
            <p:nvPr/>
          </p:nvSpPr>
          <p:spPr bwMode="auto">
            <a:xfrm>
              <a:off x="2286000" y="33147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2220840" y="3286124"/>
              <a:ext cx="57149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</a:t>
            </a:r>
            <a:r>
              <a:rPr lang="en-US" altLang="zh-TW" dirty="0" smtClean="0"/>
              <a:t>3 </a:t>
            </a:r>
            <a:r>
              <a:rPr lang="en-US" altLang="zh-TW" dirty="0"/>
              <a:t>: The element is a non-leaf node with </a:t>
            </a:r>
            <a:r>
              <a:rPr lang="en-US" altLang="zh-TW" dirty="0" smtClean="0"/>
              <a:t>two children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Delete the node</a:t>
            </a:r>
          </a:p>
          <a:p>
            <a:pPr lvl="1"/>
            <a:r>
              <a:rPr lang="en-US" altLang="zh-TW" dirty="0"/>
              <a:t>It is a </a:t>
            </a:r>
            <a:r>
              <a:rPr lang="en-US" altLang="zh-TW" dirty="0" smtClean="0"/>
              <a:t>non-leaf </a:t>
            </a:r>
            <a:r>
              <a:rPr lang="en-US" altLang="zh-TW" dirty="0"/>
              <a:t>node </a:t>
            </a:r>
            <a:r>
              <a:rPr lang="en-US" altLang="zh-TW" dirty="0" smtClean="0"/>
              <a:t>with one child -&gt; </a:t>
            </a:r>
            <a:br>
              <a:rPr lang="en-US" altLang="zh-TW" dirty="0" smtClean="0"/>
            </a:br>
            <a:r>
              <a:rPr lang="en-US" altLang="zh-TW" dirty="0" smtClean="0"/>
              <a:t>apply </a:t>
            </a:r>
            <a:r>
              <a:rPr lang="en-US" altLang="zh-TW" dirty="0"/>
              <a:t>scenario </a:t>
            </a:r>
            <a:r>
              <a:rPr lang="en-US" altLang="zh-TW" dirty="0" smtClean="0"/>
              <a:t>2!</a:t>
            </a:r>
          </a:p>
          <a:p>
            <a:endParaRPr lang="zh-TW" altLang="en-US" dirty="0"/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3775347" y="3677618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2" name="直線接點 30"/>
          <p:cNvCxnSpPr>
            <a:cxnSpLocks noChangeShapeType="1"/>
          </p:cNvCxnSpPr>
          <p:nvPr/>
        </p:nvCxnSpPr>
        <p:spPr bwMode="auto">
          <a:xfrm rot="5400000" flipH="1" flipV="1">
            <a:off x="3773760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3"/>
          <p:cNvCxnSpPr>
            <a:cxnSpLocks noChangeShapeType="1"/>
          </p:cNvCxnSpPr>
          <p:nvPr/>
        </p:nvCxnSpPr>
        <p:spPr bwMode="auto">
          <a:xfrm rot="16200000" flipV="1">
            <a:off x="4559572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36"/>
          <p:cNvCxnSpPr>
            <a:cxnSpLocks noChangeShapeType="1"/>
          </p:cNvCxnSpPr>
          <p:nvPr/>
        </p:nvCxnSpPr>
        <p:spPr bwMode="auto">
          <a:xfrm rot="16200000" flipV="1">
            <a:off x="3630885" y="351886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16200000" flipV="1">
            <a:off x="5238229" y="348314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群組 50"/>
          <p:cNvGrpSpPr>
            <a:grpSpLocks/>
          </p:cNvGrpSpPr>
          <p:nvPr/>
        </p:nvGrpSpPr>
        <p:grpSpPr bwMode="auto">
          <a:xfrm>
            <a:off x="3275285" y="2991818"/>
            <a:ext cx="587375" cy="600075"/>
            <a:chOff x="1500188" y="3929067"/>
            <a:chExt cx="587248" cy="600075"/>
          </a:xfrm>
        </p:grpSpPr>
        <p:sp>
          <p:nvSpPr>
            <p:cNvPr id="47" name="橢圓 24"/>
            <p:cNvSpPr>
              <a:spLocks noChangeArrowheads="1"/>
            </p:cNvSpPr>
            <p:nvPr/>
          </p:nvSpPr>
          <p:spPr bwMode="auto">
            <a:xfrm>
              <a:off x="1500188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1587482" y="3929067"/>
              <a:ext cx="499954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9" name="群組 56"/>
          <p:cNvGrpSpPr>
            <a:grpSpLocks/>
          </p:cNvGrpSpPr>
          <p:nvPr/>
        </p:nvGrpSpPr>
        <p:grpSpPr bwMode="auto">
          <a:xfrm>
            <a:off x="5418410" y="3634755"/>
            <a:ext cx="587375" cy="600075"/>
            <a:chOff x="3643313" y="4572000"/>
            <a:chExt cx="587266" cy="600164"/>
          </a:xfrm>
        </p:grpSpPr>
        <p:sp>
          <p:nvSpPr>
            <p:cNvPr id="50" name="橢圓 29"/>
            <p:cNvSpPr>
              <a:spLocks noChangeArrowheads="1"/>
            </p:cNvSpPr>
            <p:nvPr/>
          </p:nvSpPr>
          <p:spPr bwMode="auto">
            <a:xfrm>
              <a:off x="3643313" y="46005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3659185" y="4572000"/>
              <a:ext cx="571394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群組 55"/>
          <p:cNvGrpSpPr>
            <a:grpSpLocks/>
          </p:cNvGrpSpPr>
          <p:nvPr/>
        </p:nvGrpSpPr>
        <p:grpSpPr bwMode="auto">
          <a:xfrm>
            <a:off x="4846910" y="2991818"/>
            <a:ext cx="571500" cy="600075"/>
            <a:chOff x="3071813" y="3929067"/>
            <a:chExt cx="571496" cy="600164"/>
          </a:xfrm>
        </p:grpSpPr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1813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3071813" y="3929067"/>
              <a:ext cx="57149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5" name="群組 54"/>
          <p:cNvGrpSpPr>
            <a:grpSpLocks/>
          </p:cNvGrpSpPr>
          <p:nvPr/>
        </p:nvGrpSpPr>
        <p:grpSpPr bwMode="auto">
          <a:xfrm>
            <a:off x="4346848" y="3677618"/>
            <a:ext cx="571500" cy="600075"/>
            <a:chOff x="2571750" y="4614863"/>
            <a:chExt cx="571493" cy="600164"/>
          </a:xfrm>
        </p:grpSpPr>
        <p:sp>
          <p:nvSpPr>
            <p:cNvPr id="56" name="橢圓 26"/>
            <p:cNvSpPr>
              <a:spLocks noChangeArrowheads="1"/>
            </p:cNvSpPr>
            <p:nvPr/>
          </p:nvSpPr>
          <p:spPr bwMode="auto">
            <a:xfrm>
              <a:off x="2571750" y="46434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2571750" y="4614863"/>
              <a:ext cx="571493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58" name="直線接點 36"/>
          <p:cNvCxnSpPr>
            <a:cxnSpLocks noChangeShapeType="1"/>
          </p:cNvCxnSpPr>
          <p:nvPr/>
        </p:nvCxnSpPr>
        <p:spPr bwMode="auto">
          <a:xfrm rot="5400000" flipH="1" flipV="1">
            <a:off x="3609454" y="4111799"/>
            <a:ext cx="260350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線接點 36"/>
          <p:cNvCxnSpPr>
            <a:cxnSpLocks noChangeShapeType="1"/>
          </p:cNvCxnSpPr>
          <p:nvPr/>
        </p:nvCxnSpPr>
        <p:spPr bwMode="auto">
          <a:xfrm rot="5400000" flipH="1" flipV="1">
            <a:off x="4681016" y="3540299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1" name="群組 51"/>
          <p:cNvGrpSpPr>
            <a:grpSpLocks/>
          </p:cNvGrpSpPr>
          <p:nvPr/>
        </p:nvGrpSpPr>
        <p:grpSpPr bwMode="auto">
          <a:xfrm>
            <a:off x="3775348" y="3634755"/>
            <a:ext cx="571500" cy="600075"/>
            <a:chOff x="2000250" y="4572000"/>
            <a:chExt cx="571500" cy="600075"/>
          </a:xfrm>
        </p:grpSpPr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2000250" y="46005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2071687" y="4572000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64" name="群組 52"/>
          <p:cNvGrpSpPr>
            <a:grpSpLocks/>
          </p:cNvGrpSpPr>
          <p:nvPr/>
        </p:nvGrpSpPr>
        <p:grpSpPr bwMode="auto">
          <a:xfrm>
            <a:off x="3203848" y="4249118"/>
            <a:ext cx="571500" cy="600075"/>
            <a:chOff x="1428750" y="5186363"/>
            <a:chExt cx="571500" cy="600075"/>
          </a:xfrm>
        </p:grpSpPr>
        <p:sp>
          <p:nvSpPr>
            <p:cNvPr id="65" name="橢圓 26"/>
            <p:cNvSpPr>
              <a:spLocks noChangeArrowheads="1"/>
            </p:cNvSpPr>
            <p:nvPr/>
          </p:nvSpPr>
          <p:spPr bwMode="auto">
            <a:xfrm>
              <a:off x="1428750" y="52149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6" name="矩形 22"/>
            <p:cNvSpPr>
              <a:spLocks noChangeArrowheads="1"/>
            </p:cNvSpPr>
            <p:nvPr/>
          </p:nvSpPr>
          <p:spPr bwMode="auto">
            <a:xfrm>
              <a:off x="1500187" y="518636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73" name="文字方塊 72"/>
          <p:cNvSpPr txBox="1"/>
          <p:nvPr/>
        </p:nvSpPr>
        <p:spPr>
          <a:xfrm>
            <a:off x="4773885" y="237745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/>
              <a:t>To delete </a:t>
            </a:r>
            <a:r>
              <a:rPr lang="en-US" altLang="zh-TW" dirty="0" smtClean="0">
                <a:solidFill>
                  <a:srgbClr val="C00000"/>
                </a:solidFill>
              </a:rPr>
              <a:t>30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012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51"/>
          <p:cNvGrpSpPr>
            <a:grpSpLocks/>
          </p:cNvGrpSpPr>
          <p:nvPr/>
        </p:nvGrpSpPr>
        <p:grpSpPr bwMode="auto">
          <a:xfrm>
            <a:off x="3775348" y="3634755"/>
            <a:ext cx="571500" cy="553998"/>
            <a:chOff x="2000250" y="4572000"/>
            <a:chExt cx="571500" cy="553998"/>
          </a:xfrm>
        </p:grpSpPr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2000250" y="46005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2071687" y="4572000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9" name="群組 49"/>
          <p:cNvGrpSpPr>
            <a:grpSpLocks/>
          </p:cNvGrpSpPr>
          <p:nvPr/>
        </p:nvGrpSpPr>
        <p:grpSpPr bwMode="auto">
          <a:xfrm>
            <a:off x="3995937" y="2348880"/>
            <a:ext cx="571500" cy="553998"/>
            <a:chOff x="2220840" y="3286124"/>
            <a:chExt cx="571491" cy="554080"/>
          </a:xfrm>
        </p:grpSpPr>
        <p:sp>
          <p:nvSpPr>
            <p:cNvPr id="40" name="橢圓 5"/>
            <p:cNvSpPr>
              <a:spLocks noChangeArrowheads="1"/>
            </p:cNvSpPr>
            <p:nvPr/>
          </p:nvSpPr>
          <p:spPr bwMode="auto">
            <a:xfrm>
              <a:off x="2286000" y="33147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2220840" y="3286124"/>
              <a:ext cx="57149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</a:t>
            </a:r>
            <a:r>
              <a:rPr lang="en-US" altLang="zh-TW" dirty="0" smtClean="0"/>
              <a:t>3 </a:t>
            </a:r>
            <a:r>
              <a:rPr lang="en-US" altLang="zh-TW" dirty="0"/>
              <a:t>: The element is a non-leaf node with </a:t>
            </a:r>
            <a:r>
              <a:rPr lang="en-US" altLang="zh-TW" dirty="0" smtClean="0"/>
              <a:t>two children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Delete the node</a:t>
            </a:r>
          </a:p>
          <a:p>
            <a:pPr lvl="1"/>
            <a:r>
              <a:rPr lang="en-US" altLang="zh-TW" dirty="0"/>
              <a:t>It is a </a:t>
            </a:r>
            <a:r>
              <a:rPr lang="en-US" altLang="zh-TW" dirty="0" smtClean="0"/>
              <a:t>non-leaf </a:t>
            </a:r>
            <a:r>
              <a:rPr lang="en-US" altLang="zh-TW" dirty="0"/>
              <a:t>node </a:t>
            </a:r>
            <a:r>
              <a:rPr lang="en-US" altLang="zh-TW" dirty="0" smtClean="0"/>
              <a:t>with one child -&gt; </a:t>
            </a:r>
            <a:br>
              <a:rPr lang="en-US" altLang="zh-TW" dirty="0" smtClean="0"/>
            </a:br>
            <a:r>
              <a:rPr lang="en-US" altLang="zh-TW" dirty="0" smtClean="0"/>
              <a:t>apply </a:t>
            </a:r>
            <a:r>
              <a:rPr lang="en-US" altLang="zh-TW" dirty="0"/>
              <a:t>scenario </a:t>
            </a:r>
            <a:r>
              <a:rPr lang="en-US" altLang="zh-TW" dirty="0" smtClean="0"/>
              <a:t>2!</a:t>
            </a:r>
          </a:p>
          <a:p>
            <a:endParaRPr lang="zh-TW" altLang="en-US" dirty="0"/>
          </a:p>
        </p:txBody>
      </p:sp>
      <p:cxnSp>
        <p:nvCxnSpPr>
          <p:cNvPr id="42" name="直線接點 30"/>
          <p:cNvCxnSpPr>
            <a:cxnSpLocks noChangeShapeType="1"/>
          </p:cNvCxnSpPr>
          <p:nvPr/>
        </p:nvCxnSpPr>
        <p:spPr bwMode="auto">
          <a:xfrm rot="5400000" flipH="1" flipV="1">
            <a:off x="3773760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3"/>
          <p:cNvCxnSpPr>
            <a:cxnSpLocks noChangeShapeType="1"/>
          </p:cNvCxnSpPr>
          <p:nvPr/>
        </p:nvCxnSpPr>
        <p:spPr bwMode="auto">
          <a:xfrm rot="16200000" flipV="1">
            <a:off x="4559572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36"/>
          <p:cNvCxnSpPr>
            <a:cxnSpLocks noChangeShapeType="1"/>
          </p:cNvCxnSpPr>
          <p:nvPr/>
        </p:nvCxnSpPr>
        <p:spPr bwMode="auto">
          <a:xfrm rot="16200000" flipV="1">
            <a:off x="3630885" y="351886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16200000" flipV="1">
            <a:off x="5238229" y="348314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群組 50"/>
          <p:cNvGrpSpPr>
            <a:grpSpLocks/>
          </p:cNvGrpSpPr>
          <p:nvPr/>
        </p:nvGrpSpPr>
        <p:grpSpPr bwMode="auto">
          <a:xfrm>
            <a:off x="3275285" y="2991818"/>
            <a:ext cx="587375" cy="600075"/>
            <a:chOff x="1500188" y="3929067"/>
            <a:chExt cx="587248" cy="600075"/>
          </a:xfrm>
        </p:grpSpPr>
        <p:sp>
          <p:nvSpPr>
            <p:cNvPr id="47" name="橢圓 24"/>
            <p:cNvSpPr>
              <a:spLocks noChangeArrowheads="1"/>
            </p:cNvSpPr>
            <p:nvPr/>
          </p:nvSpPr>
          <p:spPr bwMode="auto">
            <a:xfrm>
              <a:off x="1500188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1587482" y="3929067"/>
              <a:ext cx="499954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9" name="群組 56"/>
          <p:cNvGrpSpPr>
            <a:grpSpLocks/>
          </p:cNvGrpSpPr>
          <p:nvPr/>
        </p:nvGrpSpPr>
        <p:grpSpPr bwMode="auto">
          <a:xfrm>
            <a:off x="5418410" y="3634755"/>
            <a:ext cx="587375" cy="600075"/>
            <a:chOff x="3643313" y="4572000"/>
            <a:chExt cx="587266" cy="600164"/>
          </a:xfrm>
        </p:grpSpPr>
        <p:sp>
          <p:nvSpPr>
            <p:cNvPr id="50" name="橢圓 29"/>
            <p:cNvSpPr>
              <a:spLocks noChangeArrowheads="1"/>
            </p:cNvSpPr>
            <p:nvPr/>
          </p:nvSpPr>
          <p:spPr bwMode="auto">
            <a:xfrm>
              <a:off x="3643313" y="46005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3659185" y="4572000"/>
              <a:ext cx="571394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群組 55"/>
          <p:cNvGrpSpPr>
            <a:grpSpLocks/>
          </p:cNvGrpSpPr>
          <p:nvPr/>
        </p:nvGrpSpPr>
        <p:grpSpPr bwMode="auto">
          <a:xfrm>
            <a:off x="4846910" y="2991818"/>
            <a:ext cx="571500" cy="600075"/>
            <a:chOff x="3071813" y="3929067"/>
            <a:chExt cx="571496" cy="600164"/>
          </a:xfrm>
        </p:grpSpPr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1813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3071813" y="3929067"/>
              <a:ext cx="57149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5" name="群組 54"/>
          <p:cNvGrpSpPr>
            <a:grpSpLocks/>
          </p:cNvGrpSpPr>
          <p:nvPr/>
        </p:nvGrpSpPr>
        <p:grpSpPr bwMode="auto">
          <a:xfrm>
            <a:off x="4346848" y="3677618"/>
            <a:ext cx="571500" cy="600075"/>
            <a:chOff x="2571750" y="4614863"/>
            <a:chExt cx="571493" cy="600164"/>
          </a:xfrm>
        </p:grpSpPr>
        <p:sp>
          <p:nvSpPr>
            <p:cNvPr id="56" name="橢圓 26"/>
            <p:cNvSpPr>
              <a:spLocks noChangeArrowheads="1"/>
            </p:cNvSpPr>
            <p:nvPr/>
          </p:nvSpPr>
          <p:spPr bwMode="auto">
            <a:xfrm>
              <a:off x="2571750" y="46434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2571750" y="4614863"/>
              <a:ext cx="571493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0" name="直線接點 36"/>
          <p:cNvCxnSpPr>
            <a:cxnSpLocks noChangeShapeType="1"/>
          </p:cNvCxnSpPr>
          <p:nvPr/>
        </p:nvCxnSpPr>
        <p:spPr bwMode="auto">
          <a:xfrm rot="5400000" flipH="1" flipV="1">
            <a:off x="4681016" y="3540299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3" name="文字方塊 72"/>
          <p:cNvSpPr txBox="1"/>
          <p:nvPr/>
        </p:nvSpPr>
        <p:spPr>
          <a:xfrm>
            <a:off x="4773885" y="237745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/>
              <a:t>To delete </a:t>
            </a:r>
            <a:r>
              <a:rPr lang="en-US" altLang="zh-TW" dirty="0" smtClean="0">
                <a:solidFill>
                  <a:srgbClr val="C00000"/>
                </a:solidFill>
              </a:rPr>
              <a:t>30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472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BST : Time Complexity</a:t>
            </a:r>
            <a:endParaRPr lang="zh-TW" altLang="en-US" dirty="0" smtClean="0"/>
          </a:p>
        </p:txBody>
      </p:sp>
      <p:sp>
        <p:nvSpPr>
          <p:cNvPr id="501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Search, insertion, or deletion takes </a:t>
            </a:r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i="1" dirty="0" smtClean="0">
                <a:solidFill>
                  <a:srgbClr val="FF0000"/>
                </a:solidFill>
              </a:rPr>
              <a:t>h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/>
              <a:t>h</a:t>
            </a:r>
            <a:r>
              <a:rPr lang="en-US" altLang="zh-TW" dirty="0" smtClean="0"/>
              <a:t> = Height of a BST</a:t>
            </a:r>
          </a:p>
        </p:txBody>
      </p:sp>
      <p:sp>
        <p:nvSpPr>
          <p:cNvPr id="54283" name="橢圓 24"/>
          <p:cNvSpPr>
            <a:spLocks noChangeArrowheads="1"/>
          </p:cNvSpPr>
          <p:nvPr/>
        </p:nvSpPr>
        <p:spPr bwMode="auto">
          <a:xfrm>
            <a:off x="1199878" y="3957009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284" name="橢圓 24"/>
          <p:cNvSpPr>
            <a:spLocks noChangeArrowheads="1"/>
          </p:cNvSpPr>
          <p:nvPr/>
        </p:nvSpPr>
        <p:spPr bwMode="auto">
          <a:xfrm>
            <a:off x="1771378" y="4599946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285" name="橢圓 24"/>
          <p:cNvSpPr>
            <a:spLocks noChangeArrowheads="1"/>
          </p:cNvSpPr>
          <p:nvPr/>
        </p:nvSpPr>
        <p:spPr bwMode="auto">
          <a:xfrm>
            <a:off x="2342878" y="5242884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286" name="橢圓 24"/>
          <p:cNvSpPr>
            <a:spLocks noChangeArrowheads="1"/>
          </p:cNvSpPr>
          <p:nvPr/>
        </p:nvSpPr>
        <p:spPr bwMode="auto">
          <a:xfrm>
            <a:off x="2965033" y="6000121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4290" name="直線接點 30"/>
          <p:cNvCxnSpPr>
            <a:cxnSpLocks noChangeShapeType="1"/>
            <a:stCxn id="54284" idx="1"/>
            <a:endCxn id="54283" idx="5"/>
          </p:cNvCxnSpPr>
          <p:nvPr/>
        </p:nvCxnSpPr>
        <p:spPr bwMode="auto">
          <a:xfrm rot="16200000" flipV="1">
            <a:off x="1591196" y="4419765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91" name="直線接點 30"/>
          <p:cNvCxnSpPr>
            <a:cxnSpLocks noChangeShapeType="1"/>
            <a:stCxn id="54285" idx="1"/>
            <a:endCxn id="54284" idx="5"/>
          </p:cNvCxnSpPr>
          <p:nvPr/>
        </p:nvCxnSpPr>
        <p:spPr bwMode="auto">
          <a:xfrm rot="16200000" flipV="1">
            <a:off x="2162696" y="5062703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92" name="直線接點 30"/>
          <p:cNvCxnSpPr>
            <a:cxnSpLocks noChangeShapeType="1"/>
            <a:stCxn id="54286" idx="1"/>
          </p:cNvCxnSpPr>
          <p:nvPr/>
        </p:nvCxnSpPr>
        <p:spPr bwMode="auto">
          <a:xfrm flipH="1" flipV="1">
            <a:off x="2769708" y="5669714"/>
            <a:ext cx="268557" cy="40364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99" name="矩形 22"/>
          <p:cNvSpPr>
            <a:spLocks noChangeArrowheads="1"/>
          </p:cNvSpPr>
          <p:nvPr/>
        </p:nvSpPr>
        <p:spPr bwMode="auto">
          <a:xfrm>
            <a:off x="1271315" y="3928434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54300" name="矩形 22"/>
          <p:cNvSpPr>
            <a:spLocks noChangeArrowheads="1"/>
          </p:cNvSpPr>
          <p:nvPr/>
        </p:nvSpPr>
        <p:spPr bwMode="auto">
          <a:xfrm>
            <a:off x="1842815" y="4571371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54301" name="矩形 22"/>
          <p:cNvSpPr>
            <a:spLocks noChangeArrowheads="1"/>
          </p:cNvSpPr>
          <p:nvPr/>
        </p:nvSpPr>
        <p:spPr bwMode="auto">
          <a:xfrm>
            <a:off x="2414315" y="5214309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3</a:t>
            </a:r>
            <a:endParaRPr lang="zh-TW" altLang="en-US" b="1">
              <a:latin typeface="+mj-lt"/>
            </a:endParaRPr>
          </a:p>
        </p:txBody>
      </p:sp>
      <p:sp>
        <p:nvSpPr>
          <p:cNvPr id="54302" name="矩形 22"/>
          <p:cNvSpPr>
            <a:spLocks noChangeArrowheads="1"/>
          </p:cNvSpPr>
          <p:nvPr/>
        </p:nvSpPr>
        <p:spPr bwMode="auto">
          <a:xfrm>
            <a:off x="3072086" y="5989802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n</a:t>
            </a:r>
            <a:endParaRPr lang="zh-TW" altLang="en-US" b="1">
              <a:latin typeface="+mj-lt"/>
            </a:endParaRPr>
          </a:p>
        </p:txBody>
      </p:sp>
      <p:sp>
        <p:nvSpPr>
          <p:cNvPr id="32" name="矩形 22"/>
          <p:cNvSpPr>
            <a:spLocks noChangeArrowheads="1"/>
          </p:cNvSpPr>
          <p:nvPr/>
        </p:nvSpPr>
        <p:spPr bwMode="auto">
          <a:xfrm>
            <a:off x="2887902" y="3249476"/>
            <a:ext cx="357187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1,</a:t>
            </a:r>
            <a:endParaRPr lang="zh-TW" altLang="en-US" sz="2400" dirty="0">
              <a:latin typeface="+mj-lt"/>
            </a:endParaRPr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3173652" y="3249476"/>
            <a:ext cx="357187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2,</a:t>
            </a:r>
            <a:endParaRPr lang="zh-TW" altLang="en-US" sz="2400" dirty="0">
              <a:latin typeface="+mj-lt"/>
            </a:endParaRP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3459402" y="3249476"/>
            <a:ext cx="357187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3,</a:t>
            </a:r>
            <a:endParaRPr lang="zh-TW" altLang="en-US" sz="2400" dirty="0">
              <a:latin typeface="+mj-lt"/>
            </a:endParaRP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3745152" y="3249476"/>
            <a:ext cx="642937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…</a:t>
            </a:r>
            <a:endParaRPr lang="zh-TW" altLang="en-US" sz="2400" dirty="0">
              <a:latin typeface="+mj-lt"/>
            </a:endParaRPr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>
          <a:xfrm>
            <a:off x="457200" y="2719461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Worst case </a:t>
            </a:r>
            <a:r>
              <a:rPr lang="en-US" altLang="zh-TW" dirty="0" smtClean="0">
                <a:solidFill>
                  <a:srgbClr val="FF0000"/>
                </a:solidFill>
              </a:rPr>
              <a:t>h=n</a:t>
            </a:r>
          </a:p>
          <a:p>
            <a:pPr lvl="1"/>
            <a:r>
              <a:rPr lang="en-US" altLang="zh-TW" dirty="0"/>
              <a:t>Insert keys</a:t>
            </a:r>
            <a:endParaRPr lang="zh-TW" altLang="en-US" dirty="0"/>
          </a:p>
        </p:txBody>
      </p:sp>
      <p:sp>
        <p:nvSpPr>
          <p:cNvPr id="23" name="內容版面配置區 3"/>
          <p:cNvSpPr txBox="1">
            <a:spLocks/>
          </p:cNvSpPr>
          <p:nvPr/>
        </p:nvSpPr>
        <p:spPr>
          <a:xfrm>
            <a:off x="4493840" y="2719461"/>
            <a:ext cx="483068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Best case </a:t>
            </a:r>
            <a:r>
              <a:rPr lang="en-US" altLang="zh-TW" dirty="0" smtClean="0">
                <a:solidFill>
                  <a:srgbClr val="FF0000"/>
                </a:solidFill>
              </a:rPr>
              <a:t>h=</a:t>
            </a:r>
            <a:r>
              <a:rPr lang="en-US" altLang="zh-TW" dirty="0" err="1" smtClean="0">
                <a:solidFill>
                  <a:srgbClr val="FF0000"/>
                </a:solidFill>
              </a:rPr>
              <a:t>logn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Insert </a:t>
            </a:r>
            <a:r>
              <a:rPr lang="en-US" altLang="zh-TW" dirty="0"/>
              <a:t>keys : </a:t>
            </a:r>
            <a:r>
              <a:rPr lang="en-US" altLang="zh-TW" sz="2400" dirty="0"/>
              <a:t>4, 2, 6, 1, 3, 5, </a:t>
            </a:r>
            <a:r>
              <a:rPr lang="en-US" altLang="zh-TW" sz="2400" dirty="0" smtClean="0"/>
              <a:t>7</a:t>
            </a:r>
            <a:endParaRPr lang="en-US" altLang="zh-TW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5030291" y="4135338"/>
            <a:ext cx="3286125" cy="1885950"/>
            <a:chOff x="5030291" y="4135338"/>
            <a:chExt cx="3286125" cy="1885950"/>
          </a:xfrm>
        </p:grpSpPr>
        <p:sp>
          <p:nvSpPr>
            <p:cNvPr id="24" name="橢圓 26"/>
            <p:cNvSpPr>
              <a:spLocks noChangeArrowheads="1"/>
            </p:cNvSpPr>
            <p:nvPr/>
          </p:nvSpPr>
          <p:spPr bwMode="auto">
            <a:xfrm>
              <a:off x="66733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橢圓 5"/>
            <p:cNvSpPr>
              <a:spLocks noChangeArrowheads="1"/>
            </p:cNvSpPr>
            <p:nvPr/>
          </p:nvSpPr>
          <p:spPr bwMode="auto">
            <a:xfrm>
              <a:off x="6387604" y="41639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矩形 22"/>
            <p:cNvSpPr>
              <a:spLocks noChangeArrowheads="1"/>
            </p:cNvSpPr>
            <p:nvPr/>
          </p:nvSpPr>
          <p:spPr bwMode="auto">
            <a:xfrm>
              <a:off x="6459041" y="4135338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4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7" name="橢圓 24"/>
            <p:cNvSpPr>
              <a:spLocks noChangeArrowheads="1"/>
            </p:cNvSpPr>
            <p:nvPr/>
          </p:nvSpPr>
          <p:spPr bwMode="auto">
            <a:xfrm>
              <a:off x="5601791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8" name="橢圓 25"/>
            <p:cNvSpPr>
              <a:spLocks noChangeArrowheads="1"/>
            </p:cNvSpPr>
            <p:nvPr/>
          </p:nvSpPr>
          <p:spPr bwMode="auto">
            <a:xfrm>
              <a:off x="7173416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" name="橢圓 26"/>
            <p:cNvSpPr>
              <a:spLocks noChangeArrowheads="1"/>
            </p:cNvSpPr>
            <p:nvPr/>
          </p:nvSpPr>
          <p:spPr bwMode="auto">
            <a:xfrm>
              <a:off x="5030291" y="544978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0" name="橢圓 27"/>
            <p:cNvSpPr>
              <a:spLocks noChangeArrowheads="1"/>
            </p:cNvSpPr>
            <p:nvPr/>
          </p:nvSpPr>
          <p:spPr bwMode="auto">
            <a:xfrm>
              <a:off x="61018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橢圓 29"/>
            <p:cNvSpPr>
              <a:spLocks noChangeArrowheads="1"/>
            </p:cNvSpPr>
            <p:nvPr/>
          </p:nvSpPr>
          <p:spPr bwMode="auto">
            <a:xfrm>
              <a:off x="7744916" y="544978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36" name="直線接點 30"/>
            <p:cNvCxnSpPr>
              <a:cxnSpLocks noChangeShapeType="1"/>
              <a:stCxn id="27" idx="7"/>
              <a:endCxn id="25" idx="3"/>
            </p:cNvCxnSpPr>
            <p:nvPr/>
          </p:nvCxnSpPr>
          <p:spPr bwMode="auto">
            <a:xfrm rot="5400000" flipH="1" flipV="1">
              <a:off x="6100266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線接點 33"/>
            <p:cNvCxnSpPr>
              <a:cxnSpLocks noChangeShapeType="1"/>
              <a:stCxn id="28" idx="1"/>
              <a:endCxn id="25" idx="5"/>
            </p:cNvCxnSpPr>
            <p:nvPr/>
          </p:nvCxnSpPr>
          <p:spPr bwMode="auto">
            <a:xfrm rot="16200000" flipV="1">
              <a:off x="6886078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線接點 36"/>
            <p:cNvCxnSpPr>
              <a:cxnSpLocks noChangeShapeType="1"/>
              <a:stCxn id="29" idx="7"/>
              <a:endCxn id="27" idx="3"/>
            </p:cNvCxnSpPr>
            <p:nvPr/>
          </p:nvCxnSpPr>
          <p:spPr bwMode="auto">
            <a:xfrm rot="5400000" flipH="1" flipV="1">
              <a:off x="5421610" y="5269607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線接點 43"/>
            <p:cNvCxnSpPr>
              <a:cxnSpLocks noChangeShapeType="1"/>
              <a:stCxn id="30" idx="1"/>
              <a:endCxn id="27" idx="5"/>
            </p:cNvCxnSpPr>
            <p:nvPr/>
          </p:nvCxnSpPr>
          <p:spPr bwMode="auto">
            <a:xfrm rot="16200000" flipV="1">
              <a:off x="5957391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線接點 49"/>
            <p:cNvCxnSpPr>
              <a:cxnSpLocks noChangeShapeType="1"/>
              <a:stCxn id="31" idx="1"/>
              <a:endCxn id="28" idx="5"/>
            </p:cNvCxnSpPr>
            <p:nvPr/>
          </p:nvCxnSpPr>
          <p:spPr bwMode="auto">
            <a:xfrm rot="16200000" flipV="1">
              <a:off x="7564735" y="5269607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5673229" y="477827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2" name="矩形 22"/>
            <p:cNvSpPr>
              <a:spLocks noChangeArrowheads="1"/>
            </p:cNvSpPr>
            <p:nvPr/>
          </p:nvSpPr>
          <p:spPr bwMode="auto">
            <a:xfrm>
              <a:off x="5030291" y="54212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43" name="矩形 22"/>
            <p:cNvSpPr>
              <a:spLocks noChangeArrowheads="1"/>
            </p:cNvSpPr>
            <p:nvPr/>
          </p:nvSpPr>
          <p:spPr bwMode="auto">
            <a:xfrm>
              <a:off x="6173291" y="542121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3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44" name="矩形 22"/>
            <p:cNvSpPr>
              <a:spLocks noChangeArrowheads="1"/>
            </p:cNvSpPr>
            <p:nvPr/>
          </p:nvSpPr>
          <p:spPr bwMode="auto">
            <a:xfrm>
              <a:off x="7816354" y="5421213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45" name="矩形 22"/>
            <p:cNvSpPr>
              <a:spLocks noChangeArrowheads="1"/>
            </p:cNvSpPr>
            <p:nvPr/>
          </p:nvSpPr>
          <p:spPr bwMode="auto">
            <a:xfrm>
              <a:off x="7244854" y="4778276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  <p:cxnSp>
          <p:nvCxnSpPr>
            <p:cNvPr id="46" name="直線接點 33"/>
            <p:cNvCxnSpPr>
              <a:cxnSpLocks noChangeShapeType="1"/>
              <a:stCxn id="24" idx="7"/>
              <a:endCxn id="28" idx="3"/>
            </p:cNvCxnSpPr>
            <p:nvPr/>
          </p:nvCxnSpPr>
          <p:spPr bwMode="auto">
            <a:xfrm rot="5400000" flipH="1" flipV="1">
              <a:off x="7028953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矩形 22"/>
            <p:cNvSpPr>
              <a:spLocks noChangeArrowheads="1"/>
            </p:cNvSpPr>
            <p:nvPr/>
          </p:nvSpPr>
          <p:spPr bwMode="auto">
            <a:xfrm>
              <a:off x="6744791" y="54212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5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8116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nimBg="1"/>
      <p:bldP spid="54284" grpId="0" animBg="1"/>
      <p:bldP spid="54285" grpId="0" animBg="1"/>
      <p:bldP spid="54286" grpId="0" animBg="1"/>
      <p:bldP spid="54299" grpId="0" animBg="1"/>
      <p:bldP spid="54300" grpId="0" animBg="1"/>
      <p:bldP spid="54301" grpId="0" animBg="1"/>
      <p:bldP spid="54302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Self-Study Topics</a:t>
            </a:r>
            <a:endParaRPr lang="zh-TW" altLang="en-US" dirty="0" smtClean="0"/>
          </a:p>
        </p:txBody>
      </p:sp>
      <p:sp>
        <p:nvSpPr>
          <p:cNvPr id="522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/>
              <a:t>Write pseudo codes of BST deletion</a:t>
            </a:r>
          </a:p>
          <a:p>
            <a:pPr>
              <a:defRPr/>
            </a:pPr>
            <a:r>
              <a:rPr lang="en-US" altLang="zh-TW" dirty="0" smtClean="0"/>
              <a:t>Selection trees</a:t>
            </a:r>
          </a:p>
          <a:p>
            <a:pPr>
              <a:defRPr/>
            </a:pPr>
            <a:r>
              <a:rPr lang="en-US" altLang="zh-TW" smtClean="0"/>
              <a:t>AVL/Red-Black trees </a:t>
            </a:r>
            <a:r>
              <a:rPr lang="en-US" altLang="zh-TW" dirty="0" smtClean="0"/>
              <a:t>(Chapter 10)</a:t>
            </a:r>
          </a:p>
          <a:p>
            <a:pPr lvl="1">
              <a:defRPr/>
            </a:pPr>
            <a:r>
              <a:rPr lang="en-US" altLang="zh-TW" dirty="0" smtClean="0"/>
              <a:t>Worst case height : </a:t>
            </a:r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logn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</p:txBody>
      </p:sp>
      <p:pic>
        <p:nvPicPr>
          <p:cNvPr id="4" name="Picture 2" descr="C:\Users\James\Desktop\JEE-self-stud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6"/>
          <a:stretch/>
        </p:blipFill>
        <p:spPr bwMode="auto">
          <a:xfrm>
            <a:off x="5652119" y="3717032"/>
            <a:ext cx="3292327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731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forests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C:\Users\James\AppData\Local\Microsoft\Windows\Temporary Internet Files\Content.IE5\D6BZ6FUR\MC9003512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50" y="1912953"/>
            <a:ext cx="2768501" cy="22418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6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Forests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Definition </a:t>
            </a:r>
            <a:r>
              <a:rPr lang="en-US" altLang="zh-TW" dirty="0"/>
              <a:t>: A forest is a set of n ≥ 0 disjoint </a:t>
            </a:r>
            <a:r>
              <a:rPr lang="en-US" altLang="zh-TW" dirty="0" smtClean="0"/>
              <a:t>trees.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Operations :</a:t>
            </a:r>
          </a:p>
          <a:p>
            <a:pPr lvl="1"/>
            <a:r>
              <a:rPr lang="en-US" altLang="zh-TW" dirty="0" smtClean="0"/>
              <a:t>Transforming a forest to binary tree</a:t>
            </a:r>
          </a:p>
          <a:p>
            <a:pPr lvl="1"/>
            <a:r>
              <a:rPr lang="en-US" altLang="zh-TW" dirty="0" smtClean="0"/>
              <a:t>Forest traversals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2123728" y="2420888"/>
            <a:ext cx="4896544" cy="1944216"/>
            <a:chOff x="1979712" y="2420888"/>
            <a:chExt cx="4896544" cy="1944216"/>
          </a:xfrm>
        </p:grpSpPr>
        <p:sp>
          <p:nvSpPr>
            <p:cNvPr id="4" name="橢圓 5"/>
            <p:cNvSpPr>
              <a:spLocks noChangeArrowheads="1"/>
            </p:cNvSpPr>
            <p:nvPr/>
          </p:nvSpPr>
          <p:spPr bwMode="auto">
            <a:xfrm>
              <a:off x="2786063" y="257574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橢圓 5"/>
            <p:cNvSpPr>
              <a:spLocks noChangeArrowheads="1"/>
            </p:cNvSpPr>
            <p:nvPr/>
          </p:nvSpPr>
          <p:spPr bwMode="auto">
            <a:xfrm>
              <a:off x="2786063" y="336155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橢圓 6"/>
            <p:cNvSpPr>
              <a:spLocks noChangeArrowheads="1"/>
            </p:cNvSpPr>
            <p:nvPr/>
          </p:nvSpPr>
          <p:spPr bwMode="auto">
            <a:xfrm>
              <a:off x="2143125" y="336155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7"/>
            <p:cNvSpPr>
              <a:spLocks noChangeArrowheads="1"/>
            </p:cNvSpPr>
            <p:nvPr/>
          </p:nvSpPr>
          <p:spPr bwMode="auto">
            <a:xfrm>
              <a:off x="3429000" y="336155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8"/>
            <p:cNvSpPr>
              <a:spLocks noChangeArrowheads="1"/>
            </p:cNvSpPr>
            <p:nvPr/>
          </p:nvSpPr>
          <p:spPr bwMode="auto">
            <a:xfrm>
              <a:off x="4500563" y="257574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橢圓 9"/>
            <p:cNvSpPr>
              <a:spLocks noChangeArrowheads="1"/>
            </p:cNvSpPr>
            <p:nvPr/>
          </p:nvSpPr>
          <p:spPr bwMode="auto">
            <a:xfrm>
              <a:off x="4500563" y="336155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" name="橢圓 10"/>
            <p:cNvSpPr>
              <a:spLocks noChangeArrowheads="1"/>
            </p:cNvSpPr>
            <p:nvPr/>
          </p:nvSpPr>
          <p:spPr bwMode="auto">
            <a:xfrm>
              <a:off x="5572125" y="336155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" name="橢圓 11"/>
            <p:cNvSpPr>
              <a:spLocks noChangeArrowheads="1"/>
            </p:cNvSpPr>
            <p:nvPr/>
          </p:nvSpPr>
          <p:spPr bwMode="auto">
            <a:xfrm>
              <a:off x="6215063" y="336155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橢圓 12"/>
            <p:cNvSpPr>
              <a:spLocks noChangeArrowheads="1"/>
            </p:cNvSpPr>
            <p:nvPr/>
          </p:nvSpPr>
          <p:spPr bwMode="auto">
            <a:xfrm>
              <a:off x="5857875" y="2575744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3" name="直線接點 36"/>
            <p:cNvCxnSpPr>
              <a:cxnSpLocks noChangeShapeType="1"/>
              <a:stCxn id="6" idx="7"/>
              <a:endCxn id="4" idx="4"/>
            </p:cNvCxnSpPr>
            <p:nvPr/>
          </p:nvCxnSpPr>
          <p:spPr bwMode="auto">
            <a:xfrm rot="5400000" flipH="1" flipV="1">
              <a:off x="2623344" y="3022625"/>
              <a:ext cx="358775" cy="4651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線接點 36"/>
            <p:cNvCxnSpPr>
              <a:cxnSpLocks noChangeShapeType="1"/>
              <a:stCxn id="5" idx="0"/>
              <a:endCxn id="4" idx="4"/>
            </p:cNvCxnSpPr>
            <p:nvPr/>
          </p:nvCxnSpPr>
          <p:spPr bwMode="auto">
            <a:xfrm rot="5400000" flipH="1" flipV="1">
              <a:off x="2893219" y="3217887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線接點 36"/>
            <p:cNvCxnSpPr>
              <a:cxnSpLocks noChangeShapeType="1"/>
              <a:stCxn id="7" idx="1"/>
              <a:endCxn id="4" idx="4"/>
            </p:cNvCxnSpPr>
            <p:nvPr/>
          </p:nvCxnSpPr>
          <p:spPr bwMode="auto">
            <a:xfrm rot="16200000" flipV="1">
              <a:off x="3089275" y="3021831"/>
              <a:ext cx="358775" cy="4667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線接點 36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rot="5400000" flipH="1" flipV="1">
              <a:off x="4607719" y="3217887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線接點 36"/>
            <p:cNvCxnSpPr>
              <a:cxnSpLocks noChangeShapeType="1"/>
              <a:stCxn id="10" idx="7"/>
              <a:endCxn id="12" idx="4"/>
            </p:cNvCxnSpPr>
            <p:nvPr/>
          </p:nvCxnSpPr>
          <p:spPr bwMode="auto">
            <a:xfrm rot="5400000" flipH="1" flipV="1">
              <a:off x="5874544" y="3200425"/>
              <a:ext cx="358775" cy="1095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線接點 36"/>
            <p:cNvCxnSpPr>
              <a:cxnSpLocks noChangeShapeType="1"/>
              <a:stCxn id="11" idx="1"/>
              <a:endCxn id="12" idx="4"/>
            </p:cNvCxnSpPr>
            <p:nvPr/>
          </p:nvCxnSpPr>
          <p:spPr bwMode="auto">
            <a:xfrm rot="16200000" flipV="1">
              <a:off x="6019006" y="3165500"/>
              <a:ext cx="358775" cy="1793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矩形 22"/>
            <p:cNvSpPr>
              <a:spLocks noChangeArrowheads="1"/>
            </p:cNvSpPr>
            <p:nvPr/>
          </p:nvSpPr>
          <p:spPr bwMode="auto">
            <a:xfrm>
              <a:off x="2857500" y="254716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0" name="矩形 22"/>
            <p:cNvSpPr>
              <a:spLocks noChangeArrowheads="1"/>
            </p:cNvSpPr>
            <p:nvPr/>
          </p:nvSpPr>
          <p:spPr bwMode="auto">
            <a:xfrm>
              <a:off x="2214563" y="333298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B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2857500" y="333298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2" name="矩形 22"/>
            <p:cNvSpPr>
              <a:spLocks noChangeArrowheads="1"/>
            </p:cNvSpPr>
            <p:nvPr/>
          </p:nvSpPr>
          <p:spPr bwMode="auto">
            <a:xfrm>
              <a:off x="3500438" y="333298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4572000" y="333298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F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4572000" y="254716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E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5" name="矩形 22"/>
            <p:cNvSpPr>
              <a:spLocks noChangeArrowheads="1"/>
            </p:cNvSpPr>
            <p:nvPr/>
          </p:nvSpPr>
          <p:spPr bwMode="auto">
            <a:xfrm>
              <a:off x="5929313" y="2547169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G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6" name="矩形 22"/>
            <p:cNvSpPr>
              <a:spLocks noChangeArrowheads="1"/>
            </p:cNvSpPr>
            <p:nvPr/>
          </p:nvSpPr>
          <p:spPr bwMode="auto">
            <a:xfrm>
              <a:off x="5643563" y="333298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6286500" y="333298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I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79712" y="2420888"/>
              <a:ext cx="489654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538382" y="3995772"/>
              <a:ext cx="1779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Three-tree forest</a:t>
              </a:r>
              <a:endParaRPr lang="zh-TW" altLang="en-US" dirty="0"/>
            </a:p>
          </p:txBody>
        </p:sp>
      </p:grp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9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Transforming a Forest to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Apply left child-right sibling approach</a:t>
            </a:r>
          </a:p>
          <a:p>
            <a:pPr lvl="1"/>
            <a:r>
              <a:rPr lang="en-US" altLang="zh-TW" dirty="0" smtClean="0"/>
              <a:t>Convert each tree into binary tree</a:t>
            </a:r>
          </a:p>
          <a:p>
            <a:pPr lvl="1"/>
            <a:r>
              <a:rPr lang="en-US" altLang="zh-TW" dirty="0" smtClean="0"/>
              <a:t>Connect two binary trees, T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and T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by setting the </a:t>
            </a:r>
            <a:r>
              <a:rPr lang="en-US" altLang="zh-TW" dirty="0" err="1" smtClean="0"/>
              <a:t>rightChild</a:t>
            </a:r>
            <a:r>
              <a:rPr lang="en-US" altLang="zh-TW" dirty="0" smtClean="0"/>
              <a:t> of root(</a:t>
            </a:r>
            <a:r>
              <a:rPr lang="en-US" altLang="zh-TW" dirty="0"/>
              <a:t>T</a:t>
            </a:r>
            <a:r>
              <a:rPr lang="en-US" altLang="zh-TW" baseline="-25000" dirty="0"/>
              <a:t>1</a:t>
            </a:r>
            <a:r>
              <a:rPr lang="en-US" altLang="zh-TW" dirty="0" smtClean="0"/>
              <a:t>) to the root(T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2570163" y="5020022"/>
            <a:ext cx="3717925" cy="358775"/>
            <a:chOff x="2570163" y="5020022"/>
            <a:chExt cx="3717925" cy="358775"/>
          </a:xfrm>
        </p:grpSpPr>
        <p:cxnSp>
          <p:nvCxnSpPr>
            <p:cNvPr id="4" name="直線接點 36"/>
            <p:cNvCxnSpPr>
              <a:cxnSpLocks noChangeShapeType="1"/>
              <a:stCxn id="14" idx="7"/>
              <a:endCxn id="11" idx="4"/>
            </p:cNvCxnSpPr>
            <p:nvPr/>
          </p:nvCxnSpPr>
          <p:spPr bwMode="auto">
            <a:xfrm rot="5400000" flipH="1" flipV="1">
              <a:off x="2623344" y="4966841"/>
              <a:ext cx="358775" cy="4651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直線接點 36"/>
            <p:cNvCxnSpPr>
              <a:cxnSpLocks noChangeShapeType="1"/>
              <a:stCxn id="17" idx="0"/>
              <a:endCxn id="11" idx="4"/>
            </p:cNvCxnSpPr>
            <p:nvPr/>
          </p:nvCxnSpPr>
          <p:spPr bwMode="auto">
            <a:xfrm rot="5400000" flipH="1" flipV="1">
              <a:off x="2893219" y="5162103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直線接點 36"/>
            <p:cNvCxnSpPr>
              <a:cxnSpLocks noChangeShapeType="1"/>
              <a:stCxn id="20" idx="1"/>
              <a:endCxn id="11" idx="4"/>
            </p:cNvCxnSpPr>
            <p:nvPr/>
          </p:nvCxnSpPr>
          <p:spPr bwMode="auto">
            <a:xfrm rot="16200000" flipV="1">
              <a:off x="3089275" y="4966047"/>
              <a:ext cx="358775" cy="4667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直線接點 36"/>
            <p:cNvCxnSpPr>
              <a:cxnSpLocks noChangeShapeType="1"/>
              <a:stCxn id="23" idx="0"/>
              <a:endCxn id="26" idx="4"/>
            </p:cNvCxnSpPr>
            <p:nvPr/>
          </p:nvCxnSpPr>
          <p:spPr bwMode="auto">
            <a:xfrm rot="5400000" flipH="1" flipV="1">
              <a:off x="4607719" y="5162103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線接點 36"/>
            <p:cNvCxnSpPr>
              <a:cxnSpLocks noChangeShapeType="1"/>
              <a:stCxn id="32" idx="7"/>
              <a:endCxn id="29" idx="4"/>
            </p:cNvCxnSpPr>
            <p:nvPr/>
          </p:nvCxnSpPr>
          <p:spPr bwMode="auto">
            <a:xfrm rot="5400000" flipH="1" flipV="1">
              <a:off x="5874544" y="5144641"/>
              <a:ext cx="358775" cy="1095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線接點 36"/>
            <p:cNvCxnSpPr>
              <a:cxnSpLocks noChangeShapeType="1"/>
              <a:stCxn id="35" idx="1"/>
              <a:endCxn id="29" idx="4"/>
            </p:cNvCxnSpPr>
            <p:nvPr/>
          </p:nvCxnSpPr>
          <p:spPr bwMode="auto">
            <a:xfrm rot="16200000" flipV="1">
              <a:off x="6019006" y="5109716"/>
              <a:ext cx="358775" cy="1793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群組 30"/>
          <p:cNvGrpSpPr>
            <a:grpSpLocks/>
          </p:cNvGrpSpPr>
          <p:nvPr/>
        </p:nvGrpSpPr>
        <p:grpSpPr bwMode="auto">
          <a:xfrm>
            <a:off x="2786063" y="4491385"/>
            <a:ext cx="500062" cy="600075"/>
            <a:chOff x="2786063" y="2328863"/>
            <a:chExt cx="500062" cy="600075"/>
          </a:xfrm>
        </p:grpSpPr>
        <p:sp>
          <p:nvSpPr>
            <p:cNvPr id="11" name="橢圓 5"/>
            <p:cNvSpPr>
              <a:spLocks noChangeArrowheads="1"/>
            </p:cNvSpPr>
            <p:nvPr/>
          </p:nvSpPr>
          <p:spPr bwMode="auto">
            <a:xfrm>
              <a:off x="2786063" y="23574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矩形 22"/>
            <p:cNvSpPr>
              <a:spLocks noChangeArrowheads="1"/>
            </p:cNvSpPr>
            <p:nvPr/>
          </p:nvSpPr>
          <p:spPr bwMode="auto">
            <a:xfrm>
              <a:off x="2857500" y="232886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3" name="群組 31"/>
          <p:cNvGrpSpPr>
            <a:grpSpLocks/>
          </p:cNvGrpSpPr>
          <p:nvPr/>
        </p:nvGrpSpPr>
        <p:grpSpPr bwMode="auto">
          <a:xfrm>
            <a:off x="2143125" y="5277197"/>
            <a:ext cx="500063" cy="600075"/>
            <a:chOff x="2143125" y="3114675"/>
            <a:chExt cx="500063" cy="600075"/>
          </a:xfrm>
        </p:grpSpPr>
        <p:sp>
          <p:nvSpPr>
            <p:cNvPr id="14" name="橢圓 6"/>
            <p:cNvSpPr>
              <a:spLocks noChangeArrowheads="1"/>
            </p:cNvSpPr>
            <p:nvPr/>
          </p:nvSpPr>
          <p:spPr bwMode="auto">
            <a:xfrm>
              <a:off x="2143125" y="314325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2214563" y="3114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B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16" name="群組 32"/>
          <p:cNvGrpSpPr>
            <a:grpSpLocks/>
          </p:cNvGrpSpPr>
          <p:nvPr/>
        </p:nvGrpSpPr>
        <p:grpSpPr bwMode="auto">
          <a:xfrm>
            <a:off x="2786063" y="5277197"/>
            <a:ext cx="500062" cy="600075"/>
            <a:chOff x="2786063" y="3114675"/>
            <a:chExt cx="500062" cy="600075"/>
          </a:xfrm>
        </p:grpSpPr>
        <p:sp>
          <p:nvSpPr>
            <p:cNvPr id="17" name="橢圓 5"/>
            <p:cNvSpPr>
              <a:spLocks noChangeArrowheads="1"/>
            </p:cNvSpPr>
            <p:nvPr/>
          </p:nvSpPr>
          <p:spPr bwMode="auto">
            <a:xfrm>
              <a:off x="27860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28575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19" name="群組 33"/>
          <p:cNvGrpSpPr>
            <a:grpSpLocks/>
          </p:cNvGrpSpPr>
          <p:nvPr/>
        </p:nvGrpSpPr>
        <p:grpSpPr bwMode="auto">
          <a:xfrm>
            <a:off x="3429000" y="5277197"/>
            <a:ext cx="500063" cy="600075"/>
            <a:chOff x="3429000" y="3114675"/>
            <a:chExt cx="500063" cy="600075"/>
          </a:xfrm>
        </p:grpSpPr>
        <p:sp>
          <p:nvSpPr>
            <p:cNvPr id="20" name="橢圓 7"/>
            <p:cNvSpPr>
              <a:spLocks noChangeArrowheads="1"/>
            </p:cNvSpPr>
            <p:nvPr/>
          </p:nvSpPr>
          <p:spPr bwMode="auto">
            <a:xfrm>
              <a:off x="3429000" y="314325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3500438" y="3114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22" name="群組 34"/>
          <p:cNvGrpSpPr>
            <a:grpSpLocks/>
          </p:cNvGrpSpPr>
          <p:nvPr/>
        </p:nvGrpSpPr>
        <p:grpSpPr bwMode="auto">
          <a:xfrm>
            <a:off x="4500563" y="5277197"/>
            <a:ext cx="500062" cy="600075"/>
            <a:chOff x="4500563" y="3114675"/>
            <a:chExt cx="500062" cy="600075"/>
          </a:xfrm>
        </p:grpSpPr>
        <p:sp>
          <p:nvSpPr>
            <p:cNvPr id="23" name="橢圓 9"/>
            <p:cNvSpPr>
              <a:spLocks noChangeArrowheads="1"/>
            </p:cNvSpPr>
            <p:nvPr/>
          </p:nvSpPr>
          <p:spPr bwMode="auto">
            <a:xfrm>
              <a:off x="45005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45720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F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5" name="群組 35"/>
          <p:cNvGrpSpPr>
            <a:grpSpLocks/>
          </p:cNvGrpSpPr>
          <p:nvPr/>
        </p:nvGrpSpPr>
        <p:grpSpPr bwMode="auto">
          <a:xfrm>
            <a:off x="4500563" y="4491385"/>
            <a:ext cx="500062" cy="600075"/>
            <a:chOff x="4500563" y="2328863"/>
            <a:chExt cx="500062" cy="600075"/>
          </a:xfrm>
        </p:grpSpPr>
        <p:sp>
          <p:nvSpPr>
            <p:cNvPr id="26" name="橢圓 8"/>
            <p:cNvSpPr>
              <a:spLocks noChangeArrowheads="1"/>
            </p:cNvSpPr>
            <p:nvPr/>
          </p:nvSpPr>
          <p:spPr bwMode="auto">
            <a:xfrm>
              <a:off x="4500563" y="23574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4572000" y="232886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E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28" name="群組 36"/>
          <p:cNvGrpSpPr>
            <a:grpSpLocks/>
          </p:cNvGrpSpPr>
          <p:nvPr/>
        </p:nvGrpSpPr>
        <p:grpSpPr bwMode="auto">
          <a:xfrm>
            <a:off x="5857875" y="4491385"/>
            <a:ext cx="500063" cy="600075"/>
            <a:chOff x="5857875" y="2328863"/>
            <a:chExt cx="500063" cy="600075"/>
          </a:xfrm>
        </p:grpSpPr>
        <p:sp>
          <p:nvSpPr>
            <p:cNvPr id="29" name="橢圓 12"/>
            <p:cNvSpPr>
              <a:spLocks noChangeArrowheads="1"/>
            </p:cNvSpPr>
            <p:nvPr/>
          </p:nvSpPr>
          <p:spPr bwMode="auto">
            <a:xfrm>
              <a:off x="5857875" y="23574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0" name="矩形 22"/>
            <p:cNvSpPr>
              <a:spLocks noChangeArrowheads="1"/>
            </p:cNvSpPr>
            <p:nvPr/>
          </p:nvSpPr>
          <p:spPr bwMode="auto">
            <a:xfrm>
              <a:off x="5929313" y="232886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G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1" name="群組 37"/>
          <p:cNvGrpSpPr>
            <a:grpSpLocks/>
          </p:cNvGrpSpPr>
          <p:nvPr/>
        </p:nvGrpSpPr>
        <p:grpSpPr bwMode="auto">
          <a:xfrm>
            <a:off x="5572125" y="5277197"/>
            <a:ext cx="500063" cy="600075"/>
            <a:chOff x="5572125" y="3114675"/>
            <a:chExt cx="500063" cy="600075"/>
          </a:xfrm>
        </p:grpSpPr>
        <p:sp>
          <p:nvSpPr>
            <p:cNvPr id="32" name="橢圓 10"/>
            <p:cNvSpPr>
              <a:spLocks noChangeArrowheads="1"/>
            </p:cNvSpPr>
            <p:nvPr/>
          </p:nvSpPr>
          <p:spPr bwMode="auto">
            <a:xfrm>
              <a:off x="5572125" y="314325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3" name="矩形 22"/>
            <p:cNvSpPr>
              <a:spLocks noChangeArrowheads="1"/>
            </p:cNvSpPr>
            <p:nvPr/>
          </p:nvSpPr>
          <p:spPr bwMode="auto">
            <a:xfrm>
              <a:off x="5643563" y="3114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34" name="群組 38"/>
          <p:cNvGrpSpPr>
            <a:grpSpLocks/>
          </p:cNvGrpSpPr>
          <p:nvPr/>
        </p:nvGrpSpPr>
        <p:grpSpPr bwMode="auto">
          <a:xfrm>
            <a:off x="6215063" y="5277197"/>
            <a:ext cx="500062" cy="600075"/>
            <a:chOff x="6215063" y="3114675"/>
            <a:chExt cx="500062" cy="600075"/>
          </a:xfrm>
        </p:grpSpPr>
        <p:sp>
          <p:nvSpPr>
            <p:cNvPr id="35" name="橢圓 11"/>
            <p:cNvSpPr>
              <a:spLocks noChangeArrowheads="1"/>
            </p:cNvSpPr>
            <p:nvPr/>
          </p:nvSpPr>
          <p:spPr bwMode="auto">
            <a:xfrm>
              <a:off x="62150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6" name="矩形 22"/>
            <p:cNvSpPr>
              <a:spLocks noChangeArrowheads="1"/>
            </p:cNvSpPr>
            <p:nvPr/>
          </p:nvSpPr>
          <p:spPr bwMode="auto">
            <a:xfrm>
              <a:off x="62865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I</a:t>
              </a:r>
              <a:endParaRPr lang="zh-TW" altLang="en-US" b="1">
                <a:latin typeface="+mj-lt"/>
              </a:endParaRPr>
            </a:p>
          </p:txBody>
        </p:sp>
      </p:grpSp>
      <p:cxnSp>
        <p:nvCxnSpPr>
          <p:cNvPr id="37" name="直線單箭頭接點 36"/>
          <p:cNvCxnSpPr>
            <a:cxnSpLocks noChangeShapeType="1"/>
          </p:cNvCxnSpPr>
          <p:nvPr/>
        </p:nvCxnSpPr>
        <p:spPr bwMode="auto">
          <a:xfrm>
            <a:off x="3357563" y="4805710"/>
            <a:ext cx="1071562" cy="1587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線單箭頭接點 37"/>
          <p:cNvCxnSpPr>
            <a:cxnSpLocks noChangeShapeType="1"/>
          </p:cNvCxnSpPr>
          <p:nvPr/>
        </p:nvCxnSpPr>
        <p:spPr bwMode="auto">
          <a:xfrm>
            <a:off x="5072063" y="4805710"/>
            <a:ext cx="714375" cy="1587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線單箭頭接點 38"/>
          <p:cNvCxnSpPr>
            <a:cxnSpLocks noChangeShapeType="1"/>
          </p:cNvCxnSpPr>
          <p:nvPr/>
        </p:nvCxnSpPr>
        <p:spPr bwMode="auto">
          <a:xfrm rot="10800000" flipV="1">
            <a:off x="2500313" y="5020022"/>
            <a:ext cx="357187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線單箭頭接點 39"/>
          <p:cNvCxnSpPr>
            <a:cxnSpLocks noChangeShapeType="1"/>
            <a:stCxn id="14" idx="6"/>
            <a:endCxn id="18" idx="1"/>
          </p:cNvCxnSpPr>
          <p:nvPr/>
        </p:nvCxnSpPr>
        <p:spPr bwMode="auto">
          <a:xfrm>
            <a:off x="2643188" y="5556597"/>
            <a:ext cx="214312" cy="2063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線單箭頭接點 40"/>
          <p:cNvCxnSpPr>
            <a:cxnSpLocks noChangeShapeType="1"/>
            <a:stCxn id="17" idx="6"/>
            <a:endCxn id="21" idx="1"/>
          </p:cNvCxnSpPr>
          <p:nvPr/>
        </p:nvCxnSpPr>
        <p:spPr bwMode="auto">
          <a:xfrm>
            <a:off x="3286125" y="5556597"/>
            <a:ext cx="214313" cy="2063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單箭頭接點 41"/>
          <p:cNvCxnSpPr>
            <a:cxnSpLocks noChangeShapeType="1"/>
            <a:stCxn id="32" idx="6"/>
            <a:endCxn id="36" idx="1"/>
          </p:cNvCxnSpPr>
          <p:nvPr/>
        </p:nvCxnSpPr>
        <p:spPr bwMode="auto">
          <a:xfrm>
            <a:off x="6072188" y="5556597"/>
            <a:ext cx="214312" cy="2063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單箭頭接點 42"/>
          <p:cNvCxnSpPr>
            <a:cxnSpLocks noChangeShapeType="1"/>
          </p:cNvCxnSpPr>
          <p:nvPr/>
        </p:nvCxnSpPr>
        <p:spPr bwMode="auto">
          <a:xfrm rot="5400000">
            <a:off x="4499769" y="5162103"/>
            <a:ext cx="285750" cy="158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單箭頭接點 43"/>
          <p:cNvCxnSpPr>
            <a:cxnSpLocks noChangeShapeType="1"/>
          </p:cNvCxnSpPr>
          <p:nvPr/>
        </p:nvCxnSpPr>
        <p:spPr bwMode="auto">
          <a:xfrm flipH="1">
            <a:off x="5857875" y="5091460"/>
            <a:ext cx="141288" cy="28733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投影片編號版面配置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472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Transforming a Forest to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Apply left child-right sibling approach</a:t>
            </a:r>
          </a:p>
          <a:p>
            <a:pPr lvl="1"/>
            <a:r>
              <a:rPr lang="en-US" altLang="zh-TW" dirty="0" smtClean="0"/>
              <a:t>Convert each tree into binary tree</a:t>
            </a:r>
          </a:p>
          <a:p>
            <a:pPr lvl="1"/>
            <a:r>
              <a:rPr lang="en-US" altLang="zh-TW" dirty="0" smtClean="0"/>
              <a:t>Connect two binary trees, T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and T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by setting the </a:t>
            </a:r>
            <a:r>
              <a:rPr lang="en-US" altLang="zh-TW" dirty="0" err="1" smtClean="0"/>
              <a:t>rightChild</a:t>
            </a:r>
            <a:r>
              <a:rPr lang="en-US" altLang="zh-TW" dirty="0" smtClean="0"/>
              <a:t> of root(</a:t>
            </a:r>
            <a:r>
              <a:rPr lang="en-US" altLang="zh-TW" dirty="0"/>
              <a:t>T</a:t>
            </a:r>
            <a:r>
              <a:rPr lang="en-US" altLang="zh-TW" baseline="-25000" dirty="0"/>
              <a:t>1</a:t>
            </a:r>
            <a:r>
              <a:rPr lang="en-US" altLang="zh-TW" dirty="0" smtClean="0"/>
              <a:t>) to the root(T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3250406" y="3670126"/>
            <a:ext cx="2643188" cy="3143250"/>
            <a:chOff x="3203848" y="3382094"/>
            <a:chExt cx="2643188" cy="3143250"/>
          </a:xfrm>
        </p:grpSpPr>
        <p:sp>
          <p:nvSpPr>
            <p:cNvPr id="46" name="橢圓 5"/>
            <p:cNvSpPr>
              <a:spLocks noChangeArrowheads="1"/>
            </p:cNvSpPr>
            <p:nvPr/>
          </p:nvSpPr>
          <p:spPr bwMode="auto">
            <a:xfrm>
              <a:off x="3989661" y="3410669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4061098" y="338209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9" name="橢圓 24"/>
            <p:cNvSpPr>
              <a:spLocks noChangeArrowheads="1"/>
            </p:cNvSpPr>
            <p:nvPr/>
          </p:nvSpPr>
          <p:spPr bwMode="auto">
            <a:xfrm>
              <a:off x="3203848" y="405360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0" name="橢圓 25"/>
            <p:cNvSpPr>
              <a:spLocks noChangeArrowheads="1"/>
            </p:cNvSpPr>
            <p:nvPr/>
          </p:nvSpPr>
          <p:spPr bwMode="auto">
            <a:xfrm>
              <a:off x="4775473" y="405360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橢圓 26"/>
            <p:cNvSpPr>
              <a:spLocks noChangeArrowheads="1"/>
            </p:cNvSpPr>
            <p:nvPr/>
          </p:nvSpPr>
          <p:spPr bwMode="auto">
            <a:xfrm>
              <a:off x="3703911" y="469654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2" name="橢圓 29"/>
            <p:cNvSpPr>
              <a:spLocks noChangeArrowheads="1"/>
            </p:cNvSpPr>
            <p:nvPr/>
          </p:nvSpPr>
          <p:spPr bwMode="auto">
            <a:xfrm>
              <a:off x="5346973" y="4696544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FF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53" name="直線接點 30"/>
            <p:cNvCxnSpPr>
              <a:cxnSpLocks noChangeShapeType="1"/>
              <a:stCxn id="49" idx="7"/>
              <a:endCxn id="46" idx="3"/>
            </p:cNvCxnSpPr>
            <p:nvPr/>
          </p:nvCxnSpPr>
          <p:spPr bwMode="auto">
            <a:xfrm rot="5400000" flipH="1" flipV="1">
              <a:off x="3702323" y="3766269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直線接點 33"/>
            <p:cNvCxnSpPr>
              <a:cxnSpLocks noChangeShapeType="1"/>
              <a:stCxn id="50" idx="1"/>
              <a:endCxn id="46" idx="5"/>
            </p:cNvCxnSpPr>
            <p:nvPr/>
          </p:nvCxnSpPr>
          <p:spPr bwMode="auto">
            <a:xfrm rot="16200000" flipV="1">
              <a:off x="4488135" y="3766269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線接點 36"/>
            <p:cNvCxnSpPr>
              <a:cxnSpLocks noChangeShapeType="1"/>
              <a:stCxn id="51" idx="1"/>
              <a:endCxn id="49" idx="5"/>
            </p:cNvCxnSpPr>
            <p:nvPr/>
          </p:nvCxnSpPr>
          <p:spPr bwMode="auto">
            <a:xfrm rot="16200000" flipV="1">
              <a:off x="3559448" y="4552082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直線接點 49"/>
            <p:cNvCxnSpPr>
              <a:cxnSpLocks noChangeShapeType="1"/>
              <a:stCxn id="52" idx="1"/>
              <a:endCxn id="50" idx="5"/>
            </p:cNvCxnSpPr>
            <p:nvPr/>
          </p:nvCxnSpPr>
          <p:spPr bwMode="auto">
            <a:xfrm rot="16200000" flipV="1">
              <a:off x="5166792" y="4516363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橢圓 26"/>
            <p:cNvSpPr>
              <a:spLocks noChangeArrowheads="1"/>
            </p:cNvSpPr>
            <p:nvPr/>
          </p:nvSpPr>
          <p:spPr bwMode="auto">
            <a:xfrm>
              <a:off x="4846911" y="531090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FF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8" name="橢圓 26"/>
            <p:cNvSpPr>
              <a:spLocks noChangeArrowheads="1"/>
            </p:cNvSpPr>
            <p:nvPr/>
          </p:nvSpPr>
          <p:spPr bwMode="auto">
            <a:xfrm>
              <a:off x="4203973" y="531090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9" name="橢圓 26"/>
            <p:cNvSpPr>
              <a:spLocks noChangeArrowheads="1"/>
            </p:cNvSpPr>
            <p:nvPr/>
          </p:nvSpPr>
          <p:spPr bwMode="auto">
            <a:xfrm>
              <a:off x="4275411" y="473940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60" name="直線接點 36"/>
            <p:cNvCxnSpPr>
              <a:cxnSpLocks noChangeShapeType="1"/>
              <a:stCxn id="58" idx="1"/>
              <a:endCxn id="51" idx="5"/>
            </p:cNvCxnSpPr>
            <p:nvPr/>
          </p:nvCxnSpPr>
          <p:spPr bwMode="auto">
            <a:xfrm rot="16200000" flipV="1">
              <a:off x="4073798" y="5180731"/>
              <a:ext cx="260350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直線接點 36"/>
            <p:cNvCxnSpPr>
              <a:cxnSpLocks noChangeShapeType="1"/>
              <a:stCxn id="59" idx="7"/>
              <a:endCxn id="50" idx="3"/>
            </p:cNvCxnSpPr>
            <p:nvPr/>
          </p:nvCxnSpPr>
          <p:spPr bwMode="auto">
            <a:xfrm rot="5400000" flipH="1" flipV="1">
              <a:off x="4609579" y="4573513"/>
              <a:ext cx="331787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5346973" y="5953844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FF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63" name="直線接點 36"/>
            <p:cNvCxnSpPr>
              <a:cxnSpLocks noChangeShapeType="1"/>
              <a:stCxn id="57" idx="7"/>
              <a:endCxn id="52" idx="3"/>
            </p:cNvCxnSpPr>
            <p:nvPr/>
          </p:nvCxnSpPr>
          <p:spPr bwMode="auto">
            <a:xfrm rot="5400000" flipH="1" flipV="1">
              <a:off x="5216798" y="5180731"/>
              <a:ext cx="260350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直線接點 36"/>
            <p:cNvCxnSpPr>
              <a:cxnSpLocks noChangeShapeType="1"/>
              <a:stCxn id="62" idx="1"/>
              <a:endCxn id="57" idx="5"/>
            </p:cNvCxnSpPr>
            <p:nvPr/>
          </p:nvCxnSpPr>
          <p:spPr bwMode="auto">
            <a:xfrm rot="16200000" flipV="1">
              <a:off x="5202510" y="5809382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矩形 22"/>
            <p:cNvSpPr>
              <a:spLocks noChangeArrowheads="1"/>
            </p:cNvSpPr>
            <p:nvPr/>
          </p:nvSpPr>
          <p:spPr bwMode="auto">
            <a:xfrm>
              <a:off x="3275286" y="402503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B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66" name="矩形 22"/>
            <p:cNvSpPr>
              <a:spLocks noChangeArrowheads="1"/>
            </p:cNvSpPr>
            <p:nvPr/>
          </p:nvSpPr>
          <p:spPr bwMode="auto">
            <a:xfrm>
              <a:off x="3775348" y="466796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67" name="矩形 22"/>
            <p:cNvSpPr>
              <a:spLocks noChangeArrowheads="1"/>
            </p:cNvSpPr>
            <p:nvPr/>
          </p:nvSpPr>
          <p:spPr bwMode="auto">
            <a:xfrm>
              <a:off x="4346848" y="466796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F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68" name="矩形 22"/>
            <p:cNvSpPr>
              <a:spLocks noChangeArrowheads="1"/>
            </p:cNvSpPr>
            <p:nvPr/>
          </p:nvSpPr>
          <p:spPr bwMode="auto">
            <a:xfrm>
              <a:off x="4275411" y="528233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69" name="矩形 22"/>
            <p:cNvSpPr>
              <a:spLocks noChangeArrowheads="1"/>
            </p:cNvSpPr>
            <p:nvPr/>
          </p:nvSpPr>
          <p:spPr bwMode="auto">
            <a:xfrm>
              <a:off x="5489848" y="592526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I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70" name="矩形 22"/>
            <p:cNvSpPr>
              <a:spLocks noChangeArrowheads="1"/>
            </p:cNvSpPr>
            <p:nvPr/>
          </p:nvSpPr>
          <p:spPr bwMode="auto">
            <a:xfrm>
              <a:off x="4918348" y="528233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71" name="矩形 22"/>
            <p:cNvSpPr>
              <a:spLocks noChangeArrowheads="1"/>
            </p:cNvSpPr>
            <p:nvPr/>
          </p:nvSpPr>
          <p:spPr bwMode="auto">
            <a:xfrm>
              <a:off x="5418411" y="4667969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G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72" name="矩形 22"/>
            <p:cNvSpPr>
              <a:spLocks noChangeArrowheads="1"/>
            </p:cNvSpPr>
            <p:nvPr/>
          </p:nvSpPr>
          <p:spPr bwMode="auto">
            <a:xfrm>
              <a:off x="4846911" y="3996456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E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11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ADT : Priority Queue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061727"/>
              </p:ext>
            </p:extLst>
          </p:nvPr>
        </p:nvGraphicFramePr>
        <p:xfrm>
          <a:off x="1725098" y="1567703"/>
          <a:ext cx="5693804" cy="45976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9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~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PQ is empty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reference to the max element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Top()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Add an element to the PQ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Push(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T&amp;);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Delete element with max priority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Pop();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Data representation here</a:t>
                      </a:r>
                      <a:endParaRPr lang="zh-TW" altLang="zh-TW" sz="1600" b="1" kern="100" baseline="0" dirty="0" smtClean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…</a:t>
                      </a:r>
                      <a:endParaRPr lang="zh-TW" altLang="zh-TW" sz="1600" b="1" kern="100" baseline="0" dirty="0" smtClean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412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Forest Traversals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Assume we have a forest </a:t>
            </a:r>
            <a:r>
              <a:rPr lang="en-US" altLang="zh-TW" b="1" dirty="0" smtClean="0"/>
              <a:t>F</a:t>
            </a:r>
            <a:r>
              <a:rPr lang="en-US" altLang="zh-TW" dirty="0" smtClean="0"/>
              <a:t> and corresponding binary tree </a:t>
            </a:r>
            <a:r>
              <a:rPr lang="en-US" altLang="zh-TW" b="1" dirty="0" smtClean="0"/>
              <a:t>T</a:t>
            </a:r>
            <a:r>
              <a:rPr lang="en-US" altLang="zh-TW" dirty="0" smtClean="0"/>
              <a:t>, then</a:t>
            </a:r>
          </a:p>
          <a:p>
            <a:r>
              <a:rPr lang="en-US" altLang="zh-TW" b="1" i="1" dirty="0" smtClean="0"/>
              <a:t>Preorder (</a:t>
            </a:r>
            <a:r>
              <a:rPr lang="en-US" altLang="zh-TW" b="1" i="1" dirty="0" err="1" smtClean="0"/>
              <a:t>inorder</a:t>
            </a:r>
            <a:r>
              <a:rPr lang="en-US" altLang="zh-TW" b="1" i="1" dirty="0" smtClean="0"/>
              <a:t>)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traversal of </a:t>
            </a:r>
            <a:r>
              <a:rPr lang="en-US" altLang="zh-TW" b="1" dirty="0"/>
              <a:t>T </a:t>
            </a:r>
            <a:r>
              <a:rPr lang="en-US" altLang="zh-TW" dirty="0" smtClean="0"/>
              <a:t>is equivalent to visiting the nodes of </a:t>
            </a:r>
            <a:r>
              <a:rPr lang="en-US" altLang="zh-TW" b="1" dirty="0"/>
              <a:t>F</a:t>
            </a:r>
            <a:r>
              <a:rPr lang="en-US" altLang="zh-TW" dirty="0"/>
              <a:t> </a:t>
            </a:r>
            <a:r>
              <a:rPr lang="en-US" altLang="zh-TW" dirty="0" smtClean="0"/>
              <a:t>in </a:t>
            </a:r>
            <a:r>
              <a:rPr lang="en-US" altLang="zh-TW" b="1" i="1" dirty="0" smtClean="0"/>
              <a:t>forest preorder (</a:t>
            </a:r>
            <a:r>
              <a:rPr lang="en-US" altLang="zh-TW" b="1" i="1" dirty="0" err="1" smtClean="0"/>
              <a:t>inorder</a:t>
            </a:r>
            <a:r>
              <a:rPr lang="en-US" altLang="zh-TW" b="1" i="1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862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Forest Preorder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/>
          <a:lstStyle/>
          <a:p>
            <a:r>
              <a:rPr lang="en-US" altLang="zh-TW" dirty="0" smtClean="0"/>
              <a:t>Preorder traversal of binary tree</a:t>
            </a:r>
          </a:p>
          <a:p>
            <a:pPr lvl="1"/>
            <a:r>
              <a:rPr lang="en-US" altLang="zh-TW" dirty="0" smtClean="0"/>
              <a:t>A B C D E F G H I</a:t>
            </a:r>
          </a:p>
          <a:p>
            <a:r>
              <a:rPr lang="en-US" altLang="zh-TW" dirty="0" smtClean="0"/>
              <a:t>Preorder traversal of forest</a:t>
            </a:r>
          </a:p>
          <a:p>
            <a:pPr lvl="1"/>
            <a:r>
              <a:rPr lang="en-US" altLang="zh-TW" dirty="0" smtClean="0"/>
              <a:t>Root: A</a:t>
            </a:r>
          </a:p>
          <a:p>
            <a:pPr lvl="1"/>
            <a:r>
              <a:rPr lang="en-US" altLang="zh-TW" dirty="0" smtClean="0"/>
              <a:t>Left forest: B C D</a:t>
            </a:r>
          </a:p>
          <a:p>
            <a:pPr lvl="1"/>
            <a:r>
              <a:rPr lang="en-US" altLang="zh-TW" dirty="0" smtClean="0"/>
              <a:t>Right forest: E F G H I</a:t>
            </a:r>
          </a:p>
          <a:p>
            <a:pPr lvl="1"/>
            <a:endParaRPr lang="zh-TW" altLang="en-US" dirty="0"/>
          </a:p>
        </p:txBody>
      </p:sp>
      <p:sp>
        <p:nvSpPr>
          <p:cNvPr id="4" name="橢圓 5"/>
          <p:cNvSpPr>
            <a:spLocks noChangeArrowheads="1"/>
          </p:cNvSpPr>
          <p:nvPr/>
        </p:nvSpPr>
        <p:spPr bwMode="auto">
          <a:xfrm>
            <a:off x="6891089" y="2330549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6962526" y="2301974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7676901" y="2973486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橢圓 29"/>
          <p:cNvSpPr>
            <a:spLocks noChangeArrowheads="1"/>
          </p:cNvSpPr>
          <p:nvPr/>
        </p:nvSpPr>
        <p:spPr bwMode="auto">
          <a:xfrm>
            <a:off x="8248401" y="3616424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0" name="直線接點 30"/>
          <p:cNvCxnSpPr>
            <a:cxnSpLocks noChangeShapeType="1"/>
            <a:stCxn id="6" idx="7"/>
            <a:endCxn id="4" idx="3"/>
          </p:cNvCxnSpPr>
          <p:nvPr/>
        </p:nvCxnSpPr>
        <p:spPr bwMode="auto">
          <a:xfrm flipV="1">
            <a:off x="6659007" y="2757379"/>
            <a:ext cx="305314" cy="28934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33"/>
          <p:cNvCxnSpPr>
            <a:cxnSpLocks noChangeShapeType="1"/>
            <a:stCxn id="7" idx="1"/>
            <a:endCxn id="4" idx="5"/>
          </p:cNvCxnSpPr>
          <p:nvPr/>
        </p:nvCxnSpPr>
        <p:spPr bwMode="auto">
          <a:xfrm rot="16200000" flipV="1">
            <a:off x="7389563" y="2686149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線接點 36"/>
          <p:cNvCxnSpPr>
            <a:cxnSpLocks noChangeShapeType="1"/>
            <a:stCxn id="23" idx="0"/>
            <a:endCxn id="6" idx="3"/>
          </p:cNvCxnSpPr>
          <p:nvPr/>
        </p:nvCxnSpPr>
        <p:spPr bwMode="auto">
          <a:xfrm flipV="1">
            <a:off x="6046738" y="3400316"/>
            <a:ext cx="258672" cy="29270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線接點 49"/>
          <p:cNvCxnSpPr>
            <a:cxnSpLocks noChangeShapeType="1"/>
            <a:stCxn id="9" idx="1"/>
            <a:endCxn id="7" idx="5"/>
          </p:cNvCxnSpPr>
          <p:nvPr/>
        </p:nvCxnSpPr>
        <p:spPr bwMode="auto">
          <a:xfrm rot="16200000" flipV="1">
            <a:off x="8068220" y="3436243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" name="橢圓 26"/>
          <p:cNvSpPr>
            <a:spLocks noChangeArrowheads="1"/>
          </p:cNvSpPr>
          <p:nvPr/>
        </p:nvSpPr>
        <p:spPr bwMode="auto">
          <a:xfrm>
            <a:off x="7748339" y="4230786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6" name="橢圓 26"/>
          <p:cNvSpPr>
            <a:spLocks noChangeArrowheads="1"/>
          </p:cNvSpPr>
          <p:nvPr/>
        </p:nvSpPr>
        <p:spPr bwMode="auto">
          <a:xfrm>
            <a:off x="7176839" y="3659286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7" name="直線接點 36"/>
          <p:cNvCxnSpPr>
            <a:cxnSpLocks noChangeShapeType="1"/>
            <a:stCxn id="15" idx="1"/>
            <a:endCxn id="8" idx="5"/>
          </p:cNvCxnSpPr>
          <p:nvPr/>
        </p:nvCxnSpPr>
        <p:spPr bwMode="auto">
          <a:xfrm flipH="1" flipV="1">
            <a:off x="6222966" y="4148426"/>
            <a:ext cx="226460" cy="29447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接點 36"/>
          <p:cNvCxnSpPr>
            <a:cxnSpLocks noChangeShapeType="1"/>
            <a:stCxn id="16" idx="7"/>
            <a:endCxn id="7" idx="3"/>
          </p:cNvCxnSpPr>
          <p:nvPr/>
        </p:nvCxnSpPr>
        <p:spPr bwMode="auto">
          <a:xfrm rot="5400000" flipH="1" flipV="1">
            <a:off x="7511007" y="3493393"/>
            <a:ext cx="331787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線接點 36"/>
          <p:cNvCxnSpPr>
            <a:cxnSpLocks noChangeShapeType="1"/>
            <a:stCxn id="14" idx="7"/>
            <a:endCxn id="9" idx="3"/>
          </p:cNvCxnSpPr>
          <p:nvPr/>
        </p:nvCxnSpPr>
        <p:spPr bwMode="auto">
          <a:xfrm rot="5400000" flipH="1" flipV="1">
            <a:off x="8118226" y="4100611"/>
            <a:ext cx="260350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線接點 36"/>
          <p:cNvCxnSpPr>
            <a:cxnSpLocks noChangeShapeType="1"/>
            <a:stCxn id="19" idx="1"/>
            <a:endCxn id="14" idx="5"/>
          </p:cNvCxnSpPr>
          <p:nvPr/>
        </p:nvCxnSpPr>
        <p:spPr bwMode="auto">
          <a:xfrm flipH="1" flipV="1">
            <a:off x="8175169" y="4657616"/>
            <a:ext cx="218473" cy="16933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6" name="群組 35"/>
          <p:cNvGrpSpPr/>
          <p:nvPr/>
        </p:nvGrpSpPr>
        <p:grpSpPr>
          <a:xfrm>
            <a:off x="6232177" y="2944911"/>
            <a:ext cx="500063" cy="600075"/>
            <a:chOff x="5745236" y="2944911"/>
            <a:chExt cx="500063" cy="600075"/>
          </a:xfrm>
        </p:grpSpPr>
        <p:sp>
          <p:nvSpPr>
            <p:cNvPr id="6" name="橢圓 24"/>
            <p:cNvSpPr>
              <a:spLocks noChangeArrowheads="1"/>
            </p:cNvSpPr>
            <p:nvPr/>
          </p:nvSpPr>
          <p:spPr bwMode="auto">
            <a:xfrm>
              <a:off x="5745236" y="297348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矩形 22"/>
            <p:cNvSpPr>
              <a:spLocks noChangeArrowheads="1"/>
            </p:cNvSpPr>
            <p:nvPr/>
          </p:nvSpPr>
          <p:spPr bwMode="auto">
            <a:xfrm>
              <a:off x="5816674" y="294491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B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796136" y="3693021"/>
            <a:ext cx="500062" cy="600075"/>
            <a:chOff x="6084168" y="3587849"/>
            <a:chExt cx="500062" cy="600075"/>
          </a:xfrm>
        </p:grpSpPr>
        <p:sp>
          <p:nvSpPr>
            <p:cNvPr id="8" name="橢圓 26"/>
            <p:cNvSpPr>
              <a:spLocks noChangeArrowheads="1"/>
            </p:cNvSpPr>
            <p:nvPr/>
          </p:nvSpPr>
          <p:spPr bwMode="auto">
            <a:xfrm>
              <a:off x="6084168" y="361642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6156176" y="358784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7248276" y="3587849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F</a:t>
            </a:r>
            <a:endParaRPr lang="zh-TW" altLang="en-US" b="1">
              <a:latin typeface="+mj-lt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6376193" y="4341093"/>
            <a:ext cx="500063" cy="600075"/>
            <a:chOff x="6228184" y="4202211"/>
            <a:chExt cx="500063" cy="600075"/>
          </a:xfrm>
        </p:grpSpPr>
        <p:sp>
          <p:nvSpPr>
            <p:cNvPr id="15" name="橢圓 26"/>
            <p:cNvSpPr>
              <a:spLocks noChangeArrowheads="1"/>
            </p:cNvSpPr>
            <p:nvPr/>
          </p:nvSpPr>
          <p:spPr bwMode="auto">
            <a:xfrm>
              <a:off x="6228184" y="423078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矩形 22"/>
            <p:cNvSpPr>
              <a:spLocks noChangeArrowheads="1"/>
            </p:cNvSpPr>
            <p:nvPr/>
          </p:nvSpPr>
          <p:spPr bwMode="auto">
            <a:xfrm>
              <a:off x="6300192" y="420221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8320409" y="4725144"/>
            <a:ext cx="500063" cy="600075"/>
            <a:chOff x="8032377" y="4845149"/>
            <a:chExt cx="500063" cy="600075"/>
          </a:xfrm>
        </p:grpSpPr>
        <p:sp>
          <p:nvSpPr>
            <p:cNvPr id="19" name="橢圓 26"/>
            <p:cNvSpPr>
              <a:spLocks noChangeArrowheads="1"/>
            </p:cNvSpPr>
            <p:nvPr/>
          </p:nvSpPr>
          <p:spPr bwMode="auto">
            <a:xfrm>
              <a:off x="8032377" y="4873724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矩形 22"/>
            <p:cNvSpPr>
              <a:spLocks noChangeArrowheads="1"/>
            </p:cNvSpPr>
            <p:nvPr/>
          </p:nvSpPr>
          <p:spPr bwMode="auto">
            <a:xfrm>
              <a:off x="8175252" y="484514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I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27" name="矩形 22"/>
          <p:cNvSpPr>
            <a:spLocks noChangeArrowheads="1"/>
          </p:cNvSpPr>
          <p:nvPr/>
        </p:nvSpPr>
        <p:spPr bwMode="auto">
          <a:xfrm>
            <a:off x="7819776" y="4202211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</a:t>
            </a:r>
            <a:endParaRPr lang="zh-TW" altLang="en-US" b="1">
              <a:latin typeface="+mj-lt"/>
            </a:endParaRPr>
          </a:p>
        </p:txBody>
      </p:sp>
      <p:sp>
        <p:nvSpPr>
          <p:cNvPr id="28" name="矩形 22"/>
          <p:cNvSpPr>
            <a:spLocks noChangeArrowheads="1"/>
          </p:cNvSpPr>
          <p:nvPr/>
        </p:nvSpPr>
        <p:spPr bwMode="auto">
          <a:xfrm>
            <a:off x="8319839" y="3587849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G</a:t>
            </a:r>
            <a:endParaRPr lang="zh-TW" altLang="en-US" b="1">
              <a:latin typeface="+mj-lt"/>
            </a:endParaRPr>
          </a:p>
        </p:txBody>
      </p:sp>
      <p:sp>
        <p:nvSpPr>
          <p:cNvPr id="29" name="矩形 22"/>
          <p:cNvSpPr>
            <a:spLocks noChangeArrowheads="1"/>
          </p:cNvSpPr>
          <p:nvPr/>
        </p:nvSpPr>
        <p:spPr bwMode="auto">
          <a:xfrm>
            <a:off x="7748339" y="2916336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E</a:t>
            </a:r>
            <a:endParaRPr lang="zh-TW" altLang="en-US" b="1">
              <a:latin typeface="+mj-lt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551408" y="1913505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4" idx="7"/>
            <a:endCxn id="30" idx="1"/>
          </p:cNvCxnSpPr>
          <p:nvPr/>
        </p:nvCxnSpPr>
        <p:spPr>
          <a:xfrm flipV="1">
            <a:off x="7317919" y="2098171"/>
            <a:ext cx="233489" cy="30561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5652120" y="2830611"/>
            <a:ext cx="1368152" cy="2551897"/>
            <a:chOff x="5652120" y="2830611"/>
            <a:chExt cx="1368152" cy="2551897"/>
          </a:xfrm>
        </p:grpSpPr>
        <p:sp>
          <p:nvSpPr>
            <p:cNvPr id="33" name="矩形 32"/>
            <p:cNvSpPr/>
            <p:nvPr/>
          </p:nvSpPr>
          <p:spPr>
            <a:xfrm>
              <a:off x="5652120" y="2830611"/>
              <a:ext cx="1368152" cy="2543175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807887" y="5013176"/>
              <a:ext cx="114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Left forest</a:t>
              </a:r>
              <a:endParaRPr lang="zh-TW" altLang="en-US" dirty="0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7164288" y="2830041"/>
            <a:ext cx="1728192" cy="2552467"/>
            <a:chOff x="7164288" y="2830041"/>
            <a:chExt cx="1728192" cy="2552467"/>
          </a:xfrm>
        </p:grpSpPr>
        <p:sp>
          <p:nvSpPr>
            <p:cNvPr id="41" name="矩形 40"/>
            <p:cNvSpPr/>
            <p:nvPr/>
          </p:nvSpPr>
          <p:spPr>
            <a:xfrm>
              <a:off x="7164288" y="2830041"/>
              <a:ext cx="1728192" cy="2543175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7164288" y="5013176"/>
              <a:ext cx="1265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Right forest</a:t>
              </a:r>
              <a:endParaRPr lang="zh-TW" altLang="en-US" dirty="0"/>
            </a:p>
          </p:txBody>
        </p:sp>
      </p:grpSp>
      <p:cxnSp>
        <p:nvCxnSpPr>
          <p:cNvPr id="47" name="直線單箭頭接點 46"/>
          <p:cNvCxnSpPr/>
          <p:nvPr/>
        </p:nvCxnSpPr>
        <p:spPr>
          <a:xfrm flipV="1">
            <a:off x="6544057" y="2639301"/>
            <a:ext cx="233489" cy="30561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6929946" y="3310814"/>
            <a:ext cx="46120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362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Disjoint 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Assume a set </a:t>
            </a:r>
            <a:r>
              <a:rPr lang="en-US" altLang="zh-TW" b="1" dirty="0" smtClean="0"/>
              <a:t>S</a:t>
            </a:r>
            <a:r>
              <a:rPr lang="en-US" altLang="zh-TW" dirty="0" smtClean="0"/>
              <a:t> of </a:t>
            </a:r>
            <a:r>
              <a:rPr lang="en-US" altLang="zh-TW" b="1" dirty="0" smtClean="0"/>
              <a:t>n</a:t>
            </a:r>
            <a:r>
              <a:rPr lang="en-US" altLang="zh-TW" dirty="0" smtClean="0"/>
              <a:t> integers </a:t>
            </a:r>
            <a:r>
              <a:rPr lang="en-US" altLang="zh-TW" b="1" dirty="0" smtClean="0"/>
              <a:t>{0, 1, 2,…, n-1} </a:t>
            </a:r>
            <a:r>
              <a:rPr lang="en-US" altLang="zh-TW" dirty="0" smtClean="0"/>
              <a:t>is divided into several subsets </a:t>
            </a:r>
            <a:r>
              <a:rPr lang="en-US" altLang="zh-TW" b="1" dirty="0"/>
              <a:t>S</a:t>
            </a:r>
            <a:r>
              <a:rPr lang="en-US" altLang="zh-TW" b="1" baseline="-25000" dirty="0"/>
              <a:t>1</a:t>
            </a:r>
            <a:r>
              <a:rPr lang="en-US" altLang="zh-TW" b="1" dirty="0"/>
              <a:t>, S</a:t>
            </a:r>
            <a:r>
              <a:rPr lang="en-US" altLang="zh-TW" b="1" baseline="-25000" dirty="0"/>
              <a:t>2</a:t>
            </a:r>
            <a:r>
              <a:rPr lang="en-US" altLang="zh-TW" b="1" dirty="0"/>
              <a:t>, … , </a:t>
            </a:r>
            <a:r>
              <a:rPr lang="en-US" altLang="zh-TW" b="1" dirty="0" err="1"/>
              <a:t>S</a:t>
            </a:r>
            <a:r>
              <a:rPr lang="en-US" altLang="zh-TW" b="1" baseline="-25000" dirty="0" err="1"/>
              <a:t>k</a:t>
            </a:r>
            <a:r>
              <a:rPr lang="en-US" altLang="zh-TW" b="1" dirty="0"/>
              <a:t> </a:t>
            </a:r>
            <a:r>
              <a:rPr lang="en-US" altLang="zh-TW" dirty="0" smtClean="0"/>
              <a:t>and </a:t>
            </a:r>
            <a:br>
              <a:rPr lang="en-US" altLang="zh-TW" dirty="0" smtClean="0"/>
            </a:br>
            <a:r>
              <a:rPr lang="en-US" altLang="zh-TW" b="1" dirty="0" smtClean="0"/>
              <a:t>S</a:t>
            </a:r>
            <a:r>
              <a:rPr lang="en-US" altLang="zh-TW" b="1" baseline="-25000" dirty="0" smtClean="0"/>
              <a:t>i</a:t>
            </a:r>
            <a:r>
              <a:rPr lang="en-US" altLang="zh-TW" b="1" dirty="0" smtClean="0"/>
              <a:t>∩ </a:t>
            </a:r>
            <a:r>
              <a:rPr lang="en-US" altLang="zh-TW" b="1" dirty="0" err="1" smtClean="0"/>
              <a:t>S</a:t>
            </a:r>
            <a:r>
              <a:rPr lang="en-US" altLang="zh-TW" b="1" baseline="-25000" dirty="0" err="1" smtClean="0"/>
              <a:t>j</a:t>
            </a:r>
            <a:r>
              <a:rPr lang="en-US" altLang="zh-TW" b="1" dirty="0" smtClean="0"/>
              <a:t> </a:t>
            </a:r>
            <a:r>
              <a:rPr lang="en-US" altLang="zh-TW" b="1" dirty="0"/>
              <a:t>=</a:t>
            </a:r>
            <a:r>
              <a:rPr lang="az-Cyrl-AZ" altLang="zh-TW" b="1" dirty="0"/>
              <a:t> </a:t>
            </a:r>
            <a:r>
              <a:rPr lang="az-Cyrl-AZ" altLang="zh-TW" b="1" dirty="0" smtClean="0"/>
              <a:t>ф</a:t>
            </a:r>
            <a:r>
              <a:rPr lang="en-US" altLang="zh-TW" dirty="0" smtClean="0"/>
              <a:t> for any </a:t>
            </a:r>
            <a:r>
              <a:rPr lang="en-US" altLang="zh-TW" b="1" dirty="0" err="1" smtClean="0"/>
              <a:t>i</a:t>
            </a:r>
            <a:r>
              <a:rPr lang="en-US" altLang="zh-TW" b="1" dirty="0" smtClean="0"/>
              <a:t>, j </a:t>
            </a:r>
            <a:r>
              <a:rPr lang="az-Cyrl-AZ" altLang="zh-TW" b="1" dirty="0" smtClean="0"/>
              <a:t>є</a:t>
            </a:r>
            <a:r>
              <a:rPr lang="en-US" altLang="zh-TW" b="1" dirty="0" smtClean="0"/>
              <a:t> </a:t>
            </a:r>
            <a:r>
              <a:rPr lang="en-US" altLang="zh-TW" b="1" dirty="0"/>
              <a:t>{ 1, … , k </a:t>
            </a:r>
            <a:r>
              <a:rPr lang="en-US" altLang="zh-TW" b="1" dirty="0" smtClean="0"/>
              <a:t>} and </a:t>
            </a:r>
            <a:r>
              <a:rPr lang="en-US" altLang="zh-TW" b="1" dirty="0" err="1" smtClean="0"/>
              <a:t>i</a:t>
            </a:r>
            <a:r>
              <a:rPr lang="en-US" altLang="zh-TW" b="1" dirty="0" smtClean="0"/>
              <a:t> ≠ j</a:t>
            </a:r>
            <a:endParaRPr lang="en-US" altLang="zh-TW" b="1" dirty="0"/>
          </a:p>
          <a:p>
            <a:endParaRPr lang="en-US" altLang="zh-TW" dirty="0" smtClean="0"/>
          </a:p>
          <a:p>
            <a:r>
              <a:rPr lang="en-US" altLang="zh-TW" dirty="0" smtClean="0"/>
              <a:t>Operations:</a:t>
            </a:r>
          </a:p>
          <a:p>
            <a:pPr lvl="1"/>
            <a:r>
              <a:rPr lang="en-US" altLang="zh-TW" dirty="0" smtClean="0"/>
              <a:t>Disjoint set union : </a:t>
            </a:r>
            <a:r>
              <a:rPr lang="en-US" altLang="zh-TW" b="1" dirty="0" smtClean="0"/>
              <a:t>Union(</a:t>
            </a:r>
            <a:r>
              <a:rPr lang="en-US" altLang="zh-TW" b="1" dirty="0"/>
              <a:t>S</a:t>
            </a:r>
            <a:r>
              <a:rPr lang="en-US" altLang="zh-TW" b="1" baseline="-25000" dirty="0"/>
              <a:t>i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S</a:t>
            </a:r>
            <a:r>
              <a:rPr lang="en-US" altLang="zh-TW" b="1" baseline="-25000" dirty="0" err="1" smtClean="0"/>
              <a:t>j</a:t>
            </a:r>
            <a:r>
              <a:rPr lang="en-US" altLang="zh-TW" b="1" dirty="0" smtClean="0"/>
              <a:t>)</a:t>
            </a:r>
          </a:p>
          <a:p>
            <a:pPr lvl="2"/>
            <a:r>
              <a:rPr lang="en-US" altLang="zh-TW" dirty="0" smtClean="0"/>
              <a:t>S</a:t>
            </a:r>
            <a:r>
              <a:rPr lang="en-US" altLang="zh-TW" baseline="-25000" dirty="0" smtClean="0"/>
              <a:t>i</a:t>
            </a:r>
            <a:r>
              <a:rPr lang="en-US" altLang="zh-TW" dirty="0"/>
              <a:t> </a:t>
            </a:r>
            <a:r>
              <a:rPr lang="en-US" altLang="zh-TW" dirty="0" smtClean="0"/>
              <a:t>= S</a:t>
            </a:r>
            <a:r>
              <a:rPr lang="en-US" altLang="zh-TW" baseline="-25000" dirty="0" smtClean="0"/>
              <a:t>i</a:t>
            </a:r>
            <a:r>
              <a:rPr lang="en-US" altLang="zh-TW" dirty="0"/>
              <a:t> </a:t>
            </a:r>
            <a:r>
              <a:rPr lang="en-US" altLang="zh-TW" dirty="0" smtClean="0"/>
              <a:t>U 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j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j</a:t>
            </a:r>
            <a:r>
              <a:rPr lang="en-US" altLang="zh-TW" dirty="0" smtClean="0"/>
              <a:t> </a:t>
            </a:r>
            <a:r>
              <a:rPr lang="en-US" altLang="zh-TW" dirty="0"/>
              <a:t>= S</a:t>
            </a:r>
            <a:r>
              <a:rPr lang="en-US" altLang="zh-TW" baseline="-25000" dirty="0"/>
              <a:t>i</a:t>
            </a:r>
            <a:r>
              <a:rPr lang="en-US" altLang="zh-TW" dirty="0"/>
              <a:t> U 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j</a:t>
            </a:r>
            <a:endParaRPr lang="en-US" altLang="zh-TW" dirty="0"/>
          </a:p>
          <a:p>
            <a:pPr lvl="1"/>
            <a:r>
              <a:rPr lang="en-US" altLang="zh-TW" dirty="0" smtClean="0"/>
              <a:t>Find the set containing element x : </a:t>
            </a:r>
            <a:r>
              <a:rPr lang="en-US" altLang="zh-TW" b="1" dirty="0"/>
              <a:t>Find(x)</a:t>
            </a:r>
            <a:endParaRPr lang="en-US" altLang="zh-TW" b="1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751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Disjoint </a:t>
            </a:r>
            <a:r>
              <a:rPr lang="en-US" altLang="zh-TW" dirty="0" smtClean="0"/>
              <a:t>Sets :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Set</a:t>
            </a:r>
          </a:p>
          <a:p>
            <a:pPr lvl="1">
              <a:defRPr/>
            </a:pPr>
            <a:r>
              <a:rPr lang="en-US" altLang="zh-TW" dirty="0" smtClean="0"/>
              <a:t>S  </a:t>
            </a:r>
            <a:r>
              <a:rPr lang="en-US" altLang="zh-TW" dirty="0"/>
              <a:t>= { </a:t>
            </a:r>
            <a:r>
              <a:rPr lang="en-US" altLang="zh-TW" dirty="0" smtClean="0"/>
              <a:t>0,1</a:t>
            </a:r>
            <a:r>
              <a:rPr lang="en-US" altLang="zh-TW" dirty="0"/>
              <a:t>, 2, 3, 4, </a:t>
            </a:r>
            <a:r>
              <a:rPr lang="en-US" altLang="zh-TW" dirty="0" smtClean="0"/>
              <a:t>5 </a:t>
            </a:r>
            <a:r>
              <a:rPr lang="en-US" altLang="zh-TW" dirty="0"/>
              <a:t>}</a:t>
            </a:r>
          </a:p>
          <a:p>
            <a:pPr>
              <a:defRPr/>
            </a:pPr>
            <a:r>
              <a:rPr lang="en-US" altLang="zh-TW" dirty="0" smtClean="0"/>
              <a:t>Disjoint subsets</a:t>
            </a:r>
          </a:p>
          <a:p>
            <a:pPr lvl="1">
              <a:defRPr/>
            </a:pPr>
            <a:r>
              <a:rPr lang="en-US" altLang="zh-TW" dirty="0" smtClean="0"/>
              <a:t>S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/>
              <a:t>= { </a:t>
            </a:r>
            <a:r>
              <a:rPr lang="en-US" altLang="zh-TW" dirty="0" smtClean="0"/>
              <a:t>0, 2, 3 </a:t>
            </a:r>
            <a:r>
              <a:rPr lang="en-US" altLang="zh-TW" dirty="0"/>
              <a:t>}</a:t>
            </a:r>
          </a:p>
          <a:p>
            <a:pPr lvl="1">
              <a:defRPr/>
            </a:pPr>
            <a:r>
              <a:rPr lang="en-US" altLang="zh-TW" dirty="0"/>
              <a:t>S</a:t>
            </a:r>
            <a:r>
              <a:rPr lang="en-US" altLang="zh-TW" baseline="-25000" dirty="0"/>
              <a:t>2</a:t>
            </a:r>
            <a:r>
              <a:rPr lang="en-US" altLang="zh-TW" dirty="0"/>
              <a:t> = { </a:t>
            </a:r>
            <a:r>
              <a:rPr lang="en-US" altLang="zh-TW" dirty="0" smtClean="0"/>
              <a:t>1 </a:t>
            </a:r>
            <a:r>
              <a:rPr lang="en-US" altLang="zh-TW" dirty="0"/>
              <a:t>}</a:t>
            </a:r>
          </a:p>
          <a:p>
            <a:pPr lvl="1">
              <a:defRPr/>
            </a:pPr>
            <a:r>
              <a:rPr lang="en-US" altLang="zh-TW" dirty="0"/>
              <a:t>S</a:t>
            </a:r>
            <a:r>
              <a:rPr lang="en-US" altLang="zh-TW" baseline="-25000" dirty="0"/>
              <a:t>3</a:t>
            </a:r>
            <a:r>
              <a:rPr lang="en-US" altLang="zh-TW" dirty="0"/>
              <a:t> = { </a:t>
            </a:r>
            <a:r>
              <a:rPr lang="en-US" altLang="zh-TW" dirty="0" smtClean="0"/>
              <a:t>4, 5 }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Union(S</a:t>
            </a:r>
            <a:r>
              <a:rPr lang="en-US" altLang="zh-TW" baseline="-25000" dirty="0"/>
              <a:t>1</a:t>
            </a:r>
            <a:r>
              <a:rPr lang="en-US" altLang="zh-TW" dirty="0"/>
              <a:t>, S</a:t>
            </a:r>
            <a:r>
              <a:rPr lang="en-US" altLang="zh-TW" baseline="-25000" dirty="0"/>
              <a:t>2</a:t>
            </a:r>
            <a:r>
              <a:rPr lang="en-US" altLang="zh-TW" dirty="0"/>
              <a:t>) = { </a:t>
            </a:r>
            <a:r>
              <a:rPr lang="en-US" altLang="zh-TW" dirty="0" smtClean="0"/>
              <a:t>0, 1, 2, 3 </a:t>
            </a:r>
            <a:r>
              <a:rPr lang="en-US" altLang="zh-TW" dirty="0"/>
              <a:t>}</a:t>
            </a:r>
          </a:p>
          <a:p>
            <a:pPr>
              <a:defRPr/>
            </a:pPr>
            <a:r>
              <a:rPr lang="en-US" altLang="zh-TW" dirty="0"/>
              <a:t>Find(5) = 3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346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DS: Array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  = { </a:t>
            </a:r>
            <a:r>
              <a:rPr lang="en-US" altLang="zh-TW" dirty="0" smtClean="0"/>
              <a:t>0, 1, 2, 3, 4, 5 } with subsets</a:t>
            </a:r>
          </a:p>
          <a:p>
            <a:pPr lvl="1">
              <a:defRPr/>
            </a:pPr>
            <a:r>
              <a:rPr lang="en-US" altLang="zh-TW" dirty="0" smtClean="0"/>
              <a:t>S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/>
              <a:t>= { </a:t>
            </a:r>
            <a:r>
              <a:rPr lang="en-US" altLang="zh-TW" dirty="0" smtClean="0"/>
              <a:t>0, 2, 3 }, S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= { </a:t>
            </a:r>
            <a:r>
              <a:rPr lang="en-US" altLang="zh-TW" dirty="0" smtClean="0"/>
              <a:t>1 } and S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</a:t>
            </a:r>
            <a:r>
              <a:rPr lang="en-US" altLang="zh-TW" dirty="0"/>
              <a:t>= { </a:t>
            </a:r>
            <a:r>
              <a:rPr lang="en-US" altLang="zh-TW" dirty="0" smtClean="0"/>
              <a:t>4, 5 }</a:t>
            </a:r>
          </a:p>
          <a:p>
            <a:pPr>
              <a:defRPr/>
            </a:pPr>
            <a:r>
              <a:rPr lang="en-US" altLang="zh-TW" dirty="0" smtClean="0"/>
              <a:t>Using a </a:t>
            </a:r>
            <a:r>
              <a:rPr lang="en-US" altLang="zh-TW" b="1" dirty="0" smtClean="0"/>
              <a:t>sequential mapping array</a:t>
            </a:r>
            <a:r>
              <a:rPr lang="en-US" altLang="zh-TW" dirty="0" smtClean="0"/>
              <a:t> where index represents set members and array value indicates </a:t>
            </a:r>
            <a:r>
              <a:rPr lang="en-US" altLang="zh-TW" b="1" dirty="0" smtClean="0"/>
              <a:t>set name</a:t>
            </a:r>
            <a:endParaRPr lang="en-US" altLang="zh-TW" b="1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1475656" y="4583579"/>
            <a:ext cx="5816884" cy="1149677"/>
            <a:chOff x="1403648" y="4583579"/>
            <a:chExt cx="5816884" cy="1149677"/>
          </a:xfrm>
        </p:grpSpPr>
        <p:grpSp>
          <p:nvGrpSpPr>
            <p:cNvPr id="5" name="群組 85"/>
            <p:cNvGrpSpPr>
              <a:grpSpLocks/>
            </p:cNvGrpSpPr>
            <p:nvPr/>
          </p:nvGrpSpPr>
          <p:grpSpPr bwMode="auto">
            <a:xfrm>
              <a:off x="3675396" y="4606707"/>
              <a:ext cx="3456385" cy="623205"/>
              <a:chOff x="3401599" y="5143512"/>
              <a:chExt cx="3456385" cy="623205"/>
            </a:xfrm>
          </p:grpSpPr>
          <p:grpSp>
            <p:nvGrpSpPr>
              <p:cNvPr id="8" name="群組 68"/>
              <p:cNvGrpSpPr>
                <a:grpSpLocks/>
              </p:cNvGrpSpPr>
              <p:nvPr/>
            </p:nvGrpSpPr>
            <p:grpSpPr bwMode="auto">
              <a:xfrm>
                <a:off x="3401599" y="5143512"/>
                <a:ext cx="3456385" cy="623205"/>
                <a:chOff x="2544343" y="2000240"/>
                <a:chExt cx="3456385" cy="623205"/>
              </a:xfrm>
            </p:grpSpPr>
            <p:sp>
              <p:nvSpPr>
                <p:cNvPr id="15" name="矩形 29"/>
                <p:cNvSpPr>
                  <a:spLocks noChangeArrowheads="1"/>
                </p:cNvSpPr>
                <p:nvPr/>
              </p:nvSpPr>
              <p:spPr bwMode="auto">
                <a:xfrm>
                  <a:off x="2544343" y="2000240"/>
                  <a:ext cx="3456385" cy="6000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6" name="直線接點 34"/>
                <p:cNvCxnSpPr>
                  <a:cxnSpLocks noChangeShapeType="1"/>
                </p:cNvCxnSpPr>
                <p:nvPr/>
              </p:nvCxnSpPr>
              <p:spPr bwMode="auto">
                <a:xfrm>
                  <a:off x="3143229" y="2000240"/>
                  <a:ext cx="0" cy="57142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線接點 35"/>
                <p:cNvCxnSpPr>
                  <a:cxnSpLocks noChangeShapeType="1"/>
                </p:cNvCxnSpPr>
                <p:nvPr/>
              </p:nvCxnSpPr>
              <p:spPr bwMode="auto">
                <a:xfrm>
                  <a:off x="3714729" y="2000240"/>
                  <a:ext cx="0" cy="57142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8" name="直線接點 36"/>
                <p:cNvCxnSpPr>
                  <a:cxnSpLocks noChangeShapeType="1"/>
                </p:cNvCxnSpPr>
                <p:nvPr/>
              </p:nvCxnSpPr>
              <p:spPr bwMode="auto">
                <a:xfrm>
                  <a:off x="4286229" y="2000240"/>
                  <a:ext cx="0" cy="57142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9" name="直線接點 37"/>
                <p:cNvCxnSpPr>
                  <a:cxnSpLocks noChangeShapeType="1"/>
                </p:cNvCxnSpPr>
                <p:nvPr/>
              </p:nvCxnSpPr>
              <p:spPr bwMode="auto">
                <a:xfrm>
                  <a:off x="4857729" y="2000240"/>
                  <a:ext cx="0" cy="57142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20" name="直線接點 38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29228" y="2000240"/>
                  <a:ext cx="1" cy="623205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9" name="文字方塊 42"/>
              <p:cNvSpPr txBox="1">
                <a:spLocks noChangeArrowheads="1"/>
              </p:cNvSpPr>
              <p:nvPr/>
            </p:nvSpPr>
            <p:spPr bwMode="auto">
              <a:xfrm>
                <a:off x="3571876" y="5214950"/>
                <a:ext cx="35718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0" name="文字方塊 43"/>
              <p:cNvSpPr txBox="1">
                <a:spLocks noChangeArrowheads="1"/>
              </p:cNvSpPr>
              <p:nvPr/>
            </p:nvSpPr>
            <p:spPr bwMode="auto">
              <a:xfrm>
                <a:off x="41433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44"/>
              <p:cNvSpPr txBox="1">
                <a:spLocks noChangeArrowheads="1"/>
              </p:cNvSpPr>
              <p:nvPr/>
            </p:nvSpPr>
            <p:spPr bwMode="auto">
              <a:xfrm>
                <a:off x="47148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2" name="文字方塊 45"/>
              <p:cNvSpPr txBox="1">
                <a:spLocks noChangeArrowheads="1"/>
              </p:cNvSpPr>
              <p:nvPr/>
            </p:nvSpPr>
            <p:spPr bwMode="auto">
              <a:xfrm>
                <a:off x="5286380" y="5214950"/>
                <a:ext cx="357194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13" name="文字方塊 46"/>
              <p:cNvSpPr txBox="1">
                <a:spLocks noChangeArrowheads="1"/>
              </p:cNvSpPr>
              <p:nvPr/>
            </p:nvSpPr>
            <p:spPr bwMode="auto">
              <a:xfrm>
                <a:off x="6429388" y="5214950"/>
                <a:ext cx="357201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14" name="文字方塊 47"/>
              <p:cNvSpPr txBox="1">
                <a:spLocks noChangeArrowheads="1"/>
              </p:cNvSpPr>
              <p:nvPr/>
            </p:nvSpPr>
            <p:spPr bwMode="auto">
              <a:xfrm>
                <a:off x="5857884" y="5214950"/>
                <a:ext cx="35719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635896" y="5225424"/>
              <a:ext cx="35846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S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[0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 S[1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S[2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S[3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S[4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S[5</a:t>
              </a:r>
              <a:r>
                <a:rPr lang="en-US" altLang="zh-TW" dirty="0">
                  <a:solidFill>
                    <a:srgbClr val="C00000"/>
                  </a:solidFill>
                </a:rPr>
                <a:t>] </a:t>
              </a:r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1763688" y="4583579"/>
              <a:ext cx="151216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>
                  <a:latin typeface="+mj-lt"/>
                </a:rPr>
                <a:t>Set name</a:t>
              </a:r>
              <a:endParaRPr lang="zh-TW" altLang="en-US" sz="2400" b="1" dirty="0">
                <a:latin typeface="+mj-lt"/>
              </a:endParaRPr>
            </a:p>
          </p:txBody>
        </p:sp>
        <p:sp>
          <p:nvSpPr>
            <p:cNvPr id="22" name="矩形 22"/>
            <p:cNvSpPr>
              <a:spLocks noChangeArrowheads="1"/>
            </p:cNvSpPr>
            <p:nvPr/>
          </p:nvSpPr>
          <p:spPr bwMode="auto">
            <a:xfrm>
              <a:off x="1403648" y="5086925"/>
              <a:ext cx="187220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 smtClean="0">
                  <a:latin typeface="+mj-lt"/>
                </a:rPr>
                <a:t>Set member</a:t>
              </a:r>
              <a:endParaRPr lang="zh-TW" altLang="en-US" sz="2400" b="1" dirty="0">
                <a:latin typeface="+mj-lt"/>
              </a:endParaRPr>
            </a:p>
          </p:txBody>
        </p:sp>
        <p:cxnSp>
          <p:nvCxnSpPr>
            <p:cNvPr id="25" name="直線單箭頭接點 24"/>
            <p:cNvCxnSpPr>
              <a:stCxn id="21" idx="3"/>
              <a:endCxn id="15" idx="1"/>
            </p:cNvCxnSpPr>
            <p:nvPr/>
          </p:nvCxnSpPr>
          <p:spPr>
            <a:xfrm>
              <a:off x="3275856" y="4906745"/>
              <a:ext cx="3995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2" idx="3"/>
              <a:endCxn id="6" idx="1"/>
            </p:cNvCxnSpPr>
            <p:nvPr/>
          </p:nvCxnSpPr>
          <p:spPr>
            <a:xfrm flipV="1">
              <a:off x="3275856" y="5410090"/>
              <a:ext cx="36004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570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DS Operation: Find(x)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Find the set which contains element x is easy</a:t>
            </a:r>
          </a:p>
          <a:p>
            <a:pPr lvl="1"/>
            <a:r>
              <a:rPr lang="en-US" altLang="zh-TW" dirty="0" smtClean="0"/>
              <a:t>Find(5) = S[5] = set 3</a:t>
            </a:r>
            <a:br>
              <a:rPr lang="en-US" altLang="zh-TW" dirty="0" smtClean="0"/>
            </a:br>
            <a:r>
              <a:rPr lang="en-US" altLang="zh-TW" dirty="0" smtClean="0"/>
              <a:t>Find(3) </a:t>
            </a:r>
            <a:r>
              <a:rPr lang="en-US" altLang="zh-TW" dirty="0"/>
              <a:t>= </a:t>
            </a:r>
            <a:r>
              <a:rPr lang="en-US" altLang="zh-TW" dirty="0" smtClean="0"/>
              <a:t>S[3] </a:t>
            </a:r>
            <a:r>
              <a:rPr lang="en-US" altLang="zh-TW" dirty="0"/>
              <a:t>= set 1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Complexity = O(1)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1475656" y="1700808"/>
            <a:ext cx="5816884" cy="1149677"/>
            <a:chOff x="1403648" y="4583579"/>
            <a:chExt cx="5816884" cy="1149677"/>
          </a:xfrm>
        </p:grpSpPr>
        <p:grpSp>
          <p:nvGrpSpPr>
            <p:cNvPr id="25" name="群組 85"/>
            <p:cNvGrpSpPr>
              <a:grpSpLocks/>
            </p:cNvGrpSpPr>
            <p:nvPr/>
          </p:nvGrpSpPr>
          <p:grpSpPr bwMode="auto">
            <a:xfrm>
              <a:off x="3675396" y="4606707"/>
              <a:ext cx="3456385" cy="600075"/>
              <a:chOff x="3401599" y="5143512"/>
              <a:chExt cx="3456385" cy="600075"/>
            </a:xfrm>
          </p:grpSpPr>
          <p:grpSp>
            <p:nvGrpSpPr>
              <p:cNvPr id="31" name="群組 68"/>
              <p:cNvGrpSpPr>
                <a:grpSpLocks/>
              </p:cNvGrpSpPr>
              <p:nvPr/>
            </p:nvGrpSpPr>
            <p:grpSpPr bwMode="auto">
              <a:xfrm>
                <a:off x="3401599" y="5143512"/>
                <a:ext cx="3456385" cy="600075"/>
                <a:chOff x="2544343" y="2000240"/>
                <a:chExt cx="3456385" cy="600075"/>
              </a:xfrm>
            </p:grpSpPr>
            <p:sp>
              <p:nvSpPr>
                <p:cNvPr id="38" name="矩形 29"/>
                <p:cNvSpPr>
                  <a:spLocks noChangeArrowheads="1"/>
                </p:cNvSpPr>
                <p:nvPr/>
              </p:nvSpPr>
              <p:spPr bwMode="auto">
                <a:xfrm>
                  <a:off x="2544343" y="2000240"/>
                  <a:ext cx="3456385" cy="6000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39" name="直線接點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57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0" name="直線接點 3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29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1" name="直線接點 3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00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2" name="直線接點 3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572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3" name="直線接點 3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43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2" name="文字方塊 42"/>
              <p:cNvSpPr txBox="1">
                <a:spLocks noChangeArrowheads="1"/>
              </p:cNvSpPr>
              <p:nvPr/>
            </p:nvSpPr>
            <p:spPr bwMode="auto">
              <a:xfrm>
                <a:off x="3571876" y="5214950"/>
                <a:ext cx="35718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3" name="文字方塊 43"/>
              <p:cNvSpPr txBox="1">
                <a:spLocks noChangeArrowheads="1"/>
              </p:cNvSpPr>
              <p:nvPr/>
            </p:nvSpPr>
            <p:spPr bwMode="auto">
              <a:xfrm>
                <a:off x="41433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34" name="文字方塊 44"/>
              <p:cNvSpPr txBox="1">
                <a:spLocks noChangeArrowheads="1"/>
              </p:cNvSpPr>
              <p:nvPr/>
            </p:nvSpPr>
            <p:spPr bwMode="auto">
              <a:xfrm>
                <a:off x="47148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5" name="文字方塊 45"/>
              <p:cNvSpPr txBox="1">
                <a:spLocks noChangeArrowheads="1"/>
              </p:cNvSpPr>
              <p:nvPr/>
            </p:nvSpPr>
            <p:spPr bwMode="auto">
              <a:xfrm>
                <a:off x="5286380" y="5214950"/>
                <a:ext cx="357194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36" name="文字方塊 46"/>
              <p:cNvSpPr txBox="1">
                <a:spLocks noChangeArrowheads="1"/>
              </p:cNvSpPr>
              <p:nvPr/>
            </p:nvSpPr>
            <p:spPr bwMode="auto">
              <a:xfrm>
                <a:off x="6429388" y="5214950"/>
                <a:ext cx="357201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37" name="文字方塊 47"/>
              <p:cNvSpPr txBox="1">
                <a:spLocks noChangeArrowheads="1"/>
              </p:cNvSpPr>
              <p:nvPr/>
            </p:nvSpPr>
            <p:spPr bwMode="auto">
              <a:xfrm>
                <a:off x="5857884" y="5214950"/>
                <a:ext cx="35719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3635896" y="5225424"/>
              <a:ext cx="35846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S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[0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 S[1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S[2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S[3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S[4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S[5</a:t>
              </a:r>
              <a:r>
                <a:rPr lang="en-US" altLang="zh-TW" dirty="0">
                  <a:solidFill>
                    <a:srgbClr val="C00000"/>
                  </a:solidFill>
                </a:rPr>
                <a:t>] </a:t>
              </a:r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1763688" y="4583579"/>
              <a:ext cx="151216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>
                  <a:latin typeface="+mj-lt"/>
                </a:rPr>
                <a:t>Set name</a:t>
              </a:r>
              <a:endParaRPr lang="zh-TW" altLang="en-US" sz="2400" b="1" dirty="0">
                <a:latin typeface="+mj-lt"/>
              </a:endParaRPr>
            </a:p>
          </p:txBody>
        </p:sp>
        <p:sp>
          <p:nvSpPr>
            <p:cNvPr id="28" name="矩形 22"/>
            <p:cNvSpPr>
              <a:spLocks noChangeArrowheads="1"/>
            </p:cNvSpPr>
            <p:nvPr/>
          </p:nvSpPr>
          <p:spPr bwMode="auto">
            <a:xfrm>
              <a:off x="1403648" y="5086925"/>
              <a:ext cx="187220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 smtClean="0">
                  <a:latin typeface="+mj-lt"/>
                </a:rPr>
                <a:t>Set member</a:t>
              </a:r>
              <a:endParaRPr lang="zh-TW" altLang="en-US" sz="2400" b="1" dirty="0">
                <a:latin typeface="+mj-lt"/>
              </a:endParaRPr>
            </a:p>
          </p:txBody>
        </p:sp>
        <p:cxnSp>
          <p:nvCxnSpPr>
            <p:cNvPr id="29" name="直線單箭頭接點 28"/>
            <p:cNvCxnSpPr>
              <a:stCxn id="27" idx="3"/>
              <a:endCxn id="38" idx="1"/>
            </p:cNvCxnSpPr>
            <p:nvPr/>
          </p:nvCxnSpPr>
          <p:spPr>
            <a:xfrm>
              <a:off x="3275856" y="4906745"/>
              <a:ext cx="3995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8" idx="3"/>
              <a:endCxn id="26" idx="1"/>
            </p:cNvCxnSpPr>
            <p:nvPr/>
          </p:nvCxnSpPr>
          <p:spPr>
            <a:xfrm flipV="1">
              <a:off x="3275856" y="5410090"/>
              <a:ext cx="36004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6697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DS Operation</a:t>
            </a:r>
            <a:r>
              <a:rPr lang="en-US" altLang="zh-TW" dirty="0"/>
              <a:t>: Union(S</a:t>
            </a:r>
            <a:r>
              <a:rPr lang="en-US" altLang="zh-TW" baseline="-25000" dirty="0"/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Assume we always merge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set to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set S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= S</a:t>
            </a:r>
            <a:r>
              <a:rPr lang="en-US" altLang="zh-TW" baseline="-25000" dirty="0"/>
              <a:t>i</a:t>
            </a:r>
            <a:r>
              <a:rPr lang="en-US" altLang="zh-TW" dirty="0"/>
              <a:t> U 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j</a:t>
            </a:r>
          </a:p>
          <a:p>
            <a:r>
              <a:rPr lang="en-US" altLang="zh-TW" dirty="0" smtClean="0"/>
              <a:t>Scan the array and </a:t>
            </a:r>
            <a:r>
              <a:rPr lang="en-US" altLang="zh-TW" b="1" dirty="0" smtClean="0"/>
              <a:t>set S[k] to </a:t>
            </a:r>
            <a:r>
              <a:rPr lang="en-US" altLang="zh-TW" b="1" dirty="0" err="1" smtClean="0"/>
              <a:t>i</a:t>
            </a:r>
            <a:r>
              <a:rPr lang="en-US" altLang="zh-TW" b="1" dirty="0" smtClean="0"/>
              <a:t> if </a:t>
            </a:r>
            <a:r>
              <a:rPr lang="en-US" altLang="zh-TW" b="1" dirty="0"/>
              <a:t>S[k</a:t>
            </a:r>
            <a:r>
              <a:rPr lang="en-US" altLang="zh-TW" b="1" dirty="0" smtClean="0"/>
              <a:t>]==j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baseline="-25000" dirty="0"/>
              <a:t>2</a:t>
            </a:r>
            <a:r>
              <a:rPr lang="en-US" altLang="zh-TW" dirty="0"/>
              <a:t>=Union(S</a:t>
            </a:r>
            <a:r>
              <a:rPr lang="en-US" altLang="zh-TW" baseline="-25000" dirty="0"/>
              <a:t>2</a:t>
            </a:r>
            <a:r>
              <a:rPr lang="en-US" altLang="zh-TW" dirty="0"/>
              <a:t>, S</a:t>
            </a:r>
            <a:r>
              <a:rPr lang="en-US" altLang="zh-TW" baseline="-25000" dirty="0"/>
              <a:t>3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1475656" y="1700808"/>
            <a:ext cx="5816884" cy="1149677"/>
            <a:chOff x="1403648" y="4583579"/>
            <a:chExt cx="5816884" cy="1149677"/>
          </a:xfrm>
        </p:grpSpPr>
        <p:grpSp>
          <p:nvGrpSpPr>
            <p:cNvPr id="25" name="群組 85"/>
            <p:cNvGrpSpPr>
              <a:grpSpLocks/>
            </p:cNvGrpSpPr>
            <p:nvPr/>
          </p:nvGrpSpPr>
          <p:grpSpPr bwMode="auto">
            <a:xfrm>
              <a:off x="3675396" y="4606707"/>
              <a:ext cx="3456385" cy="600075"/>
              <a:chOff x="3401599" y="5143512"/>
              <a:chExt cx="3456385" cy="600075"/>
            </a:xfrm>
          </p:grpSpPr>
          <p:grpSp>
            <p:nvGrpSpPr>
              <p:cNvPr id="31" name="群組 68"/>
              <p:cNvGrpSpPr>
                <a:grpSpLocks/>
              </p:cNvGrpSpPr>
              <p:nvPr/>
            </p:nvGrpSpPr>
            <p:grpSpPr bwMode="auto">
              <a:xfrm>
                <a:off x="3401599" y="5143512"/>
                <a:ext cx="3456385" cy="600075"/>
                <a:chOff x="2544343" y="2000240"/>
                <a:chExt cx="3456385" cy="600075"/>
              </a:xfrm>
            </p:grpSpPr>
            <p:sp>
              <p:nvSpPr>
                <p:cNvPr id="38" name="矩形 29"/>
                <p:cNvSpPr>
                  <a:spLocks noChangeArrowheads="1"/>
                </p:cNvSpPr>
                <p:nvPr/>
              </p:nvSpPr>
              <p:spPr bwMode="auto">
                <a:xfrm>
                  <a:off x="2544343" y="2000240"/>
                  <a:ext cx="3456385" cy="6000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39" name="直線接點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57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0" name="直線接點 3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29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1" name="直線接點 3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00519" y="2285950"/>
                  <a:ext cx="571419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2" name="直線接點 3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572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3" name="直線接點 3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43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2" name="文字方塊 42"/>
              <p:cNvSpPr txBox="1">
                <a:spLocks noChangeArrowheads="1"/>
              </p:cNvSpPr>
              <p:nvPr/>
            </p:nvSpPr>
            <p:spPr bwMode="auto">
              <a:xfrm>
                <a:off x="3571876" y="5214950"/>
                <a:ext cx="35718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3" name="文字方塊 43"/>
              <p:cNvSpPr txBox="1">
                <a:spLocks noChangeArrowheads="1"/>
              </p:cNvSpPr>
              <p:nvPr/>
            </p:nvSpPr>
            <p:spPr bwMode="auto">
              <a:xfrm>
                <a:off x="41433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34" name="文字方塊 44"/>
              <p:cNvSpPr txBox="1">
                <a:spLocks noChangeArrowheads="1"/>
              </p:cNvSpPr>
              <p:nvPr/>
            </p:nvSpPr>
            <p:spPr bwMode="auto">
              <a:xfrm>
                <a:off x="47148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5" name="文字方塊 45"/>
              <p:cNvSpPr txBox="1">
                <a:spLocks noChangeArrowheads="1"/>
              </p:cNvSpPr>
              <p:nvPr/>
            </p:nvSpPr>
            <p:spPr bwMode="auto">
              <a:xfrm>
                <a:off x="5286380" y="5214950"/>
                <a:ext cx="357194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36" name="文字方塊 46"/>
              <p:cNvSpPr txBox="1">
                <a:spLocks noChangeArrowheads="1"/>
              </p:cNvSpPr>
              <p:nvPr/>
            </p:nvSpPr>
            <p:spPr bwMode="auto">
              <a:xfrm>
                <a:off x="6429388" y="5214950"/>
                <a:ext cx="357201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37" name="文字方塊 47"/>
              <p:cNvSpPr txBox="1">
                <a:spLocks noChangeArrowheads="1"/>
              </p:cNvSpPr>
              <p:nvPr/>
            </p:nvSpPr>
            <p:spPr bwMode="auto">
              <a:xfrm>
                <a:off x="5857884" y="5214950"/>
                <a:ext cx="35719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3635896" y="5225424"/>
              <a:ext cx="35846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S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[0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 S[1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S[2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S[3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S[4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S[5</a:t>
              </a:r>
              <a:r>
                <a:rPr lang="en-US" altLang="zh-TW" dirty="0">
                  <a:solidFill>
                    <a:srgbClr val="C00000"/>
                  </a:solidFill>
                </a:rPr>
                <a:t>] </a:t>
              </a:r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1763688" y="4583579"/>
              <a:ext cx="151216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>
                  <a:latin typeface="+mj-lt"/>
                </a:rPr>
                <a:t>Set name</a:t>
              </a:r>
              <a:endParaRPr lang="zh-TW" altLang="en-US" sz="2400" b="1" dirty="0">
                <a:latin typeface="+mj-lt"/>
              </a:endParaRPr>
            </a:p>
          </p:txBody>
        </p:sp>
        <p:sp>
          <p:nvSpPr>
            <p:cNvPr id="28" name="矩形 22"/>
            <p:cNvSpPr>
              <a:spLocks noChangeArrowheads="1"/>
            </p:cNvSpPr>
            <p:nvPr/>
          </p:nvSpPr>
          <p:spPr bwMode="auto">
            <a:xfrm>
              <a:off x="1403648" y="5086925"/>
              <a:ext cx="187220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 smtClean="0">
                  <a:latin typeface="+mj-lt"/>
                </a:rPr>
                <a:t>Set member</a:t>
              </a:r>
              <a:endParaRPr lang="zh-TW" altLang="en-US" sz="2400" b="1" dirty="0">
                <a:latin typeface="+mj-lt"/>
              </a:endParaRPr>
            </a:p>
          </p:txBody>
        </p:sp>
        <p:cxnSp>
          <p:nvCxnSpPr>
            <p:cNvPr id="29" name="直線單箭頭接點 28"/>
            <p:cNvCxnSpPr>
              <a:stCxn id="27" idx="3"/>
              <a:endCxn id="38" idx="1"/>
            </p:cNvCxnSpPr>
            <p:nvPr/>
          </p:nvCxnSpPr>
          <p:spPr>
            <a:xfrm>
              <a:off x="3275856" y="4906745"/>
              <a:ext cx="3995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8" idx="3"/>
              <a:endCxn id="26" idx="1"/>
            </p:cNvCxnSpPr>
            <p:nvPr/>
          </p:nvCxnSpPr>
          <p:spPr>
            <a:xfrm flipV="1">
              <a:off x="3275856" y="5410090"/>
              <a:ext cx="36004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群組 63"/>
          <p:cNvGrpSpPr/>
          <p:nvPr/>
        </p:nvGrpSpPr>
        <p:grpSpPr>
          <a:xfrm>
            <a:off x="1475656" y="5231651"/>
            <a:ext cx="5816884" cy="1149677"/>
            <a:chOff x="1403648" y="4583579"/>
            <a:chExt cx="5816884" cy="1149677"/>
          </a:xfrm>
        </p:grpSpPr>
        <p:grpSp>
          <p:nvGrpSpPr>
            <p:cNvPr id="65" name="群組 85"/>
            <p:cNvGrpSpPr>
              <a:grpSpLocks/>
            </p:cNvGrpSpPr>
            <p:nvPr/>
          </p:nvGrpSpPr>
          <p:grpSpPr bwMode="auto">
            <a:xfrm>
              <a:off x="3675396" y="4606707"/>
              <a:ext cx="3456385" cy="600075"/>
              <a:chOff x="3401599" y="5143512"/>
              <a:chExt cx="3456385" cy="600075"/>
            </a:xfrm>
          </p:grpSpPr>
          <p:grpSp>
            <p:nvGrpSpPr>
              <p:cNvPr id="71" name="群組 68"/>
              <p:cNvGrpSpPr>
                <a:grpSpLocks/>
              </p:cNvGrpSpPr>
              <p:nvPr/>
            </p:nvGrpSpPr>
            <p:grpSpPr bwMode="auto">
              <a:xfrm>
                <a:off x="3401599" y="5143512"/>
                <a:ext cx="3456385" cy="600075"/>
                <a:chOff x="2544343" y="2000240"/>
                <a:chExt cx="3456385" cy="600075"/>
              </a:xfrm>
            </p:grpSpPr>
            <p:sp>
              <p:nvSpPr>
                <p:cNvPr id="78" name="矩形 29"/>
                <p:cNvSpPr>
                  <a:spLocks noChangeArrowheads="1"/>
                </p:cNvSpPr>
                <p:nvPr/>
              </p:nvSpPr>
              <p:spPr bwMode="auto">
                <a:xfrm>
                  <a:off x="2544343" y="2000240"/>
                  <a:ext cx="3456385" cy="6000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79" name="直線接點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57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0" name="直線接點 3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29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1" name="直線接點 3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00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2" name="直線接點 3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572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3" name="直線接點 3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43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72" name="文字方塊 42"/>
              <p:cNvSpPr txBox="1">
                <a:spLocks noChangeArrowheads="1"/>
              </p:cNvSpPr>
              <p:nvPr/>
            </p:nvSpPr>
            <p:spPr bwMode="auto">
              <a:xfrm>
                <a:off x="3571876" y="5214950"/>
                <a:ext cx="35718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73" name="文字方塊 43"/>
              <p:cNvSpPr txBox="1">
                <a:spLocks noChangeArrowheads="1"/>
              </p:cNvSpPr>
              <p:nvPr/>
            </p:nvSpPr>
            <p:spPr bwMode="auto">
              <a:xfrm>
                <a:off x="41433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74" name="文字方塊 44"/>
              <p:cNvSpPr txBox="1">
                <a:spLocks noChangeArrowheads="1"/>
              </p:cNvSpPr>
              <p:nvPr/>
            </p:nvSpPr>
            <p:spPr bwMode="auto">
              <a:xfrm>
                <a:off x="47148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75" name="文字方塊 45"/>
              <p:cNvSpPr txBox="1">
                <a:spLocks noChangeArrowheads="1"/>
              </p:cNvSpPr>
              <p:nvPr/>
            </p:nvSpPr>
            <p:spPr bwMode="auto">
              <a:xfrm>
                <a:off x="5286380" y="5214950"/>
                <a:ext cx="357194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76" name="文字方塊 46"/>
              <p:cNvSpPr txBox="1">
                <a:spLocks noChangeArrowheads="1"/>
              </p:cNvSpPr>
              <p:nvPr/>
            </p:nvSpPr>
            <p:spPr bwMode="auto">
              <a:xfrm>
                <a:off x="6429388" y="5214950"/>
                <a:ext cx="357201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文字方塊 47"/>
              <p:cNvSpPr txBox="1">
                <a:spLocks noChangeArrowheads="1"/>
              </p:cNvSpPr>
              <p:nvPr/>
            </p:nvSpPr>
            <p:spPr bwMode="auto">
              <a:xfrm>
                <a:off x="5857884" y="5214950"/>
                <a:ext cx="35719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3635896" y="5225424"/>
              <a:ext cx="35846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S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[0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 S[1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S[2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S[3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S[4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S[5</a:t>
              </a:r>
              <a:r>
                <a:rPr lang="en-US" altLang="zh-TW" dirty="0">
                  <a:solidFill>
                    <a:srgbClr val="C00000"/>
                  </a:solidFill>
                </a:rPr>
                <a:t>] </a:t>
              </a:r>
            </a:p>
          </p:txBody>
        </p:sp>
        <p:sp>
          <p:nvSpPr>
            <p:cNvPr id="67" name="矩形 22"/>
            <p:cNvSpPr>
              <a:spLocks noChangeArrowheads="1"/>
            </p:cNvSpPr>
            <p:nvPr/>
          </p:nvSpPr>
          <p:spPr bwMode="auto">
            <a:xfrm>
              <a:off x="1763688" y="4583579"/>
              <a:ext cx="151216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>
                  <a:latin typeface="+mj-lt"/>
                </a:rPr>
                <a:t>Set name</a:t>
              </a:r>
              <a:endParaRPr lang="zh-TW" altLang="en-US" sz="2400" b="1" dirty="0">
                <a:latin typeface="+mj-lt"/>
              </a:endParaRPr>
            </a:p>
          </p:txBody>
        </p:sp>
        <p:sp>
          <p:nvSpPr>
            <p:cNvPr id="68" name="矩形 22"/>
            <p:cNvSpPr>
              <a:spLocks noChangeArrowheads="1"/>
            </p:cNvSpPr>
            <p:nvPr/>
          </p:nvSpPr>
          <p:spPr bwMode="auto">
            <a:xfrm>
              <a:off x="1403648" y="5086925"/>
              <a:ext cx="187220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 smtClean="0">
                  <a:latin typeface="+mj-lt"/>
                </a:rPr>
                <a:t>Set member</a:t>
              </a:r>
              <a:endParaRPr lang="zh-TW" altLang="en-US" sz="2400" b="1" dirty="0">
                <a:latin typeface="+mj-lt"/>
              </a:endParaRPr>
            </a:p>
          </p:txBody>
        </p:sp>
        <p:cxnSp>
          <p:nvCxnSpPr>
            <p:cNvPr id="69" name="直線單箭頭接點 68"/>
            <p:cNvCxnSpPr>
              <a:stCxn id="67" idx="3"/>
              <a:endCxn id="78" idx="1"/>
            </p:cNvCxnSpPr>
            <p:nvPr/>
          </p:nvCxnSpPr>
          <p:spPr>
            <a:xfrm>
              <a:off x="3275856" y="4906745"/>
              <a:ext cx="3995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stCxn id="68" idx="3"/>
              <a:endCxn id="66" idx="1"/>
            </p:cNvCxnSpPr>
            <p:nvPr/>
          </p:nvCxnSpPr>
          <p:spPr>
            <a:xfrm flipV="1">
              <a:off x="3275856" y="5410090"/>
              <a:ext cx="36004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2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DS Time Complexity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zh-TW" dirty="0"/>
              <a:t>S = { </a:t>
            </a:r>
            <a:r>
              <a:rPr lang="pt-BR" altLang="zh-TW" dirty="0" smtClean="0"/>
              <a:t>0, 1, 2, … </a:t>
            </a:r>
            <a:r>
              <a:rPr lang="pt-BR" altLang="zh-TW" dirty="0"/>
              <a:t>, </a:t>
            </a:r>
            <a:r>
              <a:rPr lang="pt-BR" altLang="zh-TW" dirty="0" smtClean="0"/>
              <a:t>n-1 </a:t>
            </a:r>
            <a:r>
              <a:rPr lang="pt-BR" altLang="zh-TW" dirty="0"/>
              <a:t>}</a:t>
            </a:r>
          </a:p>
          <a:p>
            <a:pPr lvl="1"/>
            <a:r>
              <a:rPr lang="pt-BR" altLang="zh-TW" dirty="0"/>
              <a:t>S</a:t>
            </a:r>
            <a:r>
              <a:rPr lang="pt-BR" altLang="zh-TW" baseline="-25000" dirty="0"/>
              <a:t>1</a:t>
            </a:r>
            <a:r>
              <a:rPr lang="pt-BR" altLang="zh-TW" dirty="0"/>
              <a:t> = { </a:t>
            </a:r>
            <a:r>
              <a:rPr lang="pt-BR" altLang="zh-TW" dirty="0" smtClean="0"/>
              <a:t>0 </a:t>
            </a:r>
            <a:r>
              <a:rPr lang="pt-BR" altLang="zh-TW" dirty="0"/>
              <a:t>},  S</a:t>
            </a:r>
            <a:r>
              <a:rPr lang="pt-BR" altLang="zh-TW" baseline="-25000" dirty="0"/>
              <a:t>2</a:t>
            </a:r>
            <a:r>
              <a:rPr lang="pt-BR" altLang="zh-TW" dirty="0"/>
              <a:t> = { </a:t>
            </a:r>
            <a:r>
              <a:rPr lang="pt-BR" altLang="zh-TW" dirty="0" smtClean="0"/>
              <a:t>1 </a:t>
            </a:r>
            <a:r>
              <a:rPr lang="pt-BR" altLang="zh-TW" dirty="0"/>
              <a:t>},  S</a:t>
            </a:r>
            <a:r>
              <a:rPr lang="pt-BR" altLang="zh-TW" baseline="-25000" dirty="0"/>
              <a:t>3</a:t>
            </a:r>
            <a:r>
              <a:rPr lang="pt-BR" altLang="zh-TW" dirty="0"/>
              <a:t> = { </a:t>
            </a:r>
            <a:r>
              <a:rPr lang="pt-BR" altLang="zh-TW" dirty="0" smtClean="0"/>
              <a:t>2 </a:t>
            </a:r>
            <a:r>
              <a:rPr lang="pt-BR" altLang="zh-TW" dirty="0"/>
              <a:t>},  …  ,  S</a:t>
            </a:r>
            <a:r>
              <a:rPr lang="pt-BR" altLang="zh-TW" baseline="-25000" dirty="0"/>
              <a:t>n</a:t>
            </a:r>
            <a:r>
              <a:rPr lang="pt-BR" altLang="zh-TW" dirty="0"/>
              <a:t> = { </a:t>
            </a:r>
            <a:r>
              <a:rPr lang="pt-BR" altLang="zh-TW" dirty="0" smtClean="0"/>
              <a:t>n-1 }</a:t>
            </a:r>
          </a:p>
          <a:p>
            <a:r>
              <a:rPr lang="en-US" altLang="zh-TW" dirty="0" smtClean="0"/>
              <a:t>Perform a </a:t>
            </a:r>
            <a:r>
              <a:rPr lang="en-US" altLang="zh-TW" dirty="0"/>
              <a:t>sequence </a:t>
            </a:r>
            <a:r>
              <a:rPr lang="en-US" altLang="zh-TW" dirty="0" smtClean="0"/>
              <a:t>Union</a:t>
            </a:r>
            <a:endParaRPr lang="en-US" altLang="zh-TW" dirty="0"/>
          </a:p>
          <a:p>
            <a:pPr lvl="1"/>
            <a:r>
              <a:rPr lang="en-US" altLang="zh-TW" dirty="0"/>
              <a:t>Union(S</a:t>
            </a:r>
            <a:r>
              <a:rPr lang="en-US" altLang="zh-TW" baseline="-25000" dirty="0"/>
              <a:t>2</a:t>
            </a:r>
            <a:r>
              <a:rPr lang="en-US" altLang="zh-TW" dirty="0"/>
              <a:t>, S</a:t>
            </a:r>
            <a:r>
              <a:rPr lang="en-US" altLang="zh-TW" baseline="-25000" dirty="0"/>
              <a:t>1</a:t>
            </a:r>
            <a:r>
              <a:rPr lang="en-US" altLang="zh-TW" dirty="0" smtClean="0"/>
              <a:t>), </a:t>
            </a:r>
            <a:r>
              <a:rPr lang="en-US" altLang="zh-TW" dirty="0"/>
              <a:t>Union(S</a:t>
            </a:r>
            <a:r>
              <a:rPr lang="en-US" altLang="zh-TW" baseline="-25000" dirty="0"/>
              <a:t>3</a:t>
            </a:r>
            <a:r>
              <a:rPr lang="en-US" altLang="zh-TW" dirty="0"/>
              <a:t>, S</a:t>
            </a:r>
            <a:r>
              <a:rPr lang="en-US" altLang="zh-TW" baseline="-25000" dirty="0"/>
              <a:t>2</a:t>
            </a:r>
            <a:r>
              <a:rPr lang="en-US" altLang="zh-TW" dirty="0" smtClean="0"/>
              <a:t>), …, Union(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, S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(n-1)*O(n) = </a:t>
            </a:r>
            <a:r>
              <a:rPr lang="en-US" altLang="zh-TW" dirty="0" smtClean="0">
                <a:solidFill>
                  <a:srgbClr val="FF0000"/>
                </a:solidFill>
              </a:rPr>
              <a:t>O(n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Followed by a sequence of Find</a:t>
            </a:r>
          </a:p>
          <a:p>
            <a:pPr lvl="1"/>
            <a:r>
              <a:rPr lang="en-US" altLang="zh-TW" dirty="0" smtClean="0"/>
              <a:t>Find(0), Find(1), …, Find(n-1)</a:t>
            </a:r>
          </a:p>
          <a:p>
            <a:pPr lvl="1"/>
            <a:r>
              <a:rPr lang="en-US" altLang="zh-TW" dirty="0" smtClean="0"/>
              <a:t>n*O(1)=</a:t>
            </a:r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</a:p>
          <a:p>
            <a:r>
              <a:rPr lang="en-US" altLang="zh-TW" dirty="0" smtClean="0"/>
              <a:t>Total time complexity = </a:t>
            </a:r>
            <a:r>
              <a:rPr lang="en-US" altLang="zh-TW" dirty="0">
                <a:solidFill>
                  <a:srgbClr val="FF0000"/>
                </a:solidFill>
              </a:rPr>
              <a:t>O(n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pt-BR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53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DS: </a:t>
            </a:r>
            <a:r>
              <a:rPr lang="en-US" altLang="zh-TW" dirty="0" smtClean="0"/>
              <a:t>Tree </a:t>
            </a:r>
            <a:r>
              <a:rPr lang="en-US" altLang="zh-TW" dirty="0"/>
              <a:t>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Link elements of a subset to form a tree</a:t>
            </a:r>
          </a:p>
          <a:p>
            <a:pPr lvl="1"/>
            <a:r>
              <a:rPr lang="en-US" altLang="zh-TW" dirty="0" smtClean="0"/>
              <a:t>Link children to root</a:t>
            </a:r>
          </a:p>
          <a:p>
            <a:pPr lvl="1"/>
            <a:r>
              <a:rPr lang="en-US" altLang="zh-TW" dirty="0" smtClean="0"/>
              <a:t>Link root to set name</a:t>
            </a:r>
            <a:endParaRPr lang="zh-TW" altLang="en-US" dirty="0"/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1428750" y="3951188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1428750" y="4551263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1428750" y="5149751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1428750" y="3363813"/>
            <a:ext cx="12858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Set </a:t>
            </a:r>
            <a:r>
              <a:rPr lang="en-US" altLang="zh-TW" b="1" dirty="0">
                <a:latin typeface="+mj-lt"/>
              </a:rPr>
              <a:t>name</a:t>
            </a:r>
            <a:endParaRPr lang="zh-TW" altLang="en-US" b="1" dirty="0">
              <a:latin typeface="+mj-lt"/>
            </a:endParaRPr>
          </a:p>
        </p:txBody>
      </p:sp>
      <p:sp>
        <p:nvSpPr>
          <p:cNvPr id="8" name="矩形 22"/>
          <p:cNvSpPr>
            <a:spLocks noChangeArrowheads="1"/>
          </p:cNvSpPr>
          <p:nvPr/>
        </p:nvSpPr>
        <p:spPr bwMode="auto">
          <a:xfrm>
            <a:off x="2071688" y="3952776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2071688" y="4551263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2071688" y="5149751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11" name="橢圓 11"/>
          <p:cNvSpPr>
            <a:spLocks noChangeArrowheads="1"/>
          </p:cNvSpPr>
          <p:nvPr/>
        </p:nvSpPr>
        <p:spPr bwMode="auto">
          <a:xfrm>
            <a:off x="4643438" y="399246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" name="橢圓 12"/>
          <p:cNvSpPr>
            <a:spLocks noChangeArrowheads="1"/>
          </p:cNvSpPr>
          <p:nvPr/>
        </p:nvSpPr>
        <p:spPr bwMode="auto">
          <a:xfrm>
            <a:off x="4357688" y="4778276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" name="橢圓 13"/>
          <p:cNvSpPr>
            <a:spLocks noChangeArrowheads="1"/>
          </p:cNvSpPr>
          <p:nvPr/>
        </p:nvSpPr>
        <p:spPr bwMode="auto">
          <a:xfrm>
            <a:off x="5000625" y="4778276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4" name="橢圓 14"/>
          <p:cNvSpPr>
            <a:spLocks noChangeArrowheads="1"/>
          </p:cNvSpPr>
          <p:nvPr/>
        </p:nvSpPr>
        <p:spPr bwMode="auto">
          <a:xfrm>
            <a:off x="6072188" y="399246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5" name="橢圓 15"/>
          <p:cNvSpPr>
            <a:spLocks noChangeArrowheads="1"/>
          </p:cNvSpPr>
          <p:nvPr/>
        </p:nvSpPr>
        <p:spPr bwMode="auto">
          <a:xfrm>
            <a:off x="7429500" y="399246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6" name="橢圓 16"/>
          <p:cNvSpPr>
            <a:spLocks noChangeArrowheads="1"/>
          </p:cNvSpPr>
          <p:nvPr/>
        </p:nvSpPr>
        <p:spPr bwMode="auto">
          <a:xfrm>
            <a:off x="7429500" y="4778276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矩形 22"/>
          <p:cNvSpPr>
            <a:spLocks noChangeArrowheads="1"/>
          </p:cNvSpPr>
          <p:nvPr/>
        </p:nvSpPr>
        <p:spPr bwMode="auto">
          <a:xfrm>
            <a:off x="4714875" y="3935313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4429125" y="4749701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19" name="矩形 22"/>
          <p:cNvSpPr>
            <a:spLocks noChangeArrowheads="1"/>
          </p:cNvSpPr>
          <p:nvPr/>
        </p:nvSpPr>
        <p:spPr bwMode="auto">
          <a:xfrm>
            <a:off x="5072063" y="4749701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6143625" y="396388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7500938" y="3967063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7500938" y="4749701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643438" y="5421213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6072188" y="5421213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25" name="矩形 22"/>
          <p:cNvSpPr>
            <a:spLocks noChangeArrowheads="1"/>
          </p:cNvSpPr>
          <p:nvPr/>
        </p:nvSpPr>
        <p:spPr bwMode="auto">
          <a:xfrm>
            <a:off x="7429500" y="5421213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cxnSp>
        <p:nvCxnSpPr>
          <p:cNvPr id="26" name="直線單箭頭接點 38"/>
          <p:cNvCxnSpPr>
            <a:cxnSpLocks noChangeShapeType="1"/>
          </p:cNvCxnSpPr>
          <p:nvPr/>
        </p:nvCxnSpPr>
        <p:spPr bwMode="auto">
          <a:xfrm>
            <a:off x="2357438" y="4249638"/>
            <a:ext cx="2071687" cy="1588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單箭頭接點 41"/>
          <p:cNvCxnSpPr>
            <a:cxnSpLocks noChangeShapeType="1"/>
          </p:cNvCxnSpPr>
          <p:nvPr/>
        </p:nvCxnSpPr>
        <p:spPr bwMode="auto">
          <a:xfrm rot="10800000">
            <a:off x="2357438" y="4890988"/>
            <a:ext cx="1428750" cy="1588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單箭頭接點 46"/>
          <p:cNvCxnSpPr>
            <a:cxnSpLocks noChangeShapeType="1"/>
          </p:cNvCxnSpPr>
          <p:nvPr/>
        </p:nvCxnSpPr>
        <p:spPr bwMode="auto">
          <a:xfrm rot="10800000">
            <a:off x="2357438" y="5464076"/>
            <a:ext cx="1071562" cy="1587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線接點 49"/>
          <p:cNvCxnSpPr>
            <a:cxnSpLocks noChangeShapeType="1"/>
          </p:cNvCxnSpPr>
          <p:nvPr/>
        </p:nvCxnSpPr>
        <p:spPr bwMode="auto">
          <a:xfrm rot="5400000" flipH="1" flipV="1">
            <a:off x="3213894" y="4321870"/>
            <a:ext cx="1144587" cy="0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線接點 50"/>
          <p:cNvCxnSpPr>
            <a:cxnSpLocks noChangeShapeType="1"/>
          </p:cNvCxnSpPr>
          <p:nvPr/>
        </p:nvCxnSpPr>
        <p:spPr bwMode="auto">
          <a:xfrm rot="5400000" flipH="1" flipV="1">
            <a:off x="2391569" y="4428232"/>
            <a:ext cx="2073275" cy="1587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線接點 52"/>
          <p:cNvCxnSpPr>
            <a:cxnSpLocks noChangeShapeType="1"/>
          </p:cNvCxnSpPr>
          <p:nvPr/>
        </p:nvCxnSpPr>
        <p:spPr bwMode="auto">
          <a:xfrm rot="10800000">
            <a:off x="3786188" y="3749576"/>
            <a:ext cx="1714500" cy="0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線接點 55"/>
          <p:cNvCxnSpPr>
            <a:cxnSpLocks noChangeShapeType="1"/>
          </p:cNvCxnSpPr>
          <p:nvPr/>
        </p:nvCxnSpPr>
        <p:spPr bwMode="auto">
          <a:xfrm rot="10800000">
            <a:off x="3429000" y="3390801"/>
            <a:ext cx="3429000" cy="1587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線接點 59"/>
          <p:cNvCxnSpPr>
            <a:cxnSpLocks noChangeShapeType="1"/>
          </p:cNvCxnSpPr>
          <p:nvPr/>
        </p:nvCxnSpPr>
        <p:spPr bwMode="auto">
          <a:xfrm rot="5400000" flipH="1" flipV="1">
            <a:off x="5251451" y="3998813"/>
            <a:ext cx="500062" cy="1587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線接點 62"/>
          <p:cNvCxnSpPr>
            <a:cxnSpLocks noChangeShapeType="1"/>
          </p:cNvCxnSpPr>
          <p:nvPr/>
        </p:nvCxnSpPr>
        <p:spPr bwMode="auto">
          <a:xfrm rot="5400000" flipH="1" flipV="1">
            <a:off x="6430169" y="3820219"/>
            <a:ext cx="857250" cy="1588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線單箭頭接點 64"/>
          <p:cNvCxnSpPr>
            <a:cxnSpLocks noChangeShapeType="1"/>
          </p:cNvCxnSpPr>
          <p:nvPr/>
        </p:nvCxnSpPr>
        <p:spPr bwMode="auto">
          <a:xfrm flipV="1">
            <a:off x="5500688" y="4243288"/>
            <a:ext cx="357187" cy="6350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線單箭頭接點 71"/>
          <p:cNvCxnSpPr>
            <a:cxnSpLocks noChangeShapeType="1"/>
          </p:cNvCxnSpPr>
          <p:nvPr/>
        </p:nvCxnSpPr>
        <p:spPr bwMode="auto">
          <a:xfrm flipV="1">
            <a:off x="6858000" y="4249638"/>
            <a:ext cx="357188" cy="6350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線單箭頭接點 74"/>
          <p:cNvCxnSpPr>
            <a:cxnSpLocks noChangeShapeType="1"/>
            <a:stCxn id="13" idx="1"/>
            <a:endCxn id="11" idx="4"/>
          </p:cNvCxnSpPr>
          <p:nvPr/>
        </p:nvCxnSpPr>
        <p:spPr bwMode="auto">
          <a:xfrm rot="16200000" flipV="1">
            <a:off x="4804569" y="4582220"/>
            <a:ext cx="358775" cy="1793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線單箭頭接點 78"/>
          <p:cNvCxnSpPr>
            <a:cxnSpLocks noChangeShapeType="1"/>
            <a:stCxn id="12" idx="7"/>
            <a:endCxn id="11" idx="4"/>
          </p:cNvCxnSpPr>
          <p:nvPr/>
        </p:nvCxnSpPr>
        <p:spPr bwMode="auto">
          <a:xfrm rot="5400000" flipH="1" flipV="1">
            <a:off x="4660106" y="4617145"/>
            <a:ext cx="358775" cy="109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線單箭頭接點 81"/>
          <p:cNvCxnSpPr>
            <a:cxnSpLocks noChangeShapeType="1"/>
            <a:stCxn id="16" idx="0"/>
            <a:endCxn id="15" idx="4"/>
          </p:cNvCxnSpPr>
          <p:nvPr/>
        </p:nvCxnSpPr>
        <p:spPr bwMode="auto">
          <a:xfrm rot="5400000" flipH="1" flipV="1">
            <a:off x="7537450" y="4635401"/>
            <a:ext cx="285750" cy="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投影片編號版面配置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983956" y="215037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70C0"/>
                </a:solidFill>
              </a:rPr>
              <a:t>S  = { 0, 1, 2, 3, 4, 5 } with </a:t>
            </a:r>
            <a:r>
              <a:rPr lang="en-US" altLang="zh-TW" sz="2000" dirty="0" smtClean="0">
                <a:solidFill>
                  <a:srgbClr val="0070C0"/>
                </a:solidFill>
              </a:rPr>
              <a:t>subsets </a:t>
            </a:r>
            <a:br>
              <a:rPr lang="en-US" altLang="zh-TW" sz="2000" dirty="0" smtClean="0">
                <a:solidFill>
                  <a:srgbClr val="0070C0"/>
                </a:solidFill>
              </a:rPr>
            </a:br>
            <a:r>
              <a:rPr lang="en-US" altLang="zh-TW" sz="2000" dirty="0" smtClean="0">
                <a:solidFill>
                  <a:srgbClr val="0070C0"/>
                </a:solidFill>
              </a:rPr>
              <a:t>S</a:t>
            </a:r>
            <a:r>
              <a:rPr lang="en-US" altLang="zh-TW" sz="2000" baseline="-25000" dirty="0" smtClean="0">
                <a:solidFill>
                  <a:srgbClr val="0070C0"/>
                </a:solidFill>
              </a:rPr>
              <a:t>1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= { 0, 2, 3 }, S</a:t>
            </a:r>
            <a:r>
              <a:rPr lang="en-US" altLang="zh-TW" sz="2000" baseline="-25000" dirty="0">
                <a:solidFill>
                  <a:srgbClr val="0070C0"/>
                </a:solidFill>
              </a:rPr>
              <a:t>2</a:t>
            </a:r>
            <a:r>
              <a:rPr lang="en-US" altLang="zh-TW" sz="2000" dirty="0">
                <a:solidFill>
                  <a:srgbClr val="0070C0"/>
                </a:solidFill>
              </a:rPr>
              <a:t> = { 1 } and S</a:t>
            </a:r>
            <a:r>
              <a:rPr lang="en-US" altLang="zh-TW" sz="2000" baseline="-25000" dirty="0">
                <a:solidFill>
                  <a:srgbClr val="0070C0"/>
                </a:solidFill>
              </a:rPr>
              <a:t>3</a:t>
            </a:r>
            <a:r>
              <a:rPr lang="en-US" altLang="zh-TW" sz="2000" dirty="0">
                <a:solidFill>
                  <a:srgbClr val="0070C0"/>
                </a:solidFill>
              </a:rPr>
              <a:t> = { 4, 5 }</a:t>
            </a:r>
          </a:p>
        </p:txBody>
      </p:sp>
    </p:spTree>
    <p:extLst>
      <p:ext uri="{BB962C8B-B14F-4D97-AF65-F5344CB8AC3E}">
        <p14:creationId xmlns:p14="http://schemas.microsoft.com/office/powerpoint/2010/main" val="1867599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DS: </a:t>
            </a:r>
            <a:r>
              <a:rPr lang="en-US" altLang="zh-TW" dirty="0" smtClean="0"/>
              <a:t>Tree </a:t>
            </a:r>
            <a:r>
              <a:rPr lang="en-US" altLang="zh-TW" dirty="0"/>
              <a:t>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an array to store the tree</a:t>
            </a:r>
          </a:p>
          <a:p>
            <a:r>
              <a:rPr lang="en-US" altLang="zh-TW" dirty="0" smtClean="0"/>
              <a:t>Identify </a:t>
            </a:r>
            <a:r>
              <a:rPr lang="en-US" altLang="zh-TW" dirty="0"/>
              <a:t>the set by the root of the </a:t>
            </a:r>
            <a:r>
              <a:rPr lang="en-US" altLang="zh-TW" dirty="0" smtClean="0"/>
              <a:t>tree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0" name="矩形 22"/>
          <p:cNvSpPr>
            <a:spLocks noChangeArrowheads="1"/>
          </p:cNvSpPr>
          <p:nvPr/>
        </p:nvSpPr>
        <p:spPr bwMode="auto">
          <a:xfrm>
            <a:off x="6876255" y="268611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[0]</a:t>
            </a:r>
            <a:endParaRPr lang="zh-TW" altLang="en-US" b="1" dirty="0">
              <a:latin typeface="+mj-lt"/>
            </a:endParaRPr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7637760" y="2686114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6876255" y="328618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[1]</a:t>
            </a:r>
            <a:endParaRPr lang="zh-TW" altLang="en-US" b="1" dirty="0">
              <a:latin typeface="+mj-lt"/>
            </a:endParaRPr>
          </a:p>
        </p:txBody>
      </p: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7637760" y="3286189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6876255" y="388467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[2]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矩形 22"/>
          <p:cNvSpPr>
            <a:spLocks noChangeArrowheads="1"/>
          </p:cNvSpPr>
          <p:nvPr/>
        </p:nvSpPr>
        <p:spPr bwMode="auto">
          <a:xfrm>
            <a:off x="7637760" y="3884677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46" name="矩形 22"/>
          <p:cNvSpPr>
            <a:spLocks noChangeArrowheads="1"/>
          </p:cNvSpPr>
          <p:nvPr/>
        </p:nvSpPr>
        <p:spPr bwMode="auto">
          <a:xfrm>
            <a:off x="6876255" y="446887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T[3]</a:t>
            </a:r>
            <a:endParaRPr lang="zh-TW" altLang="en-US" b="1" dirty="0">
              <a:latin typeface="+mj-lt"/>
            </a:endParaRPr>
          </a:p>
        </p:txBody>
      </p: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7637760" y="4484752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6876255" y="508323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[4]</a:t>
            </a:r>
            <a:endParaRPr lang="zh-TW" altLang="en-US" b="1" dirty="0">
              <a:latin typeface="+mj-lt"/>
            </a:endParaRPr>
          </a:p>
        </p:txBody>
      </p: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7637760" y="5083239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6876255" y="568331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[5]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637760" y="5683314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642938" y="3663156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53" name="矩形 22"/>
          <p:cNvSpPr>
            <a:spLocks noChangeArrowheads="1"/>
          </p:cNvSpPr>
          <p:nvPr/>
        </p:nvSpPr>
        <p:spPr bwMode="auto">
          <a:xfrm>
            <a:off x="642938" y="4263231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642938" y="4861718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1285875" y="3664743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1285875" y="4263231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8" name="矩形 22"/>
          <p:cNvSpPr>
            <a:spLocks noChangeArrowheads="1"/>
          </p:cNvSpPr>
          <p:nvPr/>
        </p:nvSpPr>
        <p:spPr bwMode="auto">
          <a:xfrm>
            <a:off x="1285875" y="4861718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9" name="橢圓 11"/>
          <p:cNvSpPr>
            <a:spLocks noChangeArrowheads="1"/>
          </p:cNvSpPr>
          <p:nvPr/>
        </p:nvSpPr>
        <p:spPr bwMode="auto">
          <a:xfrm>
            <a:off x="3143250" y="3704431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0" name="橢圓 12"/>
          <p:cNvSpPr>
            <a:spLocks noChangeArrowheads="1"/>
          </p:cNvSpPr>
          <p:nvPr/>
        </p:nvSpPr>
        <p:spPr bwMode="auto">
          <a:xfrm>
            <a:off x="2857500" y="449024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1" name="橢圓 13"/>
          <p:cNvSpPr>
            <a:spLocks noChangeArrowheads="1"/>
          </p:cNvSpPr>
          <p:nvPr/>
        </p:nvSpPr>
        <p:spPr bwMode="auto">
          <a:xfrm>
            <a:off x="3500438" y="449024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2" name="橢圓 14"/>
          <p:cNvSpPr>
            <a:spLocks noChangeArrowheads="1"/>
          </p:cNvSpPr>
          <p:nvPr/>
        </p:nvSpPr>
        <p:spPr bwMode="auto">
          <a:xfrm>
            <a:off x="4572000" y="3704431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3" name="橢圓 15"/>
          <p:cNvSpPr>
            <a:spLocks noChangeArrowheads="1"/>
          </p:cNvSpPr>
          <p:nvPr/>
        </p:nvSpPr>
        <p:spPr bwMode="auto">
          <a:xfrm>
            <a:off x="5929313" y="3704431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4" name="橢圓 16"/>
          <p:cNvSpPr>
            <a:spLocks noChangeArrowheads="1"/>
          </p:cNvSpPr>
          <p:nvPr/>
        </p:nvSpPr>
        <p:spPr bwMode="auto">
          <a:xfrm>
            <a:off x="5929313" y="449024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3214688" y="3647281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2928938" y="4461668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3571875" y="446166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4643438" y="3675856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6000750" y="3679031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6000750" y="446166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sp>
        <p:nvSpPr>
          <p:cNvPr id="71" name="矩形 22"/>
          <p:cNvSpPr>
            <a:spLocks noChangeArrowheads="1"/>
          </p:cNvSpPr>
          <p:nvPr/>
        </p:nvSpPr>
        <p:spPr bwMode="auto">
          <a:xfrm>
            <a:off x="3143250" y="513318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4572000" y="513318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5929313" y="513318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cxnSp>
        <p:nvCxnSpPr>
          <p:cNvPr id="74" name="直線單箭頭接點 73"/>
          <p:cNvCxnSpPr>
            <a:cxnSpLocks noChangeShapeType="1"/>
          </p:cNvCxnSpPr>
          <p:nvPr/>
        </p:nvCxnSpPr>
        <p:spPr bwMode="auto">
          <a:xfrm>
            <a:off x="1571625" y="3961606"/>
            <a:ext cx="1357313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線單箭頭接點 41"/>
          <p:cNvCxnSpPr>
            <a:cxnSpLocks noChangeShapeType="1"/>
          </p:cNvCxnSpPr>
          <p:nvPr/>
        </p:nvCxnSpPr>
        <p:spPr bwMode="auto">
          <a:xfrm rot="10800000">
            <a:off x="1571625" y="4602956"/>
            <a:ext cx="100012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線單箭頭接點 46"/>
          <p:cNvCxnSpPr>
            <a:cxnSpLocks noChangeShapeType="1"/>
          </p:cNvCxnSpPr>
          <p:nvPr/>
        </p:nvCxnSpPr>
        <p:spPr bwMode="auto">
          <a:xfrm rot="10800000">
            <a:off x="1571625" y="5176043"/>
            <a:ext cx="714375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線接點 49"/>
          <p:cNvCxnSpPr>
            <a:cxnSpLocks noChangeShapeType="1"/>
          </p:cNvCxnSpPr>
          <p:nvPr/>
        </p:nvCxnSpPr>
        <p:spPr bwMode="auto">
          <a:xfrm rot="5400000" flipH="1" flipV="1">
            <a:off x="1999456" y="4033837"/>
            <a:ext cx="11445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線接點 50"/>
          <p:cNvCxnSpPr>
            <a:cxnSpLocks noChangeShapeType="1"/>
          </p:cNvCxnSpPr>
          <p:nvPr/>
        </p:nvCxnSpPr>
        <p:spPr bwMode="auto">
          <a:xfrm rot="5400000" flipH="1" flipV="1">
            <a:off x="1248569" y="4140200"/>
            <a:ext cx="2073275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9" name="直線接點 52"/>
          <p:cNvCxnSpPr>
            <a:cxnSpLocks noChangeShapeType="1"/>
          </p:cNvCxnSpPr>
          <p:nvPr/>
        </p:nvCxnSpPr>
        <p:spPr bwMode="auto">
          <a:xfrm rot="10800000" flipV="1">
            <a:off x="2571750" y="3461543"/>
            <a:ext cx="14287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0" name="直線接點 55"/>
          <p:cNvCxnSpPr>
            <a:cxnSpLocks noChangeShapeType="1"/>
          </p:cNvCxnSpPr>
          <p:nvPr/>
        </p:nvCxnSpPr>
        <p:spPr bwMode="auto">
          <a:xfrm rot="10800000">
            <a:off x="2286000" y="3102768"/>
            <a:ext cx="3071813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1" name="直線接點 59"/>
          <p:cNvCxnSpPr>
            <a:cxnSpLocks noChangeShapeType="1"/>
          </p:cNvCxnSpPr>
          <p:nvPr/>
        </p:nvCxnSpPr>
        <p:spPr bwMode="auto">
          <a:xfrm rot="5400000" flipH="1" flipV="1">
            <a:off x="3751262" y="3710781"/>
            <a:ext cx="500063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62"/>
          <p:cNvCxnSpPr>
            <a:cxnSpLocks noChangeShapeType="1"/>
          </p:cNvCxnSpPr>
          <p:nvPr/>
        </p:nvCxnSpPr>
        <p:spPr bwMode="auto">
          <a:xfrm rot="5400000" flipH="1" flipV="1">
            <a:off x="4929982" y="3532187"/>
            <a:ext cx="857250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3" name="直線單箭頭接點 64"/>
          <p:cNvCxnSpPr>
            <a:cxnSpLocks noChangeShapeType="1"/>
          </p:cNvCxnSpPr>
          <p:nvPr/>
        </p:nvCxnSpPr>
        <p:spPr bwMode="auto">
          <a:xfrm flipV="1">
            <a:off x="4000500" y="3955256"/>
            <a:ext cx="357188" cy="63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4" name="直線單箭頭接點 71"/>
          <p:cNvCxnSpPr>
            <a:cxnSpLocks noChangeShapeType="1"/>
          </p:cNvCxnSpPr>
          <p:nvPr/>
        </p:nvCxnSpPr>
        <p:spPr bwMode="auto">
          <a:xfrm flipV="1">
            <a:off x="5357813" y="3961606"/>
            <a:ext cx="357187" cy="63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線單箭頭接點 74"/>
          <p:cNvCxnSpPr>
            <a:cxnSpLocks noChangeShapeType="1"/>
            <a:stCxn id="61" idx="1"/>
            <a:endCxn id="59" idx="4"/>
          </p:cNvCxnSpPr>
          <p:nvPr/>
        </p:nvCxnSpPr>
        <p:spPr bwMode="auto">
          <a:xfrm rot="16200000" flipV="1">
            <a:off x="3304381" y="4294187"/>
            <a:ext cx="358775" cy="1793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線單箭頭接點 78"/>
          <p:cNvCxnSpPr>
            <a:cxnSpLocks noChangeShapeType="1"/>
            <a:stCxn id="60" idx="7"/>
            <a:endCxn id="59" idx="4"/>
          </p:cNvCxnSpPr>
          <p:nvPr/>
        </p:nvCxnSpPr>
        <p:spPr bwMode="auto">
          <a:xfrm rot="5400000" flipH="1" flipV="1">
            <a:off x="3159919" y="4329112"/>
            <a:ext cx="358775" cy="10953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" name="直線單箭頭接點 81"/>
          <p:cNvCxnSpPr>
            <a:cxnSpLocks noChangeShapeType="1"/>
            <a:stCxn id="70" idx="0"/>
            <a:endCxn id="63" idx="4"/>
          </p:cNvCxnSpPr>
          <p:nvPr/>
        </p:nvCxnSpPr>
        <p:spPr bwMode="auto">
          <a:xfrm flipV="1">
            <a:off x="6179344" y="4204493"/>
            <a:ext cx="0" cy="25717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8" name="矩形 22"/>
          <p:cNvSpPr>
            <a:spLocks noChangeArrowheads="1"/>
          </p:cNvSpPr>
          <p:nvPr/>
        </p:nvSpPr>
        <p:spPr bwMode="auto">
          <a:xfrm>
            <a:off x="638320" y="3107570"/>
            <a:ext cx="12858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Set </a:t>
            </a:r>
            <a:r>
              <a:rPr lang="en-US" altLang="zh-TW" b="1" dirty="0">
                <a:latin typeface="+mj-lt"/>
              </a:rPr>
              <a:t>name</a:t>
            </a:r>
            <a:endParaRPr lang="zh-TW" altLang="en-US" b="1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498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PQ Representations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Unsorted linear list</a:t>
            </a:r>
          </a:p>
          <a:p>
            <a:pPr lvl="1"/>
            <a:r>
              <a:rPr lang="en-US" altLang="zh-TW" dirty="0" smtClean="0"/>
              <a:t>Array, chain,..,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r>
              <a:rPr lang="en-US" altLang="zh-TW" dirty="0" smtClean="0"/>
              <a:t>Sorted linear list</a:t>
            </a:r>
          </a:p>
          <a:p>
            <a:pPr lvl="1"/>
            <a:r>
              <a:rPr lang="en-US" altLang="zh-TW" dirty="0" smtClean="0"/>
              <a:t>Sorted array, sorted chain,…,</a:t>
            </a:r>
            <a:r>
              <a:rPr lang="en-US" altLang="zh-TW" dirty="0" err="1" smtClean="0"/>
              <a:t>etc</a:t>
            </a:r>
            <a:endParaRPr lang="en-US" altLang="zh-TW" dirty="0" smtClean="0"/>
          </a:p>
          <a:p>
            <a:r>
              <a:rPr lang="en-US" altLang="zh-TW" dirty="0" smtClean="0"/>
              <a:t>Hea</a:t>
            </a:r>
            <a:r>
              <a:rPr lang="en-US" altLang="zh-TW" dirty="0"/>
              <a:t>p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08957"/>
              </p:ext>
            </p:extLst>
          </p:nvPr>
        </p:nvGraphicFramePr>
        <p:xfrm>
          <a:off x="1403648" y="4725144"/>
          <a:ext cx="6095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Top()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Push()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Pop()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Unsorted linear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Sorted linear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860032" y="505556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latin typeface="+mj-lt"/>
              </a:rPr>
              <a:t>O(1)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91880" y="505556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+mj-lt"/>
              </a:rPr>
              <a:t>O(n)</a:t>
            </a:r>
            <a:endParaRPr lang="zh-TW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37882" y="505556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+mj-lt"/>
              </a:rPr>
              <a:t>O(n)</a:t>
            </a:r>
            <a:endParaRPr lang="zh-TW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37882" y="541560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latin typeface="+mj-lt"/>
              </a:rPr>
              <a:t>O(1)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91880" y="541560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latin typeface="+mj-lt"/>
              </a:rPr>
              <a:t>O(1)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860032" y="541560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+mj-lt"/>
              </a:rPr>
              <a:t>O(n)</a:t>
            </a:r>
            <a:endParaRPr lang="zh-TW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91880" y="577564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latin typeface="+mj-lt"/>
              </a:rPr>
              <a:t>O(1)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60032" y="577564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+mj-lt"/>
              </a:rPr>
              <a:t>O(</a:t>
            </a:r>
            <a:r>
              <a:rPr lang="en-US" altLang="zh-TW" sz="2400" dirty="0" err="1" smtClean="0">
                <a:solidFill>
                  <a:srgbClr val="FF0000"/>
                </a:solidFill>
                <a:latin typeface="+mj-lt"/>
              </a:rPr>
              <a:t>logn</a:t>
            </a:r>
            <a:r>
              <a:rPr lang="en-US" altLang="zh-TW" sz="2400" dirty="0" smtClean="0">
                <a:solidFill>
                  <a:srgbClr val="FF0000"/>
                </a:solidFill>
                <a:latin typeface="+mj-lt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28184" y="577564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+mj-lt"/>
              </a:rPr>
              <a:t>O(</a:t>
            </a:r>
            <a:r>
              <a:rPr lang="en-US" altLang="zh-TW" sz="2400" dirty="0" err="1" smtClean="0">
                <a:solidFill>
                  <a:srgbClr val="FF0000"/>
                </a:solidFill>
                <a:latin typeface="+mj-lt"/>
              </a:rPr>
              <a:t>logn</a:t>
            </a:r>
            <a:r>
              <a:rPr lang="en-US" altLang="zh-TW" sz="2400" dirty="0" smtClean="0">
                <a:solidFill>
                  <a:srgbClr val="FF0000"/>
                </a:solidFill>
                <a:latin typeface="+mj-lt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01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6989688" y="5111750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 Operation: Union(S</a:t>
            </a:r>
            <a:r>
              <a:rPr lang="en-US" altLang="zh-TW" baseline="-25000" dirty="0"/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the parent field of one of the root to the other </a:t>
            </a:r>
            <a:r>
              <a:rPr lang="en-US" altLang="zh-TW" dirty="0" smtClean="0"/>
              <a:t>root</a:t>
            </a:r>
          </a:p>
          <a:p>
            <a:pPr lvl="1"/>
            <a:r>
              <a:rPr lang="en-US" altLang="zh-TW" dirty="0" smtClean="0"/>
              <a:t>S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=Union(S</a:t>
            </a:r>
            <a:r>
              <a:rPr lang="en-US" altLang="zh-TW" baseline="-25000" dirty="0"/>
              <a:t>1</a:t>
            </a:r>
            <a:r>
              <a:rPr lang="en-US" altLang="zh-TW" dirty="0" smtClean="0"/>
              <a:t>, S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Time complexity : </a:t>
            </a:r>
            <a:r>
              <a:rPr lang="en-US" altLang="zh-TW" dirty="0">
                <a:solidFill>
                  <a:srgbClr val="FF0000"/>
                </a:solidFill>
              </a:rPr>
              <a:t>O(1)</a:t>
            </a:r>
          </a:p>
          <a:p>
            <a:endParaRPr lang="en-US" altLang="zh-TW" dirty="0"/>
          </a:p>
        </p:txBody>
      </p:sp>
      <p:sp>
        <p:nvSpPr>
          <p:cNvPr id="4" name="橢圓 22"/>
          <p:cNvSpPr>
            <a:spLocks noChangeArrowheads="1"/>
          </p:cNvSpPr>
          <p:nvPr/>
        </p:nvSpPr>
        <p:spPr bwMode="auto">
          <a:xfrm>
            <a:off x="1285875" y="413762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23"/>
          <p:cNvSpPr>
            <a:spLocks noChangeArrowheads="1"/>
          </p:cNvSpPr>
          <p:nvPr/>
        </p:nvSpPr>
        <p:spPr bwMode="auto">
          <a:xfrm>
            <a:off x="1000125" y="492343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24"/>
          <p:cNvSpPr>
            <a:spLocks noChangeArrowheads="1"/>
          </p:cNvSpPr>
          <p:nvPr/>
        </p:nvSpPr>
        <p:spPr bwMode="auto">
          <a:xfrm>
            <a:off x="1643063" y="492343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橢圓 26"/>
          <p:cNvSpPr>
            <a:spLocks noChangeArrowheads="1"/>
          </p:cNvSpPr>
          <p:nvPr/>
        </p:nvSpPr>
        <p:spPr bwMode="auto">
          <a:xfrm>
            <a:off x="2500313" y="413762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" name="橢圓 27"/>
          <p:cNvSpPr>
            <a:spLocks noChangeArrowheads="1"/>
          </p:cNvSpPr>
          <p:nvPr/>
        </p:nvSpPr>
        <p:spPr bwMode="auto">
          <a:xfrm>
            <a:off x="2500313" y="492343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1357313" y="4080470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071563" y="4894857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1714500" y="4894857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矩形 22"/>
          <p:cNvSpPr>
            <a:spLocks noChangeArrowheads="1"/>
          </p:cNvSpPr>
          <p:nvPr/>
        </p:nvSpPr>
        <p:spPr bwMode="auto">
          <a:xfrm>
            <a:off x="2595563" y="4104282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2595563" y="4894857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sp>
        <p:nvSpPr>
          <p:cNvPr id="14" name="矩形 22"/>
          <p:cNvSpPr>
            <a:spLocks noChangeArrowheads="1"/>
          </p:cNvSpPr>
          <p:nvPr/>
        </p:nvSpPr>
        <p:spPr bwMode="auto">
          <a:xfrm>
            <a:off x="1285875" y="5566370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S1</a:t>
            </a:r>
            <a:endParaRPr lang="zh-TW" altLang="en-US" b="1" dirty="0">
              <a:latin typeface="+mj-lt"/>
            </a:endParaRPr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2500313" y="5566370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S3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6" name="直線單箭頭接點 39"/>
          <p:cNvCxnSpPr>
            <a:cxnSpLocks noChangeShapeType="1"/>
            <a:stCxn id="6" idx="1"/>
            <a:endCxn id="4" idx="4"/>
          </p:cNvCxnSpPr>
          <p:nvPr/>
        </p:nvCxnSpPr>
        <p:spPr bwMode="auto">
          <a:xfrm rot="16200000" flipV="1">
            <a:off x="1446213" y="4726582"/>
            <a:ext cx="358775" cy="18097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單箭頭接點 40"/>
          <p:cNvCxnSpPr>
            <a:cxnSpLocks noChangeShapeType="1"/>
            <a:stCxn id="5" idx="7"/>
            <a:endCxn id="4" idx="4"/>
          </p:cNvCxnSpPr>
          <p:nvPr/>
        </p:nvCxnSpPr>
        <p:spPr bwMode="auto">
          <a:xfrm rot="5400000" flipH="1" flipV="1">
            <a:off x="1301750" y="4763095"/>
            <a:ext cx="358775" cy="10795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單箭頭接點 41"/>
          <p:cNvCxnSpPr>
            <a:cxnSpLocks noChangeShapeType="1"/>
            <a:stCxn id="8" idx="0"/>
            <a:endCxn id="7" idx="4"/>
          </p:cNvCxnSpPr>
          <p:nvPr/>
        </p:nvCxnSpPr>
        <p:spPr bwMode="auto">
          <a:xfrm rot="5400000" flipH="1" flipV="1">
            <a:off x="2606675" y="4780557"/>
            <a:ext cx="285750" cy="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" name="橢圓 42"/>
          <p:cNvSpPr>
            <a:spLocks noChangeArrowheads="1"/>
          </p:cNvSpPr>
          <p:nvPr/>
        </p:nvSpPr>
        <p:spPr bwMode="auto">
          <a:xfrm>
            <a:off x="4214813" y="4151907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" name="橢圓 43"/>
          <p:cNvSpPr>
            <a:spLocks noChangeArrowheads="1"/>
          </p:cNvSpPr>
          <p:nvPr/>
        </p:nvSpPr>
        <p:spPr bwMode="auto">
          <a:xfrm>
            <a:off x="3929063" y="493772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1" name="橢圓 44"/>
          <p:cNvSpPr>
            <a:spLocks noChangeArrowheads="1"/>
          </p:cNvSpPr>
          <p:nvPr/>
        </p:nvSpPr>
        <p:spPr bwMode="auto">
          <a:xfrm>
            <a:off x="4572000" y="493772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2" name="橢圓 45"/>
          <p:cNvSpPr>
            <a:spLocks noChangeArrowheads="1"/>
          </p:cNvSpPr>
          <p:nvPr/>
        </p:nvSpPr>
        <p:spPr bwMode="auto">
          <a:xfrm>
            <a:off x="5214938" y="4952007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3" name="橢圓 46"/>
          <p:cNvSpPr>
            <a:spLocks noChangeArrowheads="1"/>
          </p:cNvSpPr>
          <p:nvPr/>
        </p:nvSpPr>
        <p:spPr bwMode="auto">
          <a:xfrm>
            <a:off x="5214938" y="573782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4286250" y="4094757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25" name="矩形 22"/>
          <p:cNvSpPr>
            <a:spLocks noChangeArrowheads="1"/>
          </p:cNvSpPr>
          <p:nvPr/>
        </p:nvSpPr>
        <p:spPr bwMode="auto">
          <a:xfrm>
            <a:off x="4000500" y="4909145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4643438" y="4909145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矩形 22"/>
          <p:cNvSpPr>
            <a:spLocks noChangeArrowheads="1"/>
          </p:cNvSpPr>
          <p:nvPr/>
        </p:nvSpPr>
        <p:spPr bwMode="auto">
          <a:xfrm>
            <a:off x="5286375" y="4894857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28" name="矩形 22"/>
          <p:cNvSpPr>
            <a:spLocks noChangeArrowheads="1"/>
          </p:cNvSpPr>
          <p:nvPr/>
        </p:nvSpPr>
        <p:spPr bwMode="auto">
          <a:xfrm>
            <a:off x="5286375" y="5709245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29" name="直線單箭頭接點 52"/>
          <p:cNvCxnSpPr>
            <a:cxnSpLocks noChangeShapeType="1"/>
            <a:stCxn id="21" idx="1"/>
            <a:endCxn id="19" idx="4"/>
          </p:cNvCxnSpPr>
          <p:nvPr/>
        </p:nvCxnSpPr>
        <p:spPr bwMode="auto">
          <a:xfrm rot="16200000" flipV="1">
            <a:off x="4375944" y="4741664"/>
            <a:ext cx="358775" cy="1793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線單箭頭接點 53"/>
          <p:cNvCxnSpPr>
            <a:cxnSpLocks noChangeShapeType="1"/>
            <a:stCxn id="20" idx="7"/>
            <a:endCxn id="19" idx="4"/>
          </p:cNvCxnSpPr>
          <p:nvPr/>
        </p:nvCxnSpPr>
        <p:spPr bwMode="auto">
          <a:xfrm rot="5400000" flipH="1" flipV="1">
            <a:off x="4231481" y="4776589"/>
            <a:ext cx="358775" cy="109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線單箭頭接點 54"/>
          <p:cNvCxnSpPr>
            <a:cxnSpLocks noChangeShapeType="1"/>
            <a:stCxn id="23" idx="0"/>
            <a:endCxn id="22" idx="4"/>
          </p:cNvCxnSpPr>
          <p:nvPr/>
        </p:nvCxnSpPr>
        <p:spPr bwMode="auto">
          <a:xfrm rot="5400000" flipH="1" flipV="1">
            <a:off x="5322888" y="5594945"/>
            <a:ext cx="285750" cy="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線單箭頭接點 55"/>
          <p:cNvCxnSpPr>
            <a:cxnSpLocks noChangeShapeType="1"/>
            <a:stCxn id="22" idx="1"/>
            <a:endCxn id="24" idx="2"/>
          </p:cNvCxnSpPr>
          <p:nvPr/>
        </p:nvCxnSpPr>
        <p:spPr bwMode="auto">
          <a:xfrm flipH="1" flipV="1">
            <a:off x="4464844" y="4648755"/>
            <a:ext cx="823326" cy="37648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向右箭號 83"/>
          <p:cNvSpPr>
            <a:spLocks noChangeArrowheads="1"/>
          </p:cNvSpPr>
          <p:nvPr/>
        </p:nvSpPr>
        <p:spPr bwMode="auto">
          <a:xfrm>
            <a:off x="3286125" y="4451945"/>
            <a:ext cx="642938" cy="5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6989688" y="2714625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37" name="矩形 22"/>
          <p:cNvSpPr>
            <a:spLocks noChangeArrowheads="1"/>
          </p:cNvSpPr>
          <p:nvPr/>
        </p:nvSpPr>
        <p:spPr bwMode="auto">
          <a:xfrm>
            <a:off x="6989688" y="3314700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989688" y="3913188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6989688" y="4513263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矩形 22"/>
          <p:cNvSpPr>
            <a:spLocks noChangeArrowheads="1"/>
          </p:cNvSpPr>
          <p:nvPr/>
        </p:nvSpPr>
        <p:spPr bwMode="auto">
          <a:xfrm>
            <a:off x="6989688" y="5711825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46" name="矩形 22"/>
          <p:cNvSpPr>
            <a:spLocks noChangeArrowheads="1"/>
          </p:cNvSpPr>
          <p:nvPr/>
        </p:nvSpPr>
        <p:spPr bwMode="auto">
          <a:xfrm>
            <a:off x="6989688" y="5111750"/>
            <a:ext cx="678656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rgbClr val="FF0000"/>
                </a:solidFill>
                <a:latin typeface="+mj-lt"/>
              </a:rPr>
              <a:t>0</a:t>
            </a:r>
            <a:endParaRPr lang="zh-TW" altLang="en-US" sz="20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7" name="直線單箭頭接點 46"/>
          <p:cNvCxnSpPr>
            <a:cxnSpLocks noChangeShapeType="1"/>
          </p:cNvCxnSpPr>
          <p:nvPr/>
        </p:nvCxnSpPr>
        <p:spPr bwMode="auto">
          <a:xfrm rot="10800000" flipV="1">
            <a:off x="1857375" y="4380507"/>
            <a:ext cx="571500" cy="158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6277310" y="268611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[0]</a:t>
            </a:r>
            <a:endParaRPr lang="zh-TW" altLang="en-US" b="1" dirty="0">
              <a:latin typeface="+mj-lt"/>
            </a:endParaRPr>
          </a:p>
        </p:txBody>
      </p: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6277310" y="328618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[1]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6277310" y="388467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[2]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6277310" y="446887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T[3]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矩形 22"/>
          <p:cNvSpPr>
            <a:spLocks noChangeArrowheads="1"/>
          </p:cNvSpPr>
          <p:nvPr/>
        </p:nvSpPr>
        <p:spPr bwMode="auto">
          <a:xfrm>
            <a:off x="6277310" y="508323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[4]</a:t>
            </a:r>
            <a:endParaRPr lang="zh-TW" altLang="en-US" b="1" dirty="0">
              <a:latin typeface="+mj-lt"/>
            </a:endParaRPr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6277310" y="568331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[5]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58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橢圓 5"/>
          <p:cNvSpPr>
            <a:spLocks noChangeArrowheads="1"/>
          </p:cNvSpPr>
          <p:nvPr/>
        </p:nvSpPr>
        <p:spPr bwMode="auto">
          <a:xfrm>
            <a:off x="3216052" y="3928750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 Operation: Find(x)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Following the index starting at </a:t>
            </a:r>
            <a:r>
              <a:rPr lang="en-US" altLang="zh-TW" sz="2800" dirty="0" smtClean="0"/>
              <a:t>x </a:t>
            </a:r>
            <a:r>
              <a:rPr lang="en-US" altLang="zh-TW" sz="2800" dirty="0"/>
              <a:t>and </a:t>
            </a:r>
            <a:r>
              <a:rPr lang="en-US" altLang="zh-TW" sz="2800" dirty="0" smtClean="0"/>
              <a:t>tracing the tree structure until reaching </a:t>
            </a:r>
            <a:r>
              <a:rPr lang="en-US" altLang="zh-TW" sz="2800" dirty="0"/>
              <a:t>a node with parent value = -</a:t>
            </a:r>
            <a:r>
              <a:rPr lang="en-US" altLang="zh-TW" sz="2800" dirty="0" smtClean="0"/>
              <a:t>1</a:t>
            </a:r>
          </a:p>
          <a:p>
            <a:r>
              <a:rPr lang="en-US" altLang="zh-TW" sz="2800" dirty="0" smtClean="0"/>
              <a:t>Use the root to identify the set name</a:t>
            </a:r>
            <a:endParaRPr lang="zh-TW" altLang="en-US" sz="2800" dirty="0"/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6948263" y="292494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[0]</a:t>
            </a:r>
            <a:endParaRPr lang="zh-TW" altLang="en-US" b="1" dirty="0">
              <a:latin typeface="+mj-lt"/>
            </a:endParaRPr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7709768" y="2924944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6948263" y="352501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[1]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7709768" y="3525019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8" name="矩形 22"/>
          <p:cNvSpPr>
            <a:spLocks noChangeArrowheads="1"/>
          </p:cNvSpPr>
          <p:nvPr/>
        </p:nvSpPr>
        <p:spPr bwMode="auto">
          <a:xfrm>
            <a:off x="6948263" y="412350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[2]</a:t>
            </a:r>
            <a:endParaRPr lang="zh-TW" altLang="en-US" b="1" dirty="0">
              <a:latin typeface="+mj-lt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7709768" y="4123507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6948263" y="470770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T[3]</a:t>
            </a:r>
            <a:endParaRPr lang="zh-TW" altLang="en-US" b="1" dirty="0">
              <a:latin typeface="+mj-lt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7709768" y="4723582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矩形 22"/>
          <p:cNvSpPr>
            <a:spLocks noChangeArrowheads="1"/>
          </p:cNvSpPr>
          <p:nvPr/>
        </p:nvSpPr>
        <p:spPr bwMode="auto">
          <a:xfrm>
            <a:off x="6948263" y="532206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[4]</a:t>
            </a:r>
            <a:endParaRPr lang="zh-TW" altLang="en-US" b="1" dirty="0">
              <a:latin typeface="+mj-lt"/>
            </a:endParaRPr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7709768" y="5322069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14" name="矩形 22"/>
          <p:cNvSpPr>
            <a:spLocks noChangeArrowheads="1"/>
          </p:cNvSpPr>
          <p:nvPr/>
        </p:nvSpPr>
        <p:spPr bwMode="auto">
          <a:xfrm>
            <a:off x="6948263" y="592214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</a:t>
            </a:r>
            <a:r>
              <a:rPr lang="en-US" altLang="zh-TW" b="1" dirty="0" smtClean="0">
                <a:latin typeface="+mj-lt"/>
              </a:rPr>
              <a:t>[5]</a:t>
            </a:r>
            <a:endParaRPr lang="zh-TW" altLang="en-US" b="1" dirty="0">
              <a:latin typeface="+mj-lt"/>
            </a:endParaRPr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7709768" y="5922144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714946" y="3901986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17" name="矩形 22"/>
          <p:cNvSpPr>
            <a:spLocks noChangeArrowheads="1"/>
          </p:cNvSpPr>
          <p:nvPr/>
        </p:nvSpPr>
        <p:spPr bwMode="auto">
          <a:xfrm>
            <a:off x="714946" y="4502061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714946" y="5100548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19" name="矩形 22"/>
          <p:cNvSpPr>
            <a:spLocks noChangeArrowheads="1"/>
          </p:cNvSpPr>
          <p:nvPr/>
        </p:nvSpPr>
        <p:spPr bwMode="auto">
          <a:xfrm>
            <a:off x="1357883" y="3903573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357883" y="4502061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1357883" y="5100548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22" name="橢圓 11"/>
          <p:cNvSpPr>
            <a:spLocks noChangeArrowheads="1"/>
          </p:cNvSpPr>
          <p:nvPr/>
        </p:nvSpPr>
        <p:spPr bwMode="auto">
          <a:xfrm>
            <a:off x="3215258" y="3943261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3" name="橢圓 12"/>
          <p:cNvSpPr>
            <a:spLocks noChangeArrowheads="1"/>
          </p:cNvSpPr>
          <p:nvPr/>
        </p:nvSpPr>
        <p:spPr bwMode="auto">
          <a:xfrm>
            <a:off x="2929508" y="472907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4" name="橢圓 13"/>
          <p:cNvSpPr>
            <a:spLocks noChangeArrowheads="1"/>
          </p:cNvSpPr>
          <p:nvPr/>
        </p:nvSpPr>
        <p:spPr bwMode="auto">
          <a:xfrm>
            <a:off x="3572446" y="472907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5" name="橢圓 14"/>
          <p:cNvSpPr>
            <a:spLocks noChangeArrowheads="1"/>
          </p:cNvSpPr>
          <p:nvPr/>
        </p:nvSpPr>
        <p:spPr bwMode="auto">
          <a:xfrm>
            <a:off x="4644008" y="3943261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6" name="橢圓 15"/>
          <p:cNvSpPr>
            <a:spLocks noChangeArrowheads="1"/>
          </p:cNvSpPr>
          <p:nvPr/>
        </p:nvSpPr>
        <p:spPr bwMode="auto">
          <a:xfrm>
            <a:off x="6001321" y="3943261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7" name="橢圓 16"/>
          <p:cNvSpPr>
            <a:spLocks noChangeArrowheads="1"/>
          </p:cNvSpPr>
          <p:nvPr/>
        </p:nvSpPr>
        <p:spPr bwMode="auto">
          <a:xfrm>
            <a:off x="6001321" y="472907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8" name="矩形 22"/>
          <p:cNvSpPr>
            <a:spLocks noChangeArrowheads="1"/>
          </p:cNvSpPr>
          <p:nvPr/>
        </p:nvSpPr>
        <p:spPr bwMode="auto">
          <a:xfrm>
            <a:off x="3286696" y="3886111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29" name="矩形 22"/>
          <p:cNvSpPr>
            <a:spLocks noChangeArrowheads="1"/>
          </p:cNvSpPr>
          <p:nvPr/>
        </p:nvSpPr>
        <p:spPr bwMode="auto">
          <a:xfrm>
            <a:off x="3000946" y="4700498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3643883" y="470049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4715446" y="3914686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矩形 22"/>
          <p:cNvSpPr>
            <a:spLocks noChangeArrowheads="1"/>
          </p:cNvSpPr>
          <p:nvPr/>
        </p:nvSpPr>
        <p:spPr bwMode="auto">
          <a:xfrm>
            <a:off x="6072758" y="3917861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6072758" y="470049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3215258" y="537201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4644008" y="537201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36" name="矩形 22"/>
          <p:cNvSpPr>
            <a:spLocks noChangeArrowheads="1"/>
          </p:cNvSpPr>
          <p:nvPr/>
        </p:nvSpPr>
        <p:spPr bwMode="auto">
          <a:xfrm>
            <a:off x="6001321" y="537201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cxnSp>
        <p:nvCxnSpPr>
          <p:cNvPr id="38" name="直線單箭頭接點 41"/>
          <p:cNvCxnSpPr>
            <a:cxnSpLocks noChangeShapeType="1"/>
          </p:cNvCxnSpPr>
          <p:nvPr/>
        </p:nvCxnSpPr>
        <p:spPr bwMode="auto">
          <a:xfrm rot="10800000">
            <a:off x="1643633" y="4841786"/>
            <a:ext cx="100012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線單箭頭接點 46"/>
          <p:cNvCxnSpPr>
            <a:cxnSpLocks noChangeShapeType="1"/>
          </p:cNvCxnSpPr>
          <p:nvPr/>
        </p:nvCxnSpPr>
        <p:spPr bwMode="auto">
          <a:xfrm rot="10800000">
            <a:off x="1643633" y="5414873"/>
            <a:ext cx="714375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線接點 49"/>
          <p:cNvCxnSpPr>
            <a:cxnSpLocks noChangeShapeType="1"/>
          </p:cNvCxnSpPr>
          <p:nvPr/>
        </p:nvCxnSpPr>
        <p:spPr bwMode="auto">
          <a:xfrm rot="5400000" flipH="1" flipV="1">
            <a:off x="2071464" y="4272667"/>
            <a:ext cx="11445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線接點 50"/>
          <p:cNvCxnSpPr>
            <a:cxnSpLocks noChangeShapeType="1"/>
          </p:cNvCxnSpPr>
          <p:nvPr/>
        </p:nvCxnSpPr>
        <p:spPr bwMode="auto">
          <a:xfrm rot="5400000" flipH="1" flipV="1">
            <a:off x="1320577" y="4379030"/>
            <a:ext cx="2073275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52"/>
          <p:cNvCxnSpPr>
            <a:cxnSpLocks noChangeShapeType="1"/>
          </p:cNvCxnSpPr>
          <p:nvPr/>
        </p:nvCxnSpPr>
        <p:spPr bwMode="auto">
          <a:xfrm rot="10800000" flipV="1">
            <a:off x="2643758" y="3700373"/>
            <a:ext cx="14287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55"/>
          <p:cNvCxnSpPr>
            <a:cxnSpLocks noChangeShapeType="1"/>
          </p:cNvCxnSpPr>
          <p:nvPr/>
        </p:nvCxnSpPr>
        <p:spPr bwMode="auto">
          <a:xfrm rot="10800000">
            <a:off x="2358008" y="3341598"/>
            <a:ext cx="3071813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59"/>
          <p:cNvCxnSpPr>
            <a:cxnSpLocks noChangeShapeType="1"/>
          </p:cNvCxnSpPr>
          <p:nvPr/>
        </p:nvCxnSpPr>
        <p:spPr bwMode="auto">
          <a:xfrm rot="5400000" flipH="1" flipV="1">
            <a:off x="3823270" y="3949611"/>
            <a:ext cx="500063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62"/>
          <p:cNvCxnSpPr>
            <a:cxnSpLocks noChangeShapeType="1"/>
          </p:cNvCxnSpPr>
          <p:nvPr/>
        </p:nvCxnSpPr>
        <p:spPr bwMode="auto">
          <a:xfrm rot="5400000" flipH="1" flipV="1">
            <a:off x="5001990" y="3771017"/>
            <a:ext cx="857250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線單箭頭接點 64"/>
          <p:cNvCxnSpPr>
            <a:cxnSpLocks noChangeShapeType="1"/>
          </p:cNvCxnSpPr>
          <p:nvPr/>
        </p:nvCxnSpPr>
        <p:spPr bwMode="auto">
          <a:xfrm flipV="1">
            <a:off x="4072508" y="4194086"/>
            <a:ext cx="357188" cy="63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線單箭頭接點 71"/>
          <p:cNvCxnSpPr>
            <a:cxnSpLocks noChangeShapeType="1"/>
          </p:cNvCxnSpPr>
          <p:nvPr/>
        </p:nvCxnSpPr>
        <p:spPr bwMode="auto">
          <a:xfrm flipV="1">
            <a:off x="5429821" y="4200436"/>
            <a:ext cx="357187" cy="63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線單箭頭接點 74"/>
          <p:cNvCxnSpPr>
            <a:cxnSpLocks noChangeShapeType="1"/>
            <a:stCxn id="24" idx="1"/>
            <a:endCxn id="22" idx="4"/>
          </p:cNvCxnSpPr>
          <p:nvPr/>
        </p:nvCxnSpPr>
        <p:spPr bwMode="auto">
          <a:xfrm rot="16200000" flipV="1">
            <a:off x="3376389" y="4533017"/>
            <a:ext cx="358775" cy="1793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線單箭頭接點 78"/>
          <p:cNvCxnSpPr>
            <a:cxnSpLocks noChangeShapeType="1"/>
            <a:stCxn id="23" idx="7"/>
            <a:endCxn id="22" idx="4"/>
          </p:cNvCxnSpPr>
          <p:nvPr/>
        </p:nvCxnSpPr>
        <p:spPr bwMode="auto">
          <a:xfrm rot="5400000" flipH="1" flipV="1">
            <a:off x="3231927" y="4567942"/>
            <a:ext cx="358775" cy="10953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線單箭頭接點 81"/>
          <p:cNvCxnSpPr>
            <a:cxnSpLocks noChangeShapeType="1"/>
            <a:stCxn id="33" idx="0"/>
            <a:endCxn id="26" idx="4"/>
          </p:cNvCxnSpPr>
          <p:nvPr/>
        </p:nvCxnSpPr>
        <p:spPr bwMode="auto">
          <a:xfrm flipV="1">
            <a:off x="6251352" y="4443323"/>
            <a:ext cx="0" cy="25717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10328" y="3346400"/>
            <a:ext cx="12858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Set </a:t>
            </a:r>
            <a:r>
              <a:rPr lang="en-US" altLang="zh-TW" b="1" dirty="0">
                <a:latin typeface="+mj-lt"/>
              </a:rPr>
              <a:t>name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203848" y="6146140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Find(3</a:t>
            </a:r>
            <a:r>
              <a:rPr lang="en-US" altLang="zh-TW" sz="2800" b="1" dirty="0" smtClean="0"/>
              <a:t>) </a:t>
            </a:r>
            <a:endParaRPr lang="zh-TW" altLang="en-US" sz="2800" b="1" dirty="0"/>
          </a:p>
        </p:txBody>
      </p:sp>
      <p:sp>
        <p:nvSpPr>
          <p:cNvPr id="53" name="矩形 52"/>
          <p:cNvSpPr/>
          <p:nvPr/>
        </p:nvSpPr>
        <p:spPr>
          <a:xfrm>
            <a:off x="7092280" y="4729073"/>
            <a:ext cx="1368152" cy="5929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4484558" y="614614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= S</a:t>
            </a:r>
            <a:r>
              <a:rPr lang="en-US" altLang="zh-TW" sz="2800" b="1" baseline="-25000" dirty="0" smtClean="0"/>
              <a:t>1</a:t>
            </a:r>
            <a:endParaRPr lang="zh-TW" altLang="en-US" sz="2800" b="1" baseline="-25000" dirty="0"/>
          </a:p>
        </p:txBody>
      </p:sp>
      <p:cxnSp>
        <p:nvCxnSpPr>
          <p:cNvPr id="37" name="直線單箭頭接點 36"/>
          <p:cNvCxnSpPr>
            <a:cxnSpLocks noChangeShapeType="1"/>
          </p:cNvCxnSpPr>
          <p:nvPr/>
        </p:nvCxnSpPr>
        <p:spPr bwMode="auto">
          <a:xfrm>
            <a:off x="1643633" y="4200436"/>
            <a:ext cx="1357313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投影片編號版面配置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433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0007 -0.2641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2" grpId="0"/>
      <p:bldP spid="53" grpId="0" animBg="1"/>
      <p:bldP spid="53" grpId="1" animBg="1"/>
      <p:bldP spid="5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 Time Complexity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dirty="0"/>
              <a:t>S = { 0, 1, 2, … , </a:t>
            </a:r>
            <a:r>
              <a:rPr lang="pt-BR" altLang="zh-TW" dirty="0" smtClean="0"/>
              <a:t>n-1 </a:t>
            </a:r>
            <a:r>
              <a:rPr lang="pt-BR" altLang="zh-TW" dirty="0"/>
              <a:t>}</a:t>
            </a:r>
          </a:p>
          <a:p>
            <a:pPr lvl="1"/>
            <a:r>
              <a:rPr lang="pt-BR" altLang="zh-TW" dirty="0"/>
              <a:t>S</a:t>
            </a:r>
            <a:r>
              <a:rPr lang="pt-BR" altLang="zh-TW" baseline="-25000" dirty="0"/>
              <a:t>1</a:t>
            </a:r>
            <a:r>
              <a:rPr lang="pt-BR" altLang="zh-TW" dirty="0"/>
              <a:t> = { 0 },  S</a:t>
            </a:r>
            <a:r>
              <a:rPr lang="pt-BR" altLang="zh-TW" baseline="-25000" dirty="0"/>
              <a:t>2</a:t>
            </a:r>
            <a:r>
              <a:rPr lang="pt-BR" altLang="zh-TW" dirty="0"/>
              <a:t> = { 1 },  S</a:t>
            </a:r>
            <a:r>
              <a:rPr lang="pt-BR" altLang="zh-TW" baseline="-25000" dirty="0"/>
              <a:t>3</a:t>
            </a:r>
            <a:r>
              <a:rPr lang="pt-BR" altLang="zh-TW" dirty="0"/>
              <a:t> = { 2 },  …  ,  S</a:t>
            </a:r>
            <a:r>
              <a:rPr lang="pt-BR" altLang="zh-TW" baseline="-25000" dirty="0"/>
              <a:t>n</a:t>
            </a:r>
            <a:r>
              <a:rPr lang="pt-BR" altLang="zh-TW" dirty="0"/>
              <a:t> = { n-1 }</a:t>
            </a:r>
          </a:p>
          <a:p>
            <a:r>
              <a:rPr lang="en-US" altLang="zh-TW" dirty="0"/>
              <a:t>Perform a sequence Union</a:t>
            </a:r>
          </a:p>
          <a:p>
            <a:pPr lvl="1"/>
            <a:r>
              <a:rPr lang="en-US" altLang="zh-TW" dirty="0"/>
              <a:t>Union(S</a:t>
            </a:r>
            <a:r>
              <a:rPr lang="en-US" altLang="zh-TW" baseline="-25000" dirty="0"/>
              <a:t>2</a:t>
            </a:r>
            <a:r>
              <a:rPr lang="en-US" altLang="zh-TW" dirty="0"/>
              <a:t>, S</a:t>
            </a:r>
            <a:r>
              <a:rPr lang="en-US" altLang="zh-TW" baseline="-25000" dirty="0"/>
              <a:t>1</a:t>
            </a:r>
            <a:r>
              <a:rPr lang="en-US" altLang="zh-TW" dirty="0"/>
              <a:t>), Union(S</a:t>
            </a:r>
            <a:r>
              <a:rPr lang="en-US" altLang="zh-TW" baseline="-25000" dirty="0"/>
              <a:t>3</a:t>
            </a:r>
            <a:r>
              <a:rPr lang="en-US" altLang="zh-TW" dirty="0"/>
              <a:t>, S</a:t>
            </a:r>
            <a:r>
              <a:rPr lang="en-US" altLang="zh-TW" baseline="-25000" dirty="0"/>
              <a:t>2</a:t>
            </a:r>
            <a:r>
              <a:rPr lang="en-US" altLang="zh-TW" dirty="0"/>
              <a:t>), …, Union(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n</a:t>
            </a:r>
            <a:r>
              <a:rPr lang="en-US" altLang="zh-TW" dirty="0"/>
              <a:t>, S</a:t>
            </a:r>
            <a:r>
              <a:rPr lang="en-US" altLang="zh-TW" baseline="-25000" dirty="0"/>
              <a:t>n-1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橢圓 18"/>
          <p:cNvSpPr>
            <a:spLocks noChangeArrowheads="1"/>
          </p:cNvSpPr>
          <p:nvPr/>
        </p:nvSpPr>
        <p:spPr bwMode="auto">
          <a:xfrm>
            <a:off x="1375886" y="5493221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1447323" y="5451946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6" name="橢圓 20"/>
          <p:cNvSpPr>
            <a:spLocks noChangeArrowheads="1"/>
          </p:cNvSpPr>
          <p:nvPr/>
        </p:nvSpPr>
        <p:spPr bwMode="auto">
          <a:xfrm>
            <a:off x="804386" y="6136159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899636" y="6094884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8" name="直線單箭頭接點 22"/>
          <p:cNvCxnSpPr>
            <a:cxnSpLocks noChangeShapeType="1"/>
            <a:stCxn id="6" idx="7"/>
            <a:endCxn id="4" idx="3"/>
          </p:cNvCxnSpPr>
          <p:nvPr/>
        </p:nvCxnSpPr>
        <p:spPr bwMode="auto">
          <a:xfrm rot="5400000" flipH="1" flipV="1">
            <a:off x="1195704" y="5955978"/>
            <a:ext cx="288925" cy="2174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橢圓 23"/>
          <p:cNvSpPr>
            <a:spLocks noChangeArrowheads="1"/>
          </p:cNvSpPr>
          <p:nvPr/>
        </p:nvSpPr>
        <p:spPr bwMode="auto">
          <a:xfrm>
            <a:off x="1947386" y="4878859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2018823" y="4853459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1" name="直線單箭頭接點 25"/>
          <p:cNvCxnSpPr>
            <a:cxnSpLocks noChangeShapeType="1"/>
            <a:stCxn id="4" idx="7"/>
            <a:endCxn id="9" idx="3"/>
          </p:cNvCxnSpPr>
          <p:nvPr/>
        </p:nvCxnSpPr>
        <p:spPr bwMode="auto">
          <a:xfrm rot="5400000" flipH="1" flipV="1">
            <a:off x="1781492" y="5327327"/>
            <a:ext cx="260350" cy="2174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" name="橢圓 26"/>
          <p:cNvSpPr>
            <a:spLocks noChangeArrowheads="1"/>
          </p:cNvSpPr>
          <p:nvPr/>
        </p:nvSpPr>
        <p:spPr bwMode="auto">
          <a:xfrm>
            <a:off x="2804636" y="3940646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2771800" y="3883496"/>
            <a:ext cx="543800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n-1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4" name="直線單箭頭接點 28"/>
          <p:cNvCxnSpPr>
            <a:cxnSpLocks noChangeShapeType="1"/>
            <a:stCxn id="9" idx="7"/>
            <a:endCxn id="12" idx="3"/>
          </p:cNvCxnSpPr>
          <p:nvPr/>
        </p:nvCxnSpPr>
        <p:spPr bwMode="auto">
          <a:xfrm rot="5400000" flipH="1" flipV="1">
            <a:off x="2333942" y="4408165"/>
            <a:ext cx="584200" cy="5032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3491880" y="4535264"/>
            <a:ext cx="48492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800" dirty="0" smtClean="0"/>
              <a:t>Followed by a sequence of Find</a:t>
            </a:r>
          </a:p>
          <a:p>
            <a:pPr marL="0" lvl="1"/>
            <a:r>
              <a:rPr lang="en-US" altLang="zh-TW" sz="2800" dirty="0" smtClean="0"/>
              <a:t>Find(0</a:t>
            </a:r>
            <a:r>
              <a:rPr lang="en-US" altLang="zh-TW" sz="2800" dirty="0"/>
              <a:t>), Find(1), …, Find(n-1)</a:t>
            </a:r>
          </a:p>
          <a:p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561705" y="5733256"/>
                <a:ext cx="4767395" cy="470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Time Complexity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solidFill>
                      <a:srgbClr val="FF0000"/>
                    </a:solidFill>
                  </a:rPr>
                  <a:t> 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73" y="5733256"/>
                <a:ext cx="4767395" cy="470385"/>
              </a:xfrm>
              <a:prstGeom prst="rect">
                <a:avLst/>
              </a:prstGeom>
              <a:blipFill rotWithShape="1">
                <a:blip r:embed="rId7"/>
                <a:stretch>
                  <a:fillRect l="-1918" t="-125641" b="-1884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129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 Heap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Definition: A </a:t>
            </a:r>
            <a:r>
              <a:rPr lang="en-US" altLang="zh-TW" b="1" i="1" dirty="0" smtClean="0"/>
              <a:t>max (min) tree</a:t>
            </a:r>
            <a:r>
              <a:rPr lang="en-US" altLang="zh-TW" dirty="0" smtClean="0"/>
              <a:t> is a tree in which the key value in each node is </a:t>
            </a:r>
            <a:r>
              <a:rPr lang="en-US" altLang="zh-TW" b="1" i="1" dirty="0" smtClean="0"/>
              <a:t>no</a:t>
            </a:r>
            <a:r>
              <a:rPr lang="en-US" altLang="zh-TW" dirty="0" smtClean="0"/>
              <a:t> </a:t>
            </a:r>
            <a:r>
              <a:rPr lang="en-US" altLang="zh-TW" b="1" i="1" dirty="0" smtClean="0"/>
              <a:t>smaller</a:t>
            </a:r>
            <a:r>
              <a:rPr lang="en-US" altLang="zh-TW" dirty="0" smtClean="0"/>
              <a:t> (</a:t>
            </a:r>
            <a:r>
              <a:rPr lang="en-US" altLang="zh-TW" b="1" i="1" dirty="0" smtClean="0"/>
              <a:t>larger</a:t>
            </a:r>
            <a:r>
              <a:rPr lang="en-US" altLang="zh-TW" dirty="0" smtClean="0"/>
              <a:t>) than the key values in its children (if any). A </a:t>
            </a:r>
            <a:r>
              <a:rPr lang="en-US" altLang="zh-TW" b="1" i="1" dirty="0" smtClean="0"/>
              <a:t>max(min) heap </a:t>
            </a:r>
            <a:r>
              <a:rPr lang="en-US" altLang="zh-TW" dirty="0" smtClean="0"/>
              <a:t>is a </a:t>
            </a:r>
            <a:r>
              <a:rPr lang="en-US" altLang="zh-TW" b="1" i="1" dirty="0" smtClean="0"/>
              <a:t>complete binary tree </a:t>
            </a:r>
            <a:r>
              <a:rPr lang="en-US" altLang="zh-TW" dirty="0" smtClean="0"/>
              <a:t>that is also a </a:t>
            </a:r>
            <a:r>
              <a:rPr lang="en-US" altLang="zh-TW" b="1" i="1" dirty="0" smtClean="0"/>
              <a:t>max(min) tree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619672" y="4284385"/>
            <a:ext cx="1960563" cy="1885950"/>
            <a:chOff x="1968500" y="4427363"/>
            <a:chExt cx="1960563" cy="1885950"/>
          </a:xfrm>
        </p:grpSpPr>
        <p:sp>
          <p:nvSpPr>
            <p:cNvPr id="4" name="橢圓 4"/>
            <p:cNvSpPr>
              <a:spLocks noChangeArrowheads="1"/>
            </p:cNvSpPr>
            <p:nvPr/>
          </p:nvSpPr>
          <p:spPr bwMode="auto">
            <a:xfrm>
              <a:off x="2857500" y="445593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橢圓 5"/>
            <p:cNvSpPr>
              <a:spLocks noChangeArrowheads="1"/>
            </p:cNvSpPr>
            <p:nvPr/>
          </p:nvSpPr>
          <p:spPr bwMode="auto">
            <a:xfrm>
              <a:off x="2286000" y="5098876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橢圓 6"/>
            <p:cNvSpPr>
              <a:spLocks noChangeArrowheads="1"/>
            </p:cNvSpPr>
            <p:nvPr/>
          </p:nvSpPr>
          <p:spPr bwMode="auto">
            <a:xfrm>
              <a:off x="3429000" y="5098876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7"/>
            <p:cNvSpPr>
              <a:spLocks noChangeArrowheads="1"/>
            </p:cNvSpPr>
            <p:nvPr/>
          </p:nvSpPr>
          <p:spPr bwMode="auto">
            <a:xfrm>
              <a:off x="20002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8"/>
            <p:cNvSpPr>
              <a:spLocks noChangeArrowheads="1"/>
            </p:cNvSpPr>
            <p:nvPr/>
          </p:nvSpPr>
          <p:spPr bwMode="auto">
            <a:xfrm>
              <a:off x="25717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橢圓 9"/>
            <p:cNvSpPr>
              <a:spLocks noChangeArrowheads="1"/>
            </p:cNvSpPr>
            <p:nvPr/>
          </p:nvSpPr>
          <p:spPr bwMode="auto">
            <a:xfrm>
              <a:off x="31432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0" name="直線接點 10"/>
            <p:cNvCxnSpPr>
              <a:cxnSpLocks noChangeShapeType="1"/>
              <a:stCxn id="5" idx="7"/>
              <a:endCxn id="4" idx="4"/>
            </p:cNvCxnSpPr>
            <p:nvPr/>
          </p:nvCxnSpPr>
          <p:spPr bwMode="auto">
            <a:xfrm rot="5400000" flipH="1" flipV="1">
              <a:off x="2801938" y="4867101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線接點 13"/>
            <p:cNvCxnSpPr>
              <a:cxnSpLocks noChangeShapeType="1"/>
              <a:stCxn id="6" idx="1"/>
              <a:endCxn id="4" idx="4"/>
            </p:cNvCxnSpPr>
            <p:nvPr/>
          </p:nvCxnSpPr>
          <p:spPr bwMode="auto">
            <a:xfrm rot="16200000" flipV="1">
              <a:off x="3196432" y="4866307"/>
              <a:ext cx="215900" cy="3952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接點 16"/>
            <p:cNvCxnSpPr>
              <a:cxnSpLocks noChangeShapeType="1"/>
              <a:stCxn id="7" idx="7"/>
              <a:endCxn id="5" idx="4"/>
            </p:cNvCxnSpPr>
            <p:nvPr/>
          </p:nvCxnSpPr>
          <p:spPr bwMode="auto">
            <a:xfrm rot="5400000" flipH="1" flipV="1">
              <a:off x="2373313" y="56529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線接點 19"/>
            <p:cNvCxnSpPr>
              <a:cxnSpLocks noChangeShapeType="1"/>
              <a:stCxn id="8" idx="1"/>
              <a:endCxn id="5" idx="4"/>
            </p:cNvCxnSpPr>
            <p:nvPr/>
          </p:nvCxnSpPr>
          <p:spPr bwMode="auto">
            <a:xfrm rot="16200000" flipV="1">
              <a:off x="2482057" y="5652119"/>
              <a:ext cx="215900" cy="1095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線接點 22"/>
            <p:cNvCxnSpPr>
              <a:cxnSpLocks noChangeShapeType="1"/>
              <a:stCxn id="9" idx="7"/>
              <a:endCxn id="6" idx="4"/>
            </p:cNvCxnSpPr>
            <p:nvPr/>
          </p:nvCxnSpPr>
          <p:spPr bwMode="auto">
            <a:xfrm rot="5400000" flipH="1" flipV="1">
              <a:off x="3516313" y="56529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矩形 18"/>
            <p:cNvSpPr>
              <a:spLocks noChangeArrowheads="1"/>
            </p:cNvSpPr>
            <p:nvPr/>
          </p:nvSpPr>
          <p:spPr bwMode="auto">
            <a:xfrm>
              <a:off x="2825750" y="4427363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6" name="矩形 18"/>
            <p:cNvSpPr>
              <a:spLocks noChangeArrowheads="1"/>
            </p:cNvSpPr>
            <p:nvPr/>
          </p:nvSpPr>
          <p:spPr bwMode="auto">
            <a:xfrm>
              <a:off x="2254250" y="5070301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7" name="矩形 18"/>
            <p:cNvSpPr>
              <a:spLocks noChangeArrowheads="1"/>
            </p:cNvSpPr>
            <p:nvPr/>
          </p:nvSpPr>
          <p:spPr bwMode="auto">
            <a:xfrm>
              <a:off x="3509963" y="5070301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968500" y="5713238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9" name="矩形 19"/>
            <p:cNvSpPr>
              <a:spLocks noChangeArrowheads="1"/>
            </p:cNvSpPr>
            <p:nvPr/>
          </p:nvSpPr>
          <p:spPr bwMode="auto">
            <a:xfrm>
              <a:off x="2643188" y="5713238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8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0" name="矩形 20"/>
            <p:cNvSpPr>
              <a:spLocks noChangeArrowheads="1"/>
            </p:cNvSpPr>
            <p:nvPr/>
          </p:nvSpPr>
          <p:spPr bwMode="auto">
            <a:xfrm>
              <a:off x="3224213" y="5713238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28" name="矩形 18"/>
          <p:cNvSpPr>
            <a:spLocks noChangeArrowheads="1"/>
          </p:cNvSpPr>
          <p:nvPr/>
        </p:nvSpPr>
        <p:spPr bwMode="auto">
          <a:xfrm>
            <a:off x="2008610" y="6084585"/>
            <a:ext cx="128587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 smtClean="0">
                <a:latin typeface="+mj-lt"/>
              </a:rPr>
              <a:t>Max Heap</a:t>
            </a:r>
            <a:endParaRPr lang="zh-TW" altLang="en-US" sz="2000" dirty="0">
              <a:latin typeface="+mj-lt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4149650" y="4697556"/>
            <a:ext cx="1143000" cy="1243013"/>
            <a:chOff x="4325938" y="4455938"/>
            <a:chExt cx="1143000" cy="1243013"/>
          </a:xfrm>
        </p:grpSpPr>
        <p:sp>
          <p:nvSpPr>
            <p:cNvPr id="21" name="橢圓 4"/>
            <p:cNvSpPr>
              <a:spLocks noChangeArrowheads="1"/>
            </p:cNvSpPr>
            <p:nvPr/>
          </p:nvSpPr>
          <p:spPr bwMode="auto">
            <a:xfrm>
              <a:off x="4929188" y="44845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橢圓 5"/>
            <p:cNvSpPr>
              <a:spLocks noChangeArrowheads="1"/>
            </p:cNvSpPr>
            <p:nvPr/>
          </p:nvSpPr>
          <p:spPr bwMode="auto">
            <a:xfrm>
              <a:off x="4357688" y="5127451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3" name="直線接點 10"/>
            <p:cNvCxnSpPr>
              <a:cxnSpLocks noChangeShapeType="1"/>
              <a:stCxn id="22" idx="7"/>
              <a:endCxn id="21" idx="3"/>
            </p:cNvCxnSpPr>
            <p:nvPr/>
          </p:nvCxnSpPr>
          <p:spPr bwMode="auto">
            <a:xfrm rot="5400000" flipH="1" flipV="1">
              <a:off x="4749006" y="4947270"/>
              <a:ext cx="288925" cy="2174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矩形 18"/>
            <p:cNvSpPr>
              <a:spLocks noChangeArrowheads="1"/>
            </p:cNvSpPr>
            <p:nvPr/>
          </p:nvSpPr>
          <p:spPr bwMode="auto">
            <a:xfrm>
              <a:off x="4897438" y="4455938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5" name="矩形 18"/>
            <p:cNvSpPr>
              <a:spLocks noChangeArrowheads="1"/>
            </p:cNvSpPr>
            <p:nvPr/>
          </p:nvSpPr>
          <p:spPr bwMode="auto">
            <a:xfrm>
              <a:off x="4325938" y="5098876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25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33" name="矩形 18"/>
          <p:cNvSpPr>
            <a:spLocks noChangeArrowheads="1"/>
          </p:cNvSpPr>
          <p:nvPr/>
        </p:nvSpPr>
        <p:spPr bwMode="auto">
          <a:xfrm>
            <a:off x="4078213" y="6084585"/>
            <a:ext cx="128587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 smtClean="0">
                <a:latin typeface="+mj-lt"/>
              </a:rPr>
              <a:t>Max Heap</a:t>
            </a:r>
            <a:endParaRPr lang="zh-TW" altLang="en-US" sz="2000" dirty="0">
              <a:latin typeface="+mj-lt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6374482" y="5052462"/>
            <a:ext cx="571500" cy="600075"/>
            <a:chOff x="5483771" y="4706838"/>
            <a:chExt cx="571500" cy="600075"/>
          </a:xfrm>
        </p:grpSpPr>
        <p:sp>
          <p:nvSpPr>
            <p:cNvPr id="34" name="橢圓 4"/>
            <p:cNvSpPr>
              <a:spLocks noChangeArrowheads="1"/>
            </p:cNvSpPr>
            <p:nvPr/>
          </p:nvSpPr>
          <p:spPr bwMode="auto">
            <a:xfrm>
              <a:off x="5515521" y="47354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5" name="矩形 18"/>
            <p:cNvSpPr>
              <a:spLocks noChangeArrowheads="1"/>
            </p:cNvSpPr>
            <p:nvPr/>
          </p:nvSpPr>
          <p:spPr bwMode="auto">
            <a:xfrm>
              <a:off x="5483771" y="4706838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38" name="矩形 18"/>
          <p:cNvSpPr>
            <a:spLocks noChangeArrowheads="1"/>
          </p:cNvSpPr>
          <p:nvPr/>
        </p:nvSpPr>
        <p:spPr bwMode="auto">
          <a:xfrm>
            <a:off x="5724128" y="6084585"/>
            <a:ext cx="1872208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 smtClean="0">
                <a:latin typeface="+mj-lt"/>
              </a:rPr>
              <a:t>Max/Min Heap</a:t>
            </a:r>
            <a:endParaRPr lang="zh-TW" altLang="en-US" sz="2000" dirty="0">
              <a:latin typeface="+mj-lt"/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2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 Heap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Definition: A </a:t>
            </a:r>
            <a:r>
              <a:rPr lang="en-US" altLang="zh-TW" b="1" i="1" dirty="0" smtClean="0"/>
              <a:t>max (min) tree</a:t>
            </a:r>
            <a:r>
              <a:rPr lang="en-US" altLang="zh-TW" dirty="0" smtClean="0"/>
              <a:t> is a tree in which the key value in each node is </a:t>
            </a:r>
            <a:r>
              <a:rPr lang="en-US" altLang="zh-TW" b="1" i="1" dirty="0" smtClean="0"/>
              <a:t>no</a:t>
            </a:r>
            <a:r>
              <a:rPr lang="en-US" altLang="zh-TW" dirty="0" smtClean="0"/>
              <a:t> </a:t>
            </a:r>
            <a:r>
              <a:rPr lang="en-US" altLang="zh-TW" b="1" i="1" dirty="0" smtClean="0"/>
              <a:t>smaller</a:t>
            </a:r>
            <a:r>
              <a:rPr lang="en-US" altLang="zh-TW" dirty="0" smtClean="0"/>
              <a:t> (</a:t>
            </a:r>
            <a:r>
              <a:rPr lang="en-US" altLang="zh-TW" b="1" i="1" dirty="0" smtClean="0"/>
              <a:t>larger</a:t>
            </a:r>
            <a:r>
              <a:rPr lang="en-US" altLang="zh-TW" dirty="0" smtClean="0"/>
              <a:t>) than the key values in its children (if any). A </a:t>
            </a:r>
            <a:r>
              <a:rPr lang="en-US" altLang="zh-TW" b="1" i="1" dirty="0" smtClean="0"/>
              <a:t>max(min) heap </a:t>
            </a:r>
            <a:r>
              <a:rPr lang="en-US" altLang="zh-TW" dirty="0" smtClean="0"/>
              <a:t>is a </a:t>
            </a:r>
            <a:r>
              <a:rPr lang="en-US" altLang="zh-TW" b="1" i="1" dirty="0" smtClean="0"/>
              <a:t>complete binary tree </a:t>
            </a:r>
            <a:r>
              <a:rPr lang="en-US" altLang="zh-TW" dirty="0" smtClean="0"/>
              <a:t>that is also a </a:t>
            </a:r>
            <a:r>
              <a:rPr lang="en-US" altLang="zh-TW" b="1" i="1" dirty="0" smtClean="0"/>
              <a:t>max(min) tree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6" name="橢圓 4"/>
          <p:cNvSpPr>
            <a:spLocks noChangeArrowheads="1"/>
          </p:cNvSpPr>
          <p:nvPr/>
        </p:nvSpPr>
        <p:spPr bwMode="auto">
          <a:xfrm>
            <a:off x="2119164" y="4820592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橢圓 4"/>
          <p:cNvSpPr>
            <a:spLocks noChangeArrowheads="1"/>
          </p:cNvSpPr>
          <p:nvPr/>
        </p:nvSpPr>
        <p:spPr bwMode="auto">
          <a:xfrm>
            <a:off x="1833414" y="5471467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0" name="橢圓 4"/>
          <p:cNvSpPr>
            <a:spLocks noChangeArrowheads="1"/>
          </p:cNvSpPr>
          <p:nvPr/>
        </p:nvSpPr>
        <p:spPr bwMode="auto">
          <a:xfrm>
            <a:off x="2690664" y="417765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1" name="橢圓 5"/>
          <p:cNvSpPr>
            <a:spLocks noChangeArrowheads="1"/>
          </p:cNvSpPr>
          <p:nvPr/>
        </p:nvSpPr>
        <p:spPr bwMode="auto">
          <a:xfrm>
            <a:off x="2119164" y="482059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2" name="橢圓 6"/>
          <p:cNvSpPr>
            <a:spLocks noChangeArrowheads="1"/>
          </p:cNvSpPr>
          <p:nvPr/>
        </p:nvSpPr>
        <p:spPr bwMode="auto">
          <a:xfrm>
            <a:off x="3262164" y="482059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3" name="橢圓 7"/>
          <p:cNvSpPr>
            <a:spLocks noChangeArrowheads="1"/>
          </p:cNvSpPr>
          <p:nvPr/>
        </p:nvSpPr>
        <p:spPr bwMode="auto">
          <a:xfrm>
            <a:off x="1833414" y="546353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4" name="橢圓 8"/>
          <p:cNvSpPr>
            <a:spLocks noChangeArrowheads="1"/>
          </p:cNvSpPr>
          <p:nvPr/>
        </p:nvSpPr>
        <p:spPr bwMode="auto">
          <a:xfrm>
            <a:off x="2404914" y="546353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5" name="橢圓 9"/>
          <p:cNvSpPr>
            <a:spLocks noChangeArrowheads="1"/>
          </p:cNvSpPr>
          <p:nvPr/>
        </p:nvSpPr>
        <p:spPr bwMode="auto">
          <a:xfrm>
            <a:off x="2976414" y="546353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6" name="直線接點 10"/>
          <p:cNvCxnSpPr>
            <a:cxnSpLocks noChangeShapeType="1"/>
            <a:stCxn id="41" idx="7"/>
            <a:endCxn id="40" idx="4"/>
          </p:cNvCxnSpPr>
          <p:nvPr/>
        </p:nvCxnSpPr>
        <p:spPr bwMode="auto">
          <a:xfrm rot="5400000" flipH="1" flipV="1">
            <a:off x="2635101" y="4588817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線接點 13"/>
          <p:cNvCxnSpPr>
            <a:cxnSpLocks noChangeShapeType="1"/>
            <a:stCxn id="42" idx="1"/>
            <a:endCxn id="40" idx="4"/>
          </p:cNvCxnSpPr>
          <p:nvPr/>
        </p:nvCxnSpPr>
        <p:spPr bwMode="auto">
          <a:xfrm rot="16200000" flipV="1">
            <a:off x="3029595" y="4588023"/>
            <a:ext cx="215900" cy="3952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線接點 16"/>
          <p:cNvCxnSpPr>
            <a:cxnSpLocks noChangeShapeType="1"/>
            <a:stCxn id="43" idx="7"/>
            <a:endCxn id="41" idx="4"/>
          </p:cNvCxnSpPr>
          <p:nvPr/>
        </p:nvCxnSpPr>
        <p:spPr bwMode="auto">
          <a:xfrm rot="5400000" flipH="1" flipV="1">
            <a:off x="2206476" y="5374630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線接點 19"/>
          <p:cNvCxnSpPr>
            <a:cxnSpLocks noChangeShapeType="1"/>
            <a:stCxn id="44" idx="1"/>
            <a:endCxn id="41" idx="4"/>
          </p:cNvCxnSpPr>
          <p:nvPr/>
        </p:nvCxnSpPr>
        <p:spPr bwMode="auto">
          <a:xfrm rot="16200000" flipV="1">
            <a:off x="2315220" y="5373836"/>
            <a:ext cx="215900" cy="109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線接點 22"/>
          <p:cNvCxnSpPr>
            <a:cxnSpLocks noChangeShapeType="1"/>
            <a:stCxn id="45" idx="7"/>
            <a:endCxn id="42" idx="4"/>
          </p:cNvCxnSpPr>
          <p:nvPr/>
        </p:nvCxnSpPr>
        <p:spPr bwMode="auto">
          <a:xfrm rot="5400000" flipH="1" flipV="1">
            <a:off x="3349476" y="5374630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" name="矩形 18"/>
          <p:cNvSpPr>
            <a:spLocks noChangeArrowheads="1"/>
          </p:cNvSpPr>
          <p:nvPr/>
        </p:nvSpPr>
        <p:spPr bwMode="auto">
          <a:xfrm>
            <a:off x="2658914" y="4149080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矩形 18"/>
          <p:cNvSpPr>
            <a:spLocks noChangeArrowheads="1"/>
          </p:cNvSpPr>
          <p:nvPr/>
        </p:nvSpPr>
        <p:spPr bwMode="auto">
          <a:xfrm>
            <a:off x="2063601" y="4792017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10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矩形 18"/>
          <p:cNvSpPr>
            <a:spLocks noChangeArrowheads="1"/>
          </p:cNvSpPr>
          <p:nvPr/>
        </p:nvSpPr>
        <p:spPr bwMode="auto">
          <a:xfrm>
            <a:off x="3343126" y="4792017"/>
            <a:ext cx="347663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7</a:t>
            </a:r>
            <a:endParaRPr lang="zh-TW" altLang="en-US" b="1">
              <a:latin typeface="+mj-lt"/>
            </a:endParaRPr>
          </a:p>
        </p:txBody>
      </p:sp>
      <p:sp>
        <p:nvSpPr>
          <p:cNvPr id="54" name="矩形 19"/>
          <p:cNvSpPr>
            <a:spLocks noChangeArrowheads="1"/>
          </p:cNvSpPr>
          <p:nvPr/>
        </p:nvSpPr>
        <p:spPr bwMode="auto">
          <a:xfrm>
            <a:off x="1801664" y="5434955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矩形 20"/>
          <p:cNvSpPr>
            <a:spLocks noChangeArrowheads="1"/>
          </p:cNvSpPr>
          <p:nvPr/>
        </p:nvSpPr>
        <p:spPr bwMode="auto">
          <a:xfrm>
            <a:off x="2476351" y="5434955"/>
            <a:ext cx="347663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8</a:t>
            </a:r>
            <a:endParaRPr lang="zh-TW" altLang="en-US" b="1" dirty="0">
              <a:latin typeface="+mj-lt"/>
            </a:endParaRPr>
          </a:p>
        </p:txBody>
      </p:sp>
      <p:sp>
        <p:nvSpPr>
          <p:cNvPr id="56" name="矩形 21"/>
          <p:cNvSpPr>
            <a:spLocks noChangeArrowheads="1"/>
          </p:cNvSpPr>
          <p:nvPr/>
        </p:nvSpPr>
        <p:spPr bwMode="auto">
          <a:xfrm>
            <a:off x="3057376" y="5434955"/>
            <a:ext cx="347663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6</a:t>
            </a:r>
            <a:endParaRPr lang="zh-TW" altLang="en-US" b="1">
              <a:latin typeface="+mj-lt"/>
            </a:endParaRPr>
          </a:p>
        </p:txBody>
      </p:sp>
      <p:sp>
        <p:nvSpPr>
          <p:cNvPr id="57" name="橢圓 4"/>
          <p:cNvSpPr>
            <a:spLocks noChangeArrowheads="1"/>
          </p:cNvSpPr>
          <p:nvPr/>
        </p:nvSpPr>
        <p:spPr bwMode="auto">
          <a:xfrm>
            <a:off x="5665241" y="4177655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8" name="橢圓 5"/>
          <p:cNvSpPr>
            <a:spLocks noChangeArrowheads="1"/>
          </p:cNvSpPr>
          <p:nvPr/>
        </p:nvSpPr>
        <p:spPr bwMode="auto">
          <a:xfrm>
            <a:off x="5093741" y="482059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9" name="橢圓 6"/>
          <p:cNvSpPr>
            <a:spLocks noChangeArrowheads="1"/>
          </p:cNvSpPr>
          <p:nvPr/>
        </p:nvSpPr>
        <p:spPr bwMode="auto">
          <a:xfrm>
            <a:off x="6236741" y="482059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0" name="橢圓 8"/>
          <p:cNvSpPr>
            <a:spLocks noChangeArrowheads="1"/>
          </p:cNvSpPr>
          <p:nvPr/>
        </p:nvSpPr>
        <p:spPr bwMode="auto">
          <a:xfrm>
            <a:off x="5379491" y="546353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1" name="橢圓 9"/>
          <p:cNvSpPr>
            <a:spLocks noChangeArrowheads="1"/>
          </p:cNvSpPr>
          <p:nvPr/>
        </p:nvSpPr>
        <p:spPr bwMode="auto">
          <a:xfrm>
            <a:off x="5950991" y="546353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62" name="直線接點 10"/>
          <p:cNvCxnSpPr>
            <a:cxnSpLocks noChangeShapeType="1"/>
            <a:stCxn id="58" idx="7"/>
            <a:endCxn id="57" idx="4"/>
          </p:cNvCxnSpPr>
          <p:nvPr/>
        </p:nvCxnSpPr>
        <p:spPr bwMode="auto">
          <a:xfrm rot="5400000" flipH="1" flipV="1">
            <a:off x="5609679" y="4588817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線接點 13"/>
          <p:cNvCxnSpPr>
            <a:cxnSpLocks noChangeShapeType="1"/>
            <a:stCxn id="59" idx="1"/>
            <a:endCxn id="57" idx="4"/>
          </p:cNvCxnSpPr>
          <p:nvPr/>
        </p:nvCxnSpPr>
        <p:spPr bwMode="auto">
          <a:xfrm rot="16200000" flipV="1">
            <a:off x="6004173" y="4588023"/>
            <a:ext cx="215900" cy="3952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線接點 19"/>
          <p:cNvCxnSpPr>
            <a:cxnSpLocks noChangeShapeType="1"/>
            <a:stCxn id="60" idx="1"/>
            <a:endCxn id="58" idx="4"/>
          </p:cNvCxnSpPr>
          <p:nvPr/>
        </p:nvCxnSpPr>
        <p:spPr bwMode="auto">
          <a:xfrm rot="16200000" flipV="1">
            <a:off x="5289798" y="5373836"/>
            <a:ext cx="215900" cy="10953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5" name="直線接點 22"/>
          <p:cNvCxnSpPr>
            <a:cxnSpLocks noChangeShapeType="1"/>
            <a:stCxn id="61" idx="7"/>
            <a:endCxn id="59" idx="4"/>
          </p:cNvCxnSpPr>
          <p:nvPr/>
        </p:nvCxnSpPr>
        <p:spPr bwMode="auto">
          <a:xfrm rot="5400000" flipH="1" flipV="1">
            <a:off x="6324054" y="5374630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矩形 18"/>
          <p:cNvSpPr>
            <a:spLocks noChangeArrowheads="1"/>
          </p:cNvSpPr>
          <p:nvPr/>
        </p:nvSpPr>
        <p:spPr bwMode="auto">
          <a:xfrm>
            <a:off x="5633491" y="4149080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67" name="矩形 18"/>
          <p:cNvSpPr>
            <a:spLocks noChangeArrowheads="1"/>
          </p:cNvSpPr>
          <p:nvPr/>
        </p:nvSpPr>
        <p:spPr bwMode="auto">
          <a:xfrm>
            <a:off x="5046116" y="4792017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68" name="矩形 18"/>
          <p:cNvSpPr>
            <a:spLocks noChangeArrowheads="1"/>
          </p:cNvSpPr>
          <p:nvPr/>
        </p:nvSpPr>
        <p:spPr bwMode="auto">
          <a:xfrm>
            <a:off x="6317704" y="4792017"/>
            <a:ext cx="3476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7</a:t>
            </a:r>
            <a:endParaRPr lang="zh-TW" altLang="en-US" b="1">
              <a:latin typeface="+mj-lt"/>
            </a:endParaRPr>
          </a:p>
        </p:txBody>
      </p:sp>
      <p:sp>
        <p:nvSpPr>
          <p:cNvPr id="69" name="矩形 34"/>
          <p:cNvSpPr>
            <a:spLocks noChangeArrowheads="1"/>
          </p:cNvSpPr>
          <p:nvPr/>
        </p:nvSpPr>
        <p:spPr bwMode="auto">
          <a:xfrm>
            <a:off x="5450929" y="5434955"/>
            <a:ext cx="3476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8</a:t>
            </a:r>
            <a:endParaRPr lang="zh-TW" altLang="en-US" b="1">
              <a:latin typeface="+mj-lt"/>
            </a:endParaRPr>
          </a:p>
        </p:txBody>
      </p:sp>
      <p:sp>
        <p:nvSpPr>
          <p:cNvPr id="70" name="矩形 35"/>
          <p:cNvSpPr>
            <a:spLocks noChangeArrowheads="1"/>
          </p:cNvSpPr>
          <p:nvPr/>
        </p:nvSpPr>
        <p:spPr bwMode="auto">
          <a:xfrm>
            <a:off x="6031954" y="5434955"/>
            <a:ext cx="3476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6</a:t>
            </a:r>
            <a:endParaRPr lang="zh-TW" altLang="en-US" b="1">
              <a:latin typeface="+mj-lt"/>
            </a:endParaRPr>
          </a:p>
        </p:txBody>
      </p:sp>
      <p:sp>
        <p:nvSpPr>
          <p:cNvPr id="71" name="矩形 18"/>
          <p:cNvSpPr>
            <a:spLocks noChangeArrowheads="1"/>
          </p:cNvSpPr>
          <p:nvPr/>
        </p:nvSpPr>
        <p:spPr bwMode="auto">
          <a:xfrm>
            <a:off x="1547664" y="6035030"/>
            <a:ext cx="2357437" cy="83099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Not a </a:t>
            </a:r>
            <a:r>
              <a:rPr lang="en-US" altLang="zh-TW" dirty="0" smtClean="0">
                <a:latin typeface="+mj-lt"/>
              </a:rPr>
              <a:t>heap</a:t>
            </a:r>
            <a:endParaRPr lang="en-US" altLang="zh-TW" dirty="0">
              <a:latin typeface="+mj-lt"/>
            </a:endParaRPr>
          </a:p>
          <a:p>
            <a:pPr algn="ctr">
              <a:defRPr/>
            </a:pPr>
            <a:r>
              <a:rPr lang="en-US" altLang="zh-TW" dirty="0" smtClean="0">
                <a:latin typeface="+mj-lt"/>
              </a:rPr>
              <a:t>(12 </a:t>
            </a:r>
            <a:r>
              <a:rPr lang="en-US" altLang="zh-TW" dirty="0">
                <a:latin typeface="+mj-lt"/>
              </a:rPr>
              <a:t>&gt; 10)</a:t>
            </a:r>
            <a:endParaRPr lang="zh-TW" altLang="en-US" dirty="0">
              <a:latin typeface="+mj-lt"/>
            </a:endParaRPr>
          </a:p>
        </p:txBody>
      </p:sp>
      <p:sp>
        <p:nvSpPr>
          <p:cNvPr id="72" name="矩形 18"/>
          <p:cNvSpPr>
            <a:spLocks noChangeArrowheads="1"/>
          </p:cNvSpPr>
          <p:nvPr/>
        </p:nvSpPr>
        <p:spPr bwMode="auto">
          <a:xfrm>
            <a:off x="4067944" y="6035030"/>
            <a:ext cx="3672408" cy="83099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Not a heap</a:t>
            </a:r>
          </a:p>
          <a:p>
            <a:pPr algn="ctr">
              <a:defRPr/>
            </a:pPr>
            <a:r>
              <a:rPr lang="en-US" altLang="zh-TW" dirty="0" smtClean="0">
                <a:latin typeface="+mj-lt"/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dirty="0" smtClean="0">
                <a:solidFill>
                  <a:srgbClr val="C00000"/>
                </a:solidFill>
                <a:latin typeface="+mj-lt"/>
              </a:rPr>
              <a:t>ot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a complete binary tree)</a:t>
            </a:r>
            <a:endParaRPr lang="zh-TW" altLang="en-US" dirty="0">
              <a:latin typeface="+mj-lt"/>
            </a:endParaRPr>
          </a:p>
        </p:txBody>
      </p:sp>
      <p:sp>
        <p:nvSpPr>
          <p:cNvPr id="73" name="橢圓 4"/>
          <p:cNvSpPr>
            <a:spLocks noChangeArrowheads="1"/>
          </p:cNvSpPr>
          <p:nvPr/>
        </p:nvSpPr>
        <p:spPr bwMode="auto">
          <a:xfrm>
            <a:off x="4807991" y="5479405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4" name="直線接點 13"/>
          <p:cNvCxnSpPr>
            <a:cxnSpLocks noChangeShapeType="1"/>
            <a:stCxn id="73" idx="7"/>
            <a:endCxn id="67" idx="2"/>
          </p:cNvCxnSpPr>
          <p:nvPr/>
        </p:nvCxnSpPr>
        <p:spPr bwMode="auto">
          <a:xfrm rot="5400000" flipH="1" flipV="1">
            <a:off x="5203279" y="5423842"/>
            <a:ext cx="160338" cy="96837"/>
          </a:xfrm>
          <a:prstGeom prst="line">
            <a:avLst/>
          </a:prstGeom>
          <a:noFill/>
          <a:ln w="38100" algn="ctr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653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1" animBg="1"/>
      <p:bldP spid="72" grpId="1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 Heap :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Since the heap is a complete binary tree, we could adopt “</a:t>
            </a:r>
            <a:r>
              <a:rPr lang="en-US" altLang="zh-TW" b="1" dirty="0"/>
              <a:t>Array Representation</a:t>
            </a:r>
            <a:r>
              <a:rPr lang="en-US" altLang="zh-TW" dirty="0" smtClean="0"/>
              <a:t>” as we mentioned before!</a:t>
            </a:r>
          </a:p>
          <a:p>
            <a:r>
              <a:rPr lang="en-US" altLang="zh-TW" dirty="0"/>
              <a:t>Let node </a:t>
            </a:r>
            <a:r>
              <a:rPr lang="en-US" altLang="zh-TW" dirty="0" err="1"/>
              <a:t>i</a:t>
            </a:r>
            <a:r>
              <a:rPr lang="en-US" altLang="zh-TW" dirty="0"/>
              <a:t> be in position </a:t>
            </a:r>
            <a:r>
              <a:rPr lang="en-US" altLang="zh-TW" dirty="0" err="1"/>
              <a:t>i</a:t>
            </a:r>
            <a:r>
              <a:rPr lang="en-US" altLang="zh-TW" dirty="0"/>
              <a:t>  (array[0] is empty)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Parent(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) =   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 / 2   </a:t>
            </a:r>
            <a:r>
              <a:rPr lang="en-US" altLang="zh-TW" dirty="0"/>
              <a:t>if </a:t>
            </a:r>
            <a:r>
              <a:rPr lang="en-US" altLang="zh-TW" dirty="0" err="1"/>
              <a:t>i</a:t>
            </a:r>
            <a:r>
              <a:rPr lang="en-US" altLang="zh-TW" dirty="0"/>
              <a:t> ≠ 1. If </a:t>
            </a:r>
            <a:r>
              <a:rPr lang="en-US" altLang="zh-TW" dirty="0" err="1"/>
              <a:t>i</a:t>
            </a:r>
            <a:r>
              <a:rPr lang="en-US" altLang="zh-TW" dirty="0"/>
              <a:t>=1, </a:t>
            </a:r>
            <a:r>
              <a:rPr lang="en-US" altLang="zh-TW" dirty="0" err="1"/>
              <a:t>i</a:t>
            </a:r>
            <a:r>
              <a:rPr lang="en-US" altLang="zh-TW" dirty="0"/>
              <a:t> is the root and has no parent.</a:t>
            </a:r>
          </a:p>
          <a:p>
            <a:pPr lvl="1"/>
            <a:r>
              <a:rPr lang="en-US" altLang="zh-TW" b="1" dirty="0" err="1">
                <a:solidFill>
                  <a:srgbClr val="FF0000"/>
                </a:solidFill>
              </a:rPr>
              <a:t>leftChild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) = 2i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if 2i ≤ n. If 2i &gt; n, the </a:t>
            </a:r>
            <a:r>
              <a:rPr lang="en-US" altLang="zh-TW" dirty="0" err="1"/>
              <a:t>i</a:t>
            </a:r>
            <a:r>
              <a:rPr lang="en-US" altLang="zh-TW" dirty="0"/>
              <a:t> has no left child.</a:t>
            </a:r>
          </a:p>
          <a:p>
            <a:pPr lvl="1"/>
            <a:r>
              <a:rPr lang="en-US" altLang="zh-TW" b="1" dirty="0" err="1">
                <a:solidFill>
                  <a:srgbClr val="FF0000"/>
                </a:solidFill>
              </a:rPr>
              <a:t>rightChild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) = 2i+1 </a:t>
            </a:r>
            <a:r>
              <a:rPr lang="en-US" altLang="zh-TW" dirty="0"/>
              <a:t>if 2i+1 ≤ n, if 2i+1 &gt; n, the </a:t>
            </a:r>
            <a:r>
              <a:rPr lang="en-US" altLang="zh-TW" dirty="0" err="1"/>
              <a:t>i</a:t>
            </a:r>
            <a:r>
              <a:rPr lang="en-US" altLang="zh-TW" dirty="0"/>
              <a:t> has no right child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cxnSp>
        <p:nvCxnSpPr>
          <p:cNvPr id="4" name="肘形接點 5"/>
          <p:cNvCxnSpPr>
            <a:cxnSpLocks noChangeShapeType="1"/>
          </p:cNvCxnSpPr>
          <p:nvPr/>
        </p:nvCxnSpPr>
        <p:spPr bwMode="auto">
          <a:xfrm rot="5400000">
            <a:off x="3565599" y="3781226"/>
            <a:ext cx="357188" cy="71437"/>
          </a:xfrm>
          <a:prstGeom prst="bentConnector3">
            <a:avLst>
              <a:gd name="adj1" fmla="val 103194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" name="肘形接點 20"/>
          <p:cNvCxnSpPr>
            <a:cxnSpLocks noChangeShapeType="1"/>
          </p:cNvCxnSpPr>
          <p:nvPr/>
        </p:nvCxnSpPr>
        <p:spPr bwMode="auto">
          <a:xfrm rot="16200000" flipH="1">
            <a:off x="2845519" y="3781226"/>
            <a:ext cx="366713" cy="80963"/>
          </a:xfrm>
          <a:prstGeom prst="bentConnector3">
            <a:avLst>
              <a:gd name="adj1" fmla="val 98574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685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24862</TotalTime>
  <Words>3843</Words>
  <Application>Microsoft Office PowerPoint</Application>
  <PresentationFormat>如螢幕大小 (4:3)</PresentationFormat>
  <Paragraphs>998</Paragraphs>
  <Slides>62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0" baseType="lpstr">
      <vt:lpstr>新細明體</vt:lpstr>
      <vt:lpstr>標楷體</vt:lpstr>
      <vt:lpstr>Arial</vt:lpstr>
      <vt:lpstr>Calibri</vt:lpstr>
      <vt:lpstr>Cambria Math</vt:lpstr>
      <vt:lpstr>Comic Sans MS</vt:lpstr>
      <vt:lpstr>Courier New</vt:lpstr>
      <vt:lpstr>NTHU</vt:lpstr>
      <vt:lpstr> Data Structures  資料結構</vt:lpstr>
      <vt:lpstr>Binary tree applications</vt:lpstr>
      <vt:lpstr>Expression Tree</vt:lpstr>
      <vt:lpstr>Priority Queue</vt:lpstr>
      <vt:lpstr>ADT : Priority Queue</vt:lpstr>
      <vt:lpstr>PQ Representations</vt:lpstr>
      <vt:lpstr>Max Heap</vt:lpstr>
      <vt:lpstr>Max Heap</vt:lpstr>
      <vt:lpstr>Max Heap : Representation</vt:lpstr>
      <vt:lpstr>ADT : Priority Queue</vt:lpstr>
      <vt:lpstr>Max Heap : Insert</vt:lpstr>
      <vt:lpstr>Max Heap : Insert</vt:lpstr>
      <vt:lpstr>Max Heap : Insert Codes</vt:lpstr>
      <vt:lpstr>Max Heap : Delete</vt:lpstr>
      <vt:lpstr>Max Heap : Delete</vt:lpstr>
      <vt:lpstr>Max Heap : Delete</vt:lpstr>
      <vt:lpstr>Max Heap : Delete</vt:lpstr>
      <vt:lpstr>Max Heap : Delete Codes</vt:lpstr>
      <vt:lpstr>Binary Search Tree</vt:lpstr>
      <vt:lpstr>BST: Examples</vt:lpstr>
      <vt:lpstr>BST : Operations</vt:lpstr>
      <vt:lpstr>BST : Search an Element</vt:lpstr>
      <vt:lpstr>BST : Recursive Search Codes</vt:lpstr>
      <vt:lpstr>BST : Iterative Search Codes</vt:lpstr>
      <vt:lpstr>BST : Search an Element by Rank</vt:lpstr>
      <vt:lpstr>BST: Search by Rank - leftSize</vt:lpstr>
      <vt:lpstr>BST: Search by Rank - leftSize</vt:lpstr>
      <vt:lpstr>BST: Search by Rank - leftSize</vt:lpstr>
      <vt:lpstr>BST: Search by Rank - leftSize</vt:lpstr>
      <vt:lpstr>BST: Search by Rank - leftSize</vt:lpstr>
      <vt:lpstr>BST : Search by Rank Codes</vt:lpstr>
      <vt:lpstr>BST : Insert</vt:lpstr>
      <vt:lpstr>BST : Insert Codes</vt:lpstr>
      <vt:lpstr>BST : Delete</vt:lpstr>
      <vt:lpstr>BST : Delete</vt:lpstr>
      <vt:lpstr>BST : Delete</vt:lpstr>
      <vt:lpstr>BST : Delete</vt:lpstr>
      <vt:lpstr>BST : Delete</vt:lpstr>
      <vt:lpstr>BST : Delete</vt:lpstr>
      <vt:lpstr>BST : Delete</vt:lpstr>
      <vt:lpstr>BST : Delete</vt:lpstr>
      <vt:lpstr>BST : Delete</vt:lpstr>
      <vt:lpstr>BST : Delete</vt:lpstr>
      <vt:lpstr>BST : Time Complexity</vt:lpstr>
      <vt:lpstr>Self-Study Topics</vt:lpstr>
      <vt:lpstr>forests</vt:lpstr>
      <vt:lpstr>Forests</vt:lpstr>
      <vt:lpstr>Transforming a Forest to Binary Tree</vt:lpstr>
      <vt:lpstr>Transforming a Forest to Binary Tree</vt:lpstr>
      <vt:lpstr>Forest Traversals</vt:lpstr>
      <vt:lpstr>Forest Preorder Traversal</vt:lpstr>
      <vt:lpstr>Disjoint Sets</vt:lpstr>
      <vt:lpstr>Disjoint Sets : Example</vt:lpstr>
      <vt:lpstr>DS: Array Representation</vt:lpstr>
      <vt:lpstr>DS Operation: Find(x)</vt:lpstr>
      <vt:lpstr>DS Operation: Union(Si, Sj)</vt:lpstr>
      <vt:lpstr>DS Time Complexity </vt:lpstr>
      <vt:lpstr>DS: Tree Representation</vt:lpstr>
      <vt:lpstr>DS: Tree Representation</vt:lpstr>
      <vt:lpstr>DS Operation: Union(Si, Sj)</vt:lpstr>
      <vt:lpstr>DS Operation: Find(x)</vt:lpstr>
      <vt:lpstr>DS Time Complexity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Extraction and Perception-based Rendering</dc:title>
  <dc:creator>James</dc:creator>
  <cp:lastModifiedBy>Windows 使用者</cp:lastModifiedBy>
  <cp:revision>1740</cp:revision>
  <dcterms:created xsi:type="dcterms:W3CDTF">2010-05-09T19:26:53Z</dcterms:created>
  <dcterms:modified xsi:type="dcterms:W3CDTF">2017-10-26T01:40:37Z</dcterms:modified>
</cp:coreProperties>
</file>