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5" r:id="rId3"/>
    <p:sldId id="259" r:id="rId4"/>
    <p:sldId id="260" r:id="rId5"/>
    <p:sldId id="273" r:id="rId6"/>
    <p:sldId id="261" r:id="rId7"/>
    <p:sldId id="262" r:id="rId8"/>
    <p:sldId id="264" r:id="rId9"/>
    <p:sldId id="266" r:id="rId10"/>
    <p:sldId id="270" r:id="rId11"/>
    <p:sldId id="276" r:id="rId12"/>
    <p:sldId id="268" r:id="rId13"/>
    <p:sldId id="26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D41BB-DD01-49E0-8D8D-0C5813D8CB45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7BE7D-3AB7-409D-89E0-B56D888B9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62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9E3A-8514-408A-B555-68051E9B7BE8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7F7B-C953-46F9-A692-A5D2090C4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75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9E3A-8514-408A-B555-68051E9B7BE8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7F7B-C953-46F9-A692-A5D2090C4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02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9E3A-8514-408A-B555-68051E9B7BE8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7F7B-C953-46F9-A692-A5D2090C4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13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9E3A-8514-408A-B555-68051E9B7BE8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7F7B-C953-46F9-A692-A5D2090C4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06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9E3A-8514-408A-B555-68051E9B7BE8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7F7B-C953-46F9-A692-A5D2090C4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34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9E3A-8514-408A-B555-68051E9B7BE8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7F7B-C953-46F9-A692-A5D2090C4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7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9E3A-8514-408A-B555-68051E9B7BE8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7F7B-C953-46F9-A692-A5D2090C4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42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9E3A-8514-408A-B555-68051E9B7BE8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7F7B-C953-46F9-A692-A5D2090C4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14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9E3A-8514-408A-B555-68051E9B7BE8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7F7B-C953-46F9-A692-A5D2090C4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6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9E3A-8514-408A-B555-68051E9B7BE8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7F7B-C953-46F9-A692-A5D2090C4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69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9E3A-8514-408A-B555-68051E9B7BE8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7F7B-C953-46F9-A692-A5D2090C4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48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9E3A-8514-408A-B555-68051E9B7BE8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7F7B-C953-46F9-A692-A5D2090C4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74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963827"/>
            <a:ext cx="7772400" cy="1787611"/>
          </a:xfrm>
        </p:spPr>
        <p:txBody>
          <a:bodyPr>
            <a:noAutofit/>
          </a:bodyPr>
          <a:lstStyle/>
          <a:p>
            <a:r>
              <a:rPr lang="en-US" altLang="zh-TW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CS235101</a:t>
            </a:r>
            <a:br>
              <a:rPr lang="en-US" altLang="zh-TW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TW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</a:t>
            </a:r>
            <a:br>
              <a:rPr lang="en-US" altLang="zh-TW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TW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Homework 3</a:t>
            </a:r>
            <a:endParaRPr lang="zh-TW" altLang="en-US" sz="3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8207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Due date: 2017/11/23 23:59</a:t>
            </a:r>
            <a:endParaRPr lang="zh-TW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30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latin typeface="Tahoma" panose="020B0604030504040204" pitchFamily="34" charset="0"/>
                <a:cs typeface="Tahoma" panose="020B0604030504040204" pitchFamily="34" charset="0"/>
              </a:rPr>
              <a:t>Sample IO</a:t>
            </a:r>
            <a:endParaRPr lang="zh-TW" altLang="en-US" sz="4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026" y="1747873"/>
            <a:ext cx="3533337" cy="322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單箭頭接點 8"/>
          <p:cNvCxnSpPr/>
          <p:nvPr/>
        </p:nvCxnSpPr>
        <p:spPr>
          <a:xfrm>
            <a:off x="3633202" y="3173062"/>
            <a:ext cx="1886867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225703" y="3815249"/>
            <a:ext cx="1294366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087973" y="3516691"/>
            <a:ext cx="1432096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403440" y="4167480"/>
            <a:ext cx="1116629" cy="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1837113" y="4472673"/>
            <a:ext cx="3652447" cy="37110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4058271" y="5214872"/>
            <a:ext cx="3574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End will output the whole heap.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</a:rPr>
              <a:t>But you don’t need to handle it.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933" y="2976562"/>
            <a:ext cx="1513425" cy="167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55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Note</a:t>
            </a:r>
            <a:endParaRPr lang="zh-TW" altLang="en-US" sz="4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1.Each </a:t>
            </a:r>
            <a:r>
              <a:rPr lang="en-US" altLang="zh-TW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data is an integer ranges from 1 to </a:t>
            </a:r>
            <a:r>
              <a:rPr lang="en-US" altLang="zh-TW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99999</a:t>
            </a:r>
            <a:endParaRPr lang="en-US" altLang="zh-TW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altLang="zh-TW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2.Each </a:t>
            </a:r>
            <a:r>
              <a:rPr lang="en-US" altLang="zh-TW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node is unique, two duplicate integers won’t exist at the same time</a:t>
            </a:r>
          </a:p>
          <a:p>
            <a:endParaRPr lang="en-US" altLang="zh-TW" sz="2400" dirty="0" smtClean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3.There will exists </a:t>
            </a:r>
            <a:r>
              <a:rPr lang="en-US" altLang="zh-TW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at least 1 and at </a:t>
            </a:r>
            <a:r>
              <a:rPr lang="en-US" altLang="zh-TW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most </a:t>
            </a:r>
            <a:r>
              <a:rPr lang="en-US" altLang="zh-TW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99999 </a:t>
            </a:r>
            <a:r>
              <a:rPr lang="en-US" altLang="zh-TW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nodes </a:t>
            </a:r>
            <a:r>
              <a:rPr lang="en-US" altLang="zh-TW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the final </a:t>
            </a:r>
            <a:r>
              <a:rPr lang="en-US" altLang="zh-TW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heap</a:t>
            </a:r>
            <a:r>
              <a:rPr lang="en-US" altLang="zh-TW" sz="2400" dirty="0" smtClean="0"/>
              <a:t>.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4.Root index is 1.</a:t>
            </a:r>
            <a:endParaRPr lang="zh-TW" altLang="en-US" sz="2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04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latin typeface="Tahoma" panose="020B0604030504040204" pitchFamily="34" charset="0"/>
                <a:cs typeface="Tahoma" panose="020B0604030504040204" pitchFamily="34" charset="0"/>
              </a:rPr>
              <a:t>STL is not allowed</a:t>
            </a:r>
            <a:endParaRPr lang="zh-TW" altLang="en-US" sz="4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421195"/>
            <a:ext cx="7886700" cy="25544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&lt;list&gt; &lt;vector&gt; &lt;</a:t>
            </a:r>
            <a:r>
              <a:rPr lang="en-US" altLang="zh-TW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forward_list</a:t>
            </a:r>
            <a:r>
              <a:rPr lang="en-US" altLang="zh-TW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&gt; … are not allowed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If you try to include the above headers, your source files </a:t>
            </a:r>
            <a:r>
              <a:rPr lang="en-US" altLang="zh-TW" sz="2400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WILL NOT </a:t>
            </a:r>
            <a:r>
              <a:rPr lang="en-US" altLang="zh-TW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be compiled properly during TA’s evaluation</a:t>
            </a:r>
          </a:p>
        </p:txBody>
      </p:sp>
    </p:spTree>
    <p:extLst>
      <p:ext uri="{BB962C8B-B14F-4D97-AF65-F5344CB8AC3E}">
        <p14:creationId xmlns:p14="http://schemas.microsoft.com/office/powerpoint/2010/main" val="57996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latin typeface="Tahoma" panose="020B0604030504040204" pitchFamily="34" charset="0"/>
                <a:cs typeface="Tahoma" panose="020B0604030504040204" pitchFamily="34" charset="0"/>
              </a:rPr>
              <a:t>Submission</a:t>
            </a:r>
            <a:endParaRPr lang="zh-TW" altLang="en-US" sz="4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795119"/>
            <a:ext cx="7886700" cy="39713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Online Judge: #11653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Archive your source codes (whole hw3 folder) into a zip file named [studentID]_hw3.zip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ahoma" panose="020B0604030504040204" pitchFamily="34" charset="0"/>
                <a:cs typeface="Tahoma" panose="020B0604030504040204" pitchFamily="34" charset="0"/>
              </a:rPr>
              <a:t>E.g. 102062999_hw3.zip</a:t>
            </a:r>
            <a:endParaRPr lang="en-US" altLang="zh-TW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Submit the zip file to </a:t>
            </a:r>
            <a:r>
              <a:rPr lang="en-US" altLang="zh-TW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ilms</a:t>
            </a:r>
            <a:r>
              <a:rPr lang="en-US" altLang="zh-TW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system </a:t>
            </a:r>
            <a:r>
              <a:rPr lang="en-US" altLang="zh-TW" sz="2400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BEFORE</a:t>
            </a:r>
            <a:r>
              <a:rPr lang="en-US" altLang="zh-TW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the deadline</a:t>
            </a:r>
          </a:p>
          <a:p>
            <a:pPr>
              <a:lnSpc>
                <a:spcPct val="150000"/>
              </a:lnSpc>
            </a:pPr>
            <a:endParaRPr lang="en-US" altLang="zh-TW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sz="24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sz="24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30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b="1" i="1" dirty="0" smtClean="0"/>
              <a:t>max tree</a:t>
            </a:r>
            <a:r>
              <a:rPr lang="en-US" altLang="zh-TW" dirty="0" smtClean="0"/>
              <a:t> is a tree in which the key value in each node is </a:t>
            </a:r>
            <a:r>
              <a:rPr lang="en-US" altLang="zh-TW" b="1" i="1" dirty="0" smtClean="0"/>
              <a:t>no</a:t>
            </a:r>
            <a:r>
              <a:rPr lang="en-US" altLang="zh-TW" dirty="0" smtClean="0"/>
              <a:t> </a:t>
            </a:r>
            <a:r>
              <a:rPr lang="en-US" altLang="zh-TW" b="1" i="1" dirty="0" smtClean="0"/>
              <a:t>smaller</a:t>
            </a:r>
            <a:r>
              <a:rPr lang="en-US" altLang="zh-TW" dirty="0" smtClean="0"/>
              <a:t> than the key values in its children. A </a:t>
            </a:r>
            <a:r>
              <a:rPr lang="en-US" altLang="zh-TW" b="1" i="1" dirty="0" smtClean="0"/>
              <a:t>max heap </a:t>
            </a:r>
            <a:r>
              <a:rPr lang="en-US" altLang="zh-TW" dirty="0" smtClean="0"/>
              <a:t>is a </a:t>
            </a:r>
            <a:r>
              <a:rPr lang="en-US" altLang="zh-TW" b="1" i="1" dirty="0" smtClean="0"/>
              <a:t>complete binary tree </a:t>
            </a:r>
            <a:r>
              <a:rPr lang="en-US" altLang="zh-TW" dirty="0" smtClean="0"/>
              <a:t>that is also a </a:t>
            </a:r>
            <a:r>
              <a:rPr lang="en-US" altLang="zh-TW" b="1" i="1" dirty="0" smtClean="0"/>
              <a:t>max tree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grpSp>
        <p:nvGrpSpPr>
          <p:cNvPr id="31" name="群組 30"/>
          <p:cNvGrpSpPr/>
          <p:nvPr/>
        </p:nvGrpSpPr>
        <p:grpSpPr>
          <a:xfrm>
            <a:off x="3539284" y="3970060"/>
            <a:ext cx="1960563" cy="1885950"/>
            <a:chOff x="1968500" y="4427363"/>
            <a:chExt cx="1960563" cy="1885950"/>
          </a:xfrm>
        </p:grpSpPr>
        <p:sp>
          <p:nvSpPr>
            <p:cNvPr id="4" name="橢圓 4"/>
            <p:cNvSpPr>
              <a:spLocks noChangeArrowheads="1"/>
            </p:cNvSpPr>
            <p:nvPr/>
          </p:nvSpPr>
          <p:spPr bwMode="auto">
            <a:xfrm>
              <a:off x="2857500" y="4455938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" name="橢圓 5"/>
            <p:cNvSpPr>
              <a:spLocks noChangeArrowheads="1"/>
            </p:cNvSpPr>
            <p:nvPr/>
          </p:nvSpPr>
          <p:spPr bwMode="auto">
            <a:xfrm>
              <a:off x="2286000" y="5098876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橢圓 6"/>
            <p:cNvSpPr>
              <a:spLocks noChangeArrowheads="1"/>
            </p:cNvSpPr>
            <p:nvPr/>
          </p:nvSpPr>
          <p:spPr bwMode="auto">
            <a:xfrm>
              <a:off x="3429000" y="5098876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橢圓 7"/>
            <p:cNvSpPr>
              <a:spLocks noChangeArrowheads="1"/>
            </p:cNvSpPr>
            <p:nvPr/>
          </p:nvSpPr>
          <p:spPr bwMode="auto">
            <a:xfrm>
              <a:off x="2000250" y="574181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橢圓 8"/>
            <p:cNvSpPr>
              <a:spLocks noChangeArrowheads="1"/>
            </p:cNvSpPr>
            <p:nvPr/>
          </p:nvSpPr>
          <p:spPr bwMode="auto">
            <a:xfrm>
              <a:off x="2571750" y="574181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橢圓 9"/>
            <p:cNvSpPr>
              <a:spLocks noChangeArrowheads="1"/>
            </p:cNvSpPr>
            <p:nvPr/>
          </p:nvSpPr>
          <p:spPr bwMode="auto">
            <a:xfrm>
              <a:off x="3143250" y="574181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0" name="直線接點 10"/>
            <p:cNvCxnSpPr>
              <a:cxnSpLocks noChangeShapeType="1"/>
              <a:stCxn id="5" idx="7"/>
              <a:endCxn id="4" idx="4"/>
            </p:cNvCxnSpPr>
            <p:nvPr/>
          </p:nvCxnSpPr>
          <p:spPr bwMode="auto">
            <a:xfrm rot="5400000" flipH="1" flipV="1">
              <a:off x="2801938" y="4867101"/>
              <a:ext cx="215900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線接點 13"/>
            <p:cNvCxnSpPr>
              <a:cxnSpLocks noChangeShapeType="1"/>
              <a:stCxn id="6" idx="1"/>
              <a:endCxn id="4" idx="4"/>
            </p:cNvCxnSpPr>
            <p:nvPr/>
          </p:nvCxnSpPr>
          <p:spPr bwMode="auto">
            <a:xfrm rot="16200000" flipV="1">
              <a:off x="3196432" y="4866307"/>
              <a:ext cx="215900" cy="3952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線接點 16"/>
            <p:cNvCxnSpPr>
              <a:cxnSpLocks noChangeShapeType="1"/>
              <a:stCxn id="7" idx="7"/>
              <a:endCxn id="5" idx="4"/>
            </p:cNvCxnSpPr>
            <p:nvPr/>
          </p:nvCxnSpPr>
          <p:spPr bwMode="auto">
            <a:xfrm rot="5400000" flipH="1" flipV="1">
              <a:off x="2373313" y="5652913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線接點 19"/>
            <p:cNvCxnSpPr>
              <a:cxnSpLocks noChangeShapeType="1"/>
              <a:stCxn id="8" idx="1"/>
              <a:endCxn id="5" idx="4"/>
            </p:cNvCxnSpPr>
            <p:nvPr/>
          </p:nvCxnSpPr>
          <p:spPr bwMode="auto">
            <a:xfrm rot="16200000" flipV="1">
              <a:off x="2482057" y="5652119"/>
              <a:ext cx="215900" cy="10953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線接點 22"/>
            <p:cNvCxnSpPr>
              <a:cxnSpLocks noChangeShapeType="1"/>
              <a:stCxn id="9" idx="7"/>
              <a:endCxn id="6" idx="4"/>
            </p:cNvCxnSpPr>
            <p:nvPr/>
          </p:nvCxnSpPr>
          <p:spPr bwMode="auto">
            <a:xfrm rot="5400000" flipH="1" flipV="1">
              <a:off x="3516313" y="5652913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矩形 18"/>
            <p:cNvSpPr>
              <a:spLocks noChangeArrowheads="1"/>
            </p:cNvSpPr>
            <p:nvPr/>
          </p:nvSpPr>
          <p:spPr bwMode="auto">
            <a:xfrm>
              <a:off x="2825750" y="4427363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6" name="矩形 18"/>
            <p:cNvSpPr>
              <a:spLocks noChangeArrowheads="1"/>
            </p:cNvSpPr>
            <p:nvPr/>
          </p:nvSpPr>
          <p:spPr bwMode="auto">
            <a:xfrm>
              <a:off x="2254250" y="5070301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7" name="矩形 18"/>
            <p:cNvSpPr>
              <a:spLocks noChangeArrowheads="1"/>
            </p:cNvSpPr>
            <p:nvPr/>
          </p:nvSpPr>
          <p:spPr bwMode="auto">
            <a:xfrm>
              <a:off x="3509963" y="5070301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7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1968500" y="5713238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9" name="矩形 19"/>
            <p:cNvSpPr>
              <a:spLocks noChangeArrowheads="1"/>
            </p:cNvSpPr>
            <p:nvPr/>
          </p:nvSpPr>
          <p:spPr bwMode="auto">
            <a:xfrm>
              <a:off x="2643188" y="5713238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8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0" name="矩形 20"/>
            <p:cNvSpPr>
              <a:spLocks noChangeArrowheads="1"/>
            </p:cNvSpPr>
            <p:nvPr/>
          </p:nvSpPr>
          <p:spPr bwMode="auto">
            <a:xfrm>
              <a:off x="3224213" y="5713238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6</a:t>
              </a:r>
              <a:endParaRPr lang="zh-TW" altLang="en-US" b="1">
                <a:latin typeface="+mj-lt"/>
              </a:endParaRPr>
            </a:p>
          </p:txBody>
        </p:sp>
      </p:grp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36" name="標題 1"/>
          <p:cNvSpPr txBox="1">
            <a:spLocks/>
          </p:cNvSpPr>
          <p:nvPr/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dirty="0" smtClean="0">
                <a:latin typeface="Tahoma" panose="020B0604030504040204" pitchFamily="34" charset="0"/>
                <a:cs typeface="Tahoma" panose="020B0604030504040204" pitchFamily="34" charset="0"/>
              </a:rPr>
              <a:t>Max Heap</a:t>
            </a:r>
            <a:endParaRPr lang="zh-TW" altLang="en-US" sz="4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15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latin typeface="Tahoma" panose="020B0604030504040204" pitchFamily="34" charset="0"/>
                <a:cs typeface="Tahoma" panose="020B0604030504040204" pitchFamily="34" charset="0"/>
              </a:rPr>
              <a:t>Target</a:t>
            </a:r>
            <a:endParaRPr lang="zh-TW" altLang="en-US" sz="4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7134" y="1325562"/>
            <a:ext cx="8896865" cy="545417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ahoma" panose="020B0604030504040204" pitchFamily="34" charset="0"/>
                <a:cs typeface="Tahoma" panose="020B0604030504040204" pitchFamily="34" charset="0"/>
              </a:rPr>
              <a:t>The target of this homework is to implement </a:t>
            </a:r>
            <a:r>
              <a:rPr lang="en-US" altLang="zh-TW" dirty="0" smtClean="0">
                <a:latin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zh-TW" dirty="0">
                <a:latin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altLang="zh-TW" dirty="0" smtClean="0">
                <a:latin typeface="Tahoma" panose="020B0604030504040204" pitchFamily="34" charset="0"/>
                <a:cs typeface="Tahoma" panose="020B0604030504040204" pitchFamily="34" charset="0"/>
              </a:rPr>
              <a:t>ax heap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ahoma" panose="020B0604030504040204" pitchFamily="34" charset="0"/>
                <a:cs typeface="Tahoma" panose="020B0604030504040204" pitchFamily="34" charset="0"/>
              </a:rPr>
              <a:t>You </a:t>
            </a:r>
            <a:r>
              <a:rPr lang="en-US" altLang="zh-TW" dirty="0">
                <a:latin typeface="Tahoma" panose="020B0604030504040204" pitchFamily="34" charset="0"/>
                <a:cs typeface="Tahoma" panose="020B0604030504040204" pitchFamily="34" charset="0"/>
              </a:rPr>
              <a:t>are asked to implement 6</a:t>
            </a:r>
            <a:r>
              <a:rPr lang="en-US" altLang="zh-TW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dirty="0">
                <a:latin typeface="Tahoma" panose="020B0604030504040204" pitchFamily="34" charset="0"/>
                <a:cs typeface="Tahoma" panose="020B0604030504040204" pitchFamily="34" charset="0"/>
              </a:rPr>
              <a:t>functions </a:t>
            </a:r>
            <a:r>
              <a:rPr lang="en-US" altLang="zh-TW" dirty="0" smtClean="0">
                <a:latin typeface="Tahoma" panose="020B0604030504040204" pitchFamily="34" charset="0"/>
                <a:cs typeface="Tahoma" panose="020B0604030504040204" pitchFamily="34" charset="0"/>
              </a:rPr>
              <a:t>below</a:t>
            </a:r>
            <a:endParaRPr lang="en-US" altLang="zh-TW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Insert (</a:t>
            </a:r>
            <a:r>
              <a:rPr lang="en-US" altLang="zh-TW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TW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value</a:t>
            </a: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zh-TW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DeleteMax</a:t>
            </a: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en-US" altLang="zh-TW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MaxPathWeight</a:t>
            </a: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TW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TW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index</a:t>
            </a: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zh-TW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InorderTraversal</a:t>
            </a: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TW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TW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index</a:t>
            </a: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zh-TW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PreorderTraversal</a:t>
            </a: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TW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TW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index</a:t>
            </a: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zh-TW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PostorderTraversal</a:t>
            </a: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TW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TW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index</a:t>
            </a: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97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latin typeface="Tahoma" panose="020B0604030504040204" pitchFamily="34" charset="0"/>
                <a:cs typeface="Tahoma" panose="020B0604030504040204" pitchFamily="34" charset="0"/>
              </a:rPr>
              <a:t>Target</a:t>
            </a:r>
            <a:endParaRPr lang="zh-TW" altLang="en-US" sz="4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325562"/>
            <a:ext cx="8515351" cy="54541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Insert (</a:t>
            </a:r>
            <a:r>
              <a:rPr lang="en-US" altLang="zh-TW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TW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value)</a:t>
            </a:r>
            <a:endParaRPr lang="en-US" altLang="zh-TW" dirty="0" smtClean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ahoma" panose="020B0604030504040204" pitchFamily="34" charset="0"/>
                <a:cs typeface="Tahoma" panose="020B0604030504040204" pitchFamily="34" charset="0"/>
              </a:rPr>
              <a:t>Insert a data into the </a:t>
            </a:r>
            <a:r>
              <a:rPr lang="en-US" altLang="zh-TW" dirty="0">
                <a:latin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altLang="zh-TW" dirty="0" smtClean="0">
                <a:latin typeface="Tahoma" panose="020B0604030504040204" pitchFamily="34" charset="0"/>
                <a:cs typeface="Tahoma" panose="020B0604030504040204" pitchFamily="34" charset="0"/>
              </a:rPr>
              <a:t>eap</a:t>
            </a:r>
          </a:p>
          <a:p>
            <a:pPr>
              <a:lnSpc>
                <a:spcPct val="150000"/>
              </a:lnSpc>
            </a:pPr>
            <a:r>
              <a:rPr lang="en-US" altLang="zh-TW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DeleteMax</a:t>
            </a:r>
            <a:r>
              <a:rPr lang="en-US" altLang="zh-TW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en-US" altLang="zh-TW" dirty="0" smtClean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ahoma" panose="020B0604030504040204" pitchFamily="34" charset="0"/>
                <a:cs typeface="Tahoma" panose="020B0604030504040204" pitchFamily="34" charset="0"/>
              </a:rPr>
              <a:t>Delete the root node.</a:t>
            </a:r>
            <a:endParaRPr lang="en-US" altLang="zh-TW" sz="20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sz="24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3539284" y="4498697"/>
            <a:ext cx="1960563" cy="1839873"/>
            <a:chOff x="1968500" y="4427363"/>
            <a:chExt cx="1960563" cy="1839873"/>
          </a:xfrm>
        </p:grpSpPr>
        <p:sp>
          <p:nvSpPr>
            <p:cNvPr id="5" name="橢圓 4"/>
            <p:cNvSpPr>
              <a:spLocks noChangeArrowheads="1"/>
            </p:cNvSpPr>
            <p:nvPr/>
          </p:nvSpPr>
          <p:spPr bwMode="auto">
            <a:xfrm>
              <a:off x="2857500" y="4455938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橢圓 5"/>
            <p:cNvSpPr>
              <a:spLocks noChangeArrowheads="1"/>
            </p:cNvSpPr>
            <p:nvPr/>
          </p:nvSpPr>
          <p:spPr bwMode="auto">
            <a:xfrm>
              <a:off x="2286000" y="5098876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橢圓 6"/>
            <p:cNvSpPr>
              <a:spLocks noChangeArrowheads="1"/>
            </p:cNvSpPr>
            <p:nvPr/>
          </p:nvSpPr>
          <p:spPr bwMode="auto">
            <a:xfrm>
              <a:off x="3429000" y="5098876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橢圓 7"/>
            <p:cNvSpPr>
              <a:spLocks noChangeArrowheads="1"/>
            </p:cNvSpPr>
            <p:nvPr/>
          </p:nvSpPr>
          <p:spPr bwMode="auto">
            <a:xfrm>
              <a:off x="2000250" y="574181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1" name="直線接點 10"/>
            <p:cNvCxnSpPr>
              <a:cxnSpLocks noChangeShapeType="1"/>
              <a:stCxn id="6" idx="7"/>
              <a:endCxn id="5" idx="4"/>
            </p:cNvCxnSpPr>
            <p:nvPr/>
          </p:nvCxnSpPr>
          <p:spPr bwMode="auto">
            <a:xfrm rot="5400000" flipH="1" flipV="1">
              <a:off x="2801938" y="4867101"/>
              <a:ext cx="215900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線接點 13"/>
            <p:cNvCxnSpPr>
              <a:cxnSpLocks noChangeShapeType="1"/>
              <a:stCxn id="7" idx="1"/>
              <a:endCxn id="5" idx="4"/>
            </p:cNvCxnSpPr>
            <p:nvPr/>
          </p:nvCxnSpPr>
          <p:spPr bwMode="auto">
            <a:xfrm rot="16200000" flipV="1">
              <a:off x="3196432" y="4866307"/>
              <a:ext cx="215900" cy="3952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線接點 16"/>
            <p:cNvCxnSpPr>
              <a:cxnSpLocks noChangeShapeType="1"/>
              <a:stCxn id="8" idx="7"/>
              <a:endCxn id="6" idx="4"/>
            </p:cNvCxnSpPr>
            <p:nvPr/>
          </p:nvCxnSpPr>
          <p:spPr bwMode="auto">
            <a:xfrm rot="5400000" flipH="1" flipV="1">
              <a:off x="2373313" y="5652913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矩形 18"/>
            <p:cNvSpPr>
              <a:spLocks noChangeArrowheads="1"/>
            </p:cNvSpPr>
            <p:nvPr/>
          </p:nvSpPr>
          <p:spPr bwMode="auto">
            <a:xfrm>
              <a:off x="2825750" y="4427363"/>
              <a:ext cx="571500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7" name="矩形 18"/>
            <p:cNvSpPr>
              <a:spLocks noChangeArrowheads="1"/>
            </p:cNvSpPr>
            <p:nvPr/>
          </p:nvSpPr>
          <p:spPr bwMode="auto">
            <a:xfrm>
              <a:off x="2254250" y="5070301"/>
              <a:ext cx="571500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3509963" y="5070301"/>
              <a:ext cx="3476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968500" y="5713238"/>
              <a:ext cx="571500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3" name="弧形接點 22"/>
          <p:cNvCxnSpPr/>
          <p:nvPr/>
        </p:nvCxnSpPr>
        <p:spPr>
          <a:xfrm rot="5400000" flipH="1" flipV="1">
            <a:off x="3412671" y="4902309"/>
            <a:ext cx="1110476" cy="8572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乘號 24"/>
          <p:cNvSpPr/>
          <p:nvPr/>
        </p:nvSpPr>
        <p:spPr>
          <a:xfrm>
            <a:off x="4231926" y="4274571"/>
            <a:ext cx="840884" cy="895639"/>
          </a:xfrm>
          <a:prstGeom prst="mathMultiply">
            <a:avLst/>
          </a:prstGeom>
          <a:solidFill>
            <a:srgbClr val="FF000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4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latin typeface="Tahoma" panose="020B0604030504040204" pitchFamily="34" charset="0"/>
                <a:cs typeface="Tahoma" panose="020B0604030504040204" pitchFamily="34" charset="0"/>
              </a:rPr>
              <a:t>Target</a:t>
            </a:r>
            <a:endParaRPr lang="zh-TW" altLang="en-US" sz="4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325562"/>
            <a:ext cx="7886700" cy="54541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MaxPathWeight</a:t>
            </a:r>
            <a:r>
              <a:rPr lang="en-US" altLang="zh-TW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TW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TW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index)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ahoma" panose="020B0604030504040204" pitchFamily="34" charset="0"/>
                <a:cs typeface="Tahoma" panose="020B0604030504040204" pitchFamily="34" charset="0"/>
              </a:rPr>
              <a:t>Return the max path weight from root to </a:t>
            </a:r>
            <a:r>
              <a:rPr lang="en-US" altLang="zh-TW" dirty="0" smtClean="0">
                <a:latin typeface="Tahoma" panose="020B0604030504040204" pitchFamily="34" charset="0"/>
                <a:cs typeface="Tahoma" panose="020B0604030504040204" pitchFamily="34" charset="0"/>
              </a:rPr>
              <a:t>leaf.</a:t>
            </a:r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en-US" altLang="zh-TW" dirty="0" smtClean="0">
                <a:latin typeface="Tahoma" panose="020B0604030504040204" pitchFamily="34" charset="0"/>
                <a:cs typeface="Tahoma" panose="020B0604030504040204" pitchFamily="34" charset="0"/>
              </a:rPr>
              <a:t>Ex: 14+12+10 is the maximum path weight, so output 36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InorderTraversal</a:t>
            </a: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TW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index)</a:t>
            </a:r>
            <a:endParaRPr lang="en-US" altLang="zh-TW" dirty="0" smtClean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ahoma" panose="020B0604030504040204" pitchFamily="34" charset="0"/>
                <a:cs typeface="Tahoma" panose="020B0604030504040204" pitchFamily="34" charset="0"/>
              </a:rPr>
              <a:t>Return the </a:t>
            </a:r>
            <a:r>
              <a:rPr lang="en-US" altLang="zh-TW" dirty="0" err="1">
                <a:latin typeface="Tahoma" panose="020B0604030504040204" pitchFamily="34" charset="0"/>
                <a:cs typeface="Tahoma" panose="020B0604030504040204" pitchFamily="34" charset="0"/>
              </a:rPr>
              <a:t>inorder</a:t>
            </a:r>
            <a:r>
              <a:rPr lang="en-US" altLang="zh-TW" dirty="0">
                <a:latin typeface="Tahoma" panose="020B0604030504040204" pitchFamily="34" charset="0"/>
                <a:cs typeface="Tahoma" panose="020B0604030504040204" pitchFamily="34" charset="0"/>
              </a:rPr>
              <a:t> traversal path from root.</a:t>
            </a:r>
            <a:endParaRPr lang="en-US" altLang="zh-TW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Ex: 10 12 8 14 6 7</a:t>
            </a:r>
          </a:p>
          <a:p>
            <a:pPr>
              <a:lnSpc>
                <a:spcPct val="150000"/>
              </a:lnSpc>
            </a:pPr>
            <a:endParaRPr lang="en-US" altLang="zh-TW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sz="24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382693" y="287408"/>
            <a:ext cx="1960563" cy="1885950"/>
            <a:chOff x="1968500" y="4427363"/>
            <a:chExt cx="1960563" cy="1885950"/>
          </a:xfrm>
        </p:grpSpPr>
        <p:sp>
          <p:nvSpPr>
            <p:cNvPr id="5" name="橢圓 4"/>
            <p:cNvSpPr>
              <a:spLocks noChangeArrowheads="1"/>
            </p:cNvSpPr>
            <p:nvPr/>
          </p:nvSpPr>
          <p:spPr bwMode="auto">
            <a:xfrm>
              <a:off x="2857500" y="4455938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橢圓 5"/>
            <p:cNvSpPr>
              <a:spLocks noChangeArrowheads="1"/>
            </p:cNvSpPr>
            <p:nvPr/>
          </p:nvSpPr>
          <p:spPr bwMode="auto">
            <a:xfrm>
              <a:off x="2286000" y="5098876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橢圓 6"/>
            <p:cNvSpPr>
              <a:spLocks noChangeArrowheads="1"/>
            </p:cNvSpPr>
            <p:nvPr/>
          </p:nvSpPr>
          <p:spPr bwMode="auto">
            <a:xfrm>
              <a:off x="3429000" y="5098876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橢圓 7"/>
            <p:cNvSpPr>
              <a:spLocks noChangeArrowheads="1"/>
            </p:cNvSpPr>
            <p:nvPr/>
          </p:nvSpPr>
          <p:spPr bwMode="auto">
            <a:xfrm>
              <a:off x="2000250" y="574181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橢圓 8"/>
            <p:cNvSpPr>
              <a:spLocks noChangeArrowheads="1"/>
            </p:cNvSpPr>
            <p:nvPr/>
          </p:nvSpPr>
          <p:spPr bwMode="auto">
            <a:xfrm>
              <a:off x="2571750" y="574181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" name="橢圓 9"/>
            <p:cNvSpPr>
              <a:spLocks noChangeArrowheads="1"/>
            </p:cNvSpPr>
            <p:nvPr/>
          </p:nvSpPr>
          <p:spPr bwMode="auto">
            <a:xfrm>
              <a:off x="3143250" y="574181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1" name="直線接點 10"/>
            <p:cNvCxnSpPr>
              <a:cxnSpLocks noChangeShapeType="1"/>
              <a:stCxn id="6" idx="7"/>
              <a:endCxn id="5" idx="4"/>
            </p:cNvCxnSpPr>
            <p:nvPr/>
          </p:nvCxnSpPr>
          <p:spPr bwMode="auto">
            <a:xfrm rot="5400000" flipH="1" flipV="1">
              <a:off x="2801938" y="4867101"/>
              <a:ext cx="215900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線接點 13"/>
            <p:cNvCxnSpPr>
              <a:cxnSpLocks noChangeShapeType="1"/>
              <a:stCxn id="7" idx="1"/>
              <a:endCxn id="5" idx="4"/>
            </p:cNvCxnSpPr>
            <p:nvPr/>
          </p:nvCxnSpPr>
          <p:spPr bwMode="auto">
            <a:xfrm rot="16200000" flipV="1">
              <a:off x="3196432" y="4866307"/>
              <a:ext cx="215900" cy="3952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線接點 16"/>
            <p:cNvCxnSpPr>
              <a:cxnSpLocks noChangeShapeType="1"/>
              <a:stCxn id="8" idx="7"/>
              <a:endCxn id="6" idx="4"/>
            </p:cNvCxnSpPr>
            <p:nvPr/>
          </p:nvCxnSpPr>
          <p:spPr bwMode="auto">
            <a:xfrm rot="5400000" flipH="1" flipV="1">
              <a:off x="2373313" y="5652913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線接點 19"/>
            <p:cNvCxnSpPr>
              <a:cxnSpLocks noChangeShapeType="1"/>
              <a:stCxn id="9" idx="1"/>
              <a:endCxn id="6" idx="4"/>
            </p:cNvCxnSpPr>
            <p:nvPr/>
          </p:nvCxnSpPr>
          <p:spPr bwMode="auto">
            <a:xfrm rot="16200000" flipV="1">
              <a:off x="2482057" y="5652119"/>
              <a:ext cx="215900" cy="10953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線接點 22"/>
            <p:cNvCxnSpPr>
              <a:cxnSpLocks noChangeShapeType="1"/>
              <a:stCxn id="10" idx="7"/>
              <a:endCxn id="7" idx="4"/>
            </p:cNvCxnSpPr>
            <p:nvPr/>
          </p:nvCxnSpPr>
          <p:spPr bwMode="auto">
            <a:xfrm rot="5400000" flipH="1" flipV="1">
              <a:off x="3516313" y="5652913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矩形 18"/>
            <p:cNvSpPr>
              <a:spLocks noChangeArrowheads="1"/>
            </p:cNvSpPr>
            <p:nvPr/>
          </p:nvSpPr>
          <p:spPr bwMode="auto">
            <a:xfrm>
              <a:off x="2825750" y="4427363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7" name="矩形 18"/>
            <p:cNvSpPr>
              <a:spLocks noChangeArrowheads="1"/>
            </p:cNvSpPr>
            <p:nvPr/>
          </p:nvSpPr>
          <p:spPr bwMode="auto">
            <a:xfrm>
              <a:off x="2254250" y="5070301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3509963" y="5070301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7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968500" y="5713238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2643188" y="5713238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8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3224213" y="5713238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6</a:t>
              </a:r>
              <a:endParaRPr lang="zh-TW" altLang="en-US" b="1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18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latin typeface="Tahoma" panose="020B0604030504040204" pitchFamily="34" charset="0"/>
                <a:cs typeface="Tahoma" panose="020B0604030504040204" pitchFamily="34" charset="0"/>
              </a:rPr>
              <a:t>Target</a:t>
            </a:r>
            <a:endParaRPr lang="zh-TW" altLang="en-US" sz="4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325562"/>
            <a:ext cx="7886700" cy="54541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PreorderTraversal</a:t>
            </a:r>
            <a:r>
              <a:rPr lang="en-US" altLang="zh-TW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TW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TW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index)</a:t>
            </a:r>
            <a:endParaRPr lang="en-US" altLang="zh-TW" sz="32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ahoma" panose="020B0604030504040204" pitchFamily="34" charset="0"/>
                <a:cs typeface="Tahoma" panose="020B0604030504040204" pitchFamily="34" charset="0"/>
              </a:rPr>
              <a:t>Return the preorder traversal path from root.</a:t>
            </a:r>
            <a:endParaRPr lang="en-US" altLang="zh-TW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ahoma" panose="020B0604030504040204" pitchFamily="34" charset="0"/>
                <a:cs typeface="Tahoma" panose="020B0604030504040204" pitchFamily="34" charset="0"/>
              </a:rPr>
              <a:t>Ex: 14 12 10 8 7 6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PostorderTraversal</a:t>
            </a: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TW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index)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ahoma" panose="020B0604030504040204" pitchFamily="34" charset="0"/>
                <a:cs typeface="Tahoma" panose="020B0604030504040204" pitchFamily="34" charset="0"/>
              </a:rPr>
              <a:t>Return the </a:t>
            </a:r>
            <a:r>
              <a:rPr lang="en-US" altLang="zh-TW" dirty="0" err="1">
                <a:latin typeface="Tahoma" panose="020B0604030504040204" pitchFamily="34" charset="0"/>
                <a:cs typeface="Tahoma" panose="020B0604030504040204" pitchFamily="34" charset="0"/>
              </a:rPr>
              <a:t>postorder</a:t>
            </a:r>
            <a:r>
              <a:rPr lang="en-US" altLang="zh-TW" dirty="0">
                <a:latin typeface="Tahoma" panose="020B0604030504040204" pitchFamily="34" charset="0"/>
                <a:cs typeface="Tahoma" panose="020B0604030504040204" pitchFamily="34" charset="0"/>
              </a:rPr>
              <a:t> traversal path </a:t>
            </a:r>
            <a:r>
              <a:rPr lang="en-US" altLang="zh-TW" dirty="0" smtClean="0">
                <a:latin typeface="Tahoma" panose="020B0604030504040204" pitchFamily="34" charset="0"/>
                <a:cs typeface="Tahoma" panose="020B0604030504040204" pitchFamily="34" charset="0"/>
              </a:rPr>
              <a:t>from root.</a:t>
            </a:r>
            <a:endParaRPr lang="en-US" altLang="zh-TW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ahoma" panose="020B0604030504040204" pitchFamily="34" charset="0"/>
                <a:cs typeface="Tahoma" panose="020B0604030504040204" pitchFamily="34" charset="0"/>
              </a:rPr>
              <a:t>Ex: 10 8 12 6 7 14</a:t>
            </a:r>
            <a:endParaRPr lang="en-US" altLang="zh-TW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Each traversal path output format: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TW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TW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TW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TW" dirty="0" smtClean="0">
                <a:latin typeface="Tahoma" panose="020B0604030504040204" pitchFamily="34" charset="0"/>
                <a:cs typeface="Tahoma" panose="020B0604030504040204" pitchFamily="34" charset="0"/>
              </a:rPr>
              <a:t> …… </a:t>
            </a:r>
            <a:r>
              <a:rPr lang="en-US" altLang="zh-TW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endParaRPr lang="en-US" altLang="zh-TW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382693" y="287408"/>
            <a:ext cx="1960563" cy="1885950"/>
            <a:chOff x="1968500" y="4427363"/>
            <a:chExt cx="1960563" cy="1885950"/>
          </a:xfrm>
        </p:grpSpPr>
        <p:sp>
          <p:nvSpPr>
            <p:cNvPr id="5" name="橢圓 4"/>
            <p:cNvSpPr>
              <a:spLocks noChangeArrowheads="1"/>
            </p:cNvSpPr>
            <p:nvPr/>
          </p:nvSpPr>
          <p:spPr bwMode="auto">
            <a:xfrm>
              <a:off x="2857500" y="4455938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橢圓 5"/>
            <p:cNvSpPr>
              <a:spLocks noChangeArrowheads="1"/>
            </p:cNvSpPr>
            <p:nvPr/>
          </p:nvSpPr>
          <p:spPr bwMode="auto">
            <a:xfrm>
              <a:off x="2286000" y="5098876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橢圓 6"/>
            <p:cNvSpPr>
              <a:spLocks noChangeArrowheads="1"/>
            </p:cNvSpPr>
            <p:nvPr/>
          </p:nvSpPr>
          <p:spPr bwMode="auto">
            <a:xfrm>
              <a:off x="3429000" y="5098876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橢圓 7"/>
            <p:cNvSpPr>
              <a:spLocks noChangeArrowheads="1"/>
            </p:cNvSpPr>
            <p:nvPr/>
          </p:nvSpPr>
          <p:spPr bwMode="auto">
            <a:xfrm>
              <a:off x="2000250" y="574181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橢圓 8"/>
            <p:cNvSpPr>
              <a:spLocks noChangeArrowheads="1"/>
            </p:cNvSpPr>
            <p:nvPr/>
          </p:nvSpPr>
          <p:spPr bwMode="auto">
            <a:xfrm>
              <a:off x="2571750" y="574181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" name="橢圓 9"/>
            <p:cNvSpPr>
              <a:spLocks noChangeArrowheads="1"/>
            </p:cNvSpPr>
            <p:nvPr/>
          </p:nvSpPr>
          <p:spPr bwMode="auto">
            <a:xfrm>
              <a:off x="3143250" y="574181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1" name="直線接點 10"/>
            <p:cNvCxnSpPr>
              <a:cxnSpLocks noChangeShapeType="1"/>
              <a:stCxn id="6" idx="7"/>
              <a:endCxn id="5" idx="4"/>
            </p:cNvCxnSpPr>
            <p:nvPr/>
          </p:nvCxnSpPr>
          <p:spPr bwMode="auto">
            <a:xfrm rot="5400000" flipH="1" flipV="1">
              <a:off x="2801938" y="4867101"/>
              <a:ext cx="215900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線接點 13"/>
            <p:cNvCxnSpPr>
              <a:cxnSpLocks noChangeShapeType="1"/>
              <a:stCxn id="7" idx="1"/>
              <a:endCxn id="5" idx="4"/>
            </p:cNvCxnSpPr>
            <p:nvPr/>
          </p:nvCxnSpPr>
          <p:spPr bwMode="auto">
            <a:xfrm rot="16200000" flipV="1">
              <a:off x="3196432" y="4866307"/>
              <a:ext cx="215900" cy="3952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線接點 16"/>
            <p:cNvCxnSpPr>
              <a:cxnSpLocks noChangeShapeType="1"/>
              <a:stCxn id="8" idx="7"/>
              <a:endCxn id="6" idx="4"/>
            </p:cNvCxnSpPr>
            <p:nvPr/>
          </p:nvCxnSpPr>
          <p:spPr bwMode="auto">
            <a:xfrm rot="5400000" flipH="1" flipV="1">
              <a:off x="2373313" y="5652913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線接點 19"/>
            <p:cNvCxnSpPr>
              <a:cxnSpLocks noChangeShapeType="1"/>
              <a:stCxn id="9" idx="1"/>
              <a:endCxn id="6" idx="4"/>
            </p:cNvCxnSpPr>
            <p:nvPr/>
          </p:nvCxnSpPr>
          <p:spPr bwMode="auto">
            <a:xfrm rot="16200000" flipV="1">
              <a:off x="2482057" y="5652119"/>
              <a:ext cx="215900" cy="10953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線接點 22"/>
            <p:cNvCxnSpPr>
              <a:cxnSpLocks noChangeShapeType="1"/>
              <a:stCxn id="10" idx="7"/>
              <a:endCxn id="7" idx="4"/>
            </p:cNvCxnSpPr>
            <p:nvPr/>
          </p:nvCxnSpPr>
          <p:spPr bwMode="auto">
            <a:xfrm rot="5400000" flipH="1" flipV="1">
              <a:off x="3516313" y="5652913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矩形 18"/>
            <p:cNvSpPr>
              <a:spLocks noChangeArrowheads="1"/>
            </p:cNvSpPr>
            <p:nvPr/>
          </p:nvSpPr>
          <p:spPr bwMode="auto">
            <a:xfrm>
              <a:off x="2825750" y="4427363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7" name="矩形 18"/>
            <p:cNvSpPr>
              <a:spLocks noChangeArrowheads="1"/>
            </p:cNvSpPr>
            <p:nvPr/>
          </p:nvSpPr>
          <p:spPr bwMode="auto">
            <a:xfrm>
              <a:off x="2254250" y="5070301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3509963" y="5070301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7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968500" y="5713238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2643188" y="5713238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8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3224213" y="5713238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6</a:t>
              </a:r>
              <a:endParaRPr lang="zh-TW" altLang="en-US" b="1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8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latin typeface="Tahoma" panose="020B0604030504040204" pitchFamily="34" charset="0"/>
                <a:cs typeface="Tahoma" panose="020B0604030504040204" pitchFamily="34" charset="0"/>
              </a:rPr>
              <a:t>File Structure</a:t>
            </a:r>
            <a:endParaRPr lang="zh-TW" altLang="en-US" sz="4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325562"/>
            <a:ext cx="8314934" cy="52729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#include “</a:t>
            </a:r>
            <a:r>
              <a:rPr lang="en-US" altLang="zh-TW" sz="2400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function.h</a:t>
            </a:r>
            <a:r>
              <a:rPr lang="en-US" altLang="zh-TW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en-US" altLang="zh-TW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“Heap” </a:t>
            </a:r>
            <a:r>
              <a:rPr lang="en-US" altLang="zh-TW" sz="2400" dirty="0">
                <a:latin typeface="Tahoma" panose="020B0604030504040204" pitchFamily="34" charset="0"/>
                <a:cs typeface="Tahoma" panose="020B0604030504040204" pitchFamily="34" charset="0"/>
              </a:rPr>
              <a:t>represents </a:t>
            </a:r>
            <a:r>
              <a:rPr lang="en-US" altLang="zh-TW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a Heap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size </a:t>
            </a:r>
            <a:r>
              <a:rPr lang="en-US" altLang="zh-TW" sz="2000" dirty="0">
                <a:latin typeface="Tahoma" panose="020B0604030504040204" pitchFamily="34" charset="0"/>
                <a:cs typeface="Tahoma" panose="020B0604030504040204" pitchFamily="34" charset="0"/>
              </a:rPr>
              <a:t>: Use this variable to record your heap </a:t>
            </a:r>
            <a:r>
              <a:rPr lang="en-US" altLang="zh-TW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size.</a:t>
            </a:r>
            <a:endParaRPr lang="en-US" altLang="zh-TW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heap: </a:t>
            </a:r>
            <a:r>
              <a:rPr lang="en-US" altLang="zh-TW" sz="2000" dirty="0">
                <a:latin typeface="Tahoma" panose="020B0604030504040204" pitchFamily="34" charset="0"/>
                <a:cs typeface="Tahoma" panose="020B0604030504040204" pitchFamily="34" charset="0"/>
              </a:rPr>
              <a:t>Use this array to construct the </a:t>
            </a:r>
            <a:r>
              <a:rPr lang="en-US" altLang="zh-TW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heap.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In the end, we use above variable to print the whole heap.</a:t>
            </a:r>
            <a:endParaRPr lang="en-US" altLang="zh-TW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latin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en-US" altLang="zh-TW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zh-TW" sz="24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mplement” </a:t>
            </a:r>
            <a:r>
              <a:rPr lang="en-US" altLang="zh-TW" sz="2400" dirty="0">
                <a:latin typeface="Tahoma" panose="020B0604030504040204" pitchFamily="34" charset="0"/>
                <a:cs typeface="Tahoma" panose="020B0604030504040204" pitchFamily="34" charset="0"/>
              </a:rPr>
              <a:t>contains your implementation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Sample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25217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latin typeface="Tahoma" panose="020B0604030504040204" pitchFamily="34" charset="0"/>
                <a:cs typeface="Tahoma" panose="020B0604030504040204" pitchFamily="34" charset="0"/>
              </a:rPr>
              <a:t>Heap</a:t>
            </a:r>
            <a:endParaRPr lang="zh-TW" altLang="en-US" sz="4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22" y="1279987"/>
            <a:ext cx="87725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2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latin typeface="Tahoma" panose="020B0604030504040204" pitchFamily="34" charset="0"/>
                <a:cs typeface="Tahoma" panose="020B0604030504040204" pitchFamily="34" charset="0"/>
              </a:rPr>
              <a:t>Implement</a:t>
            </a:r>
            <a:endParaRPr lang="zh-TW" altLang="en-US" sz="4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54129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In function.h</a:t>
            </a:r>
          </a:p>
          <a:p>
            <a:pPr>
              <a:lnSpc>
                <a:spcPct val="150000"/>
              </a:lnSpc>
            </a:pPr>
            <a:endParaRPr lang="en-US" altLang="zh-TW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sz="24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sz="24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code.cpp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86" y="4533899"/>
            <a:ext cx="6258656" cy="211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591" y="1927117"/>
            <a:ext cx="5311351" cy="239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1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1266</TotalTime>
  <Words>403</Words>
  <Application>Microsoft Office PowerPoint</Application>
  <PresentationFormat>如螢幕大小 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Tahoma</vt:lpstr>
      <vt:lpstr>Office 佈景主題</vt:lpstr>
      <vt:lpstr>CS235101 Data Structure Homework 3</vt:lpstr>
      <vt:lpstr>PowerPoint 簡報</vt:lpstr>
      <vt:lpstr>Target</vt:lpstr>
      <vt:lpstr>Target</vt:lpstr>
      <vt:lpstr>Target</vt:lpstr>
      <vt:lpstr>Target</vt:lpstr>
      <vt:lpstr>File Structure</vt:lpstr>
      <vt:lpstr>Heap</vt:lpstr>
      <vt:lpstr>Implement</vt:lpstr>
      <vt:lpstr>Sample IO</vt:lpstr>
      <vt:lpstr>Note</vt:lpstr>
      <vt:lpstr>STL is not allowed</vt:lpstr>
      <vt:lpstr>Submission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CS235102 Data Structure Homework 2</dc:title>
  <dc:creator>Kobe</dc:creator>
  <cp:lastModifiedBy>洪維均</cp:lastModifiedBy>
  <cp:revision>81</cp:revision>
  <dcterms:created xsi:type="dcterms:W3CDTF">2016-10-28T05:40:30Z</dcterms:created>
  <dcterms:modified xsi:type="dcterms:W3CDTF">2017-11-09T02:58:26Z</dcterms:modified>
</cp:coreProperties>
</file>