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99" r:id="rId3"/>
    <p:sldId id="285" r:id="rId4"/>
    <p:sldId id="286" r:id="rId5"/>
    <p:sldId id="287" r:id="rId6"/>
    <p:sldId id="288" r:id="rId7"/>
    <p:sldId id="289" r:id="rId8"/>
    <p:sldId id="291" r:id="rId9"/>
    <p:sldId id="292" r:id="rId10"/>
    <p:sldId id="307" r:id="rId11"/>
    <p:sldId id="294" r:id="rId12"/>
    <p:sldId id="284" r:id="rId13"/>
    <p:sldId id="262" r:id="rId14"/>
    <p:sldId id="306" r:id="rId15"/>
    <p:sldId id="268" r:id="rId16"/>
    <p:sldId id="263" r:id="rId17"/>
    <p:sldId id="271" r:id="rId18"/>
    <p:sldId id="272" r:id="rId19"/>
    <p:sldId id="305" r:id="rId20"/>
    <p:sldId id="304" r:id="rId21"/>
    <p:sldId id="276" r:id="rId22"/>
    <p:sldId id="282" r:id="rId23"/>
    <p:sldId id="278" r:id="rId24"/>
    <p:sldId id="300" r:id="rId25"/>
    <p:sldId id="281" r:id="rId26"/>
    <p:sldId id="29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6C2"/>
    <a:srgbClr val="F2E8DF"/>
    <a:srgbClr val="CB362B"/>
    <a:srgbClr val="FFFF00"/>
    <a:srgbClr val="FCCA3D"/>
    <a:srgbClr val="86A69D"/>
    <a:srgbClr val="E7938D"/>
    <a:srgbClr val="B3D1E7"/>
    <a:srgbClr val="D0E9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80729" autoAdjust="0"/>
  </p:normalViewPr>
  <p:slideViewPr>
    <p:cSldViewPr snapToGrid="0">
      <p:cViewPr varScale="1">
        <p:scale>
          <a:sx n="77" d="100"/>
          <a:sy n="77" d="100"/>
        </p:scale>
        <p:origin x="150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09:50:0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0 389 24575,'1'-1'0,"-1"-1"0,0 0 0,0 0 0,1 1 0,-1-1 0,1 0 0,-1 1 0,1-1 0,0 0 0,0 1 0,0-1 0,0 1 0,0-1 0,0 1 0,0 0 0,0-1 0,0 1 0,1 0 0,-1 0 0,0 0 0,1 0 0,-1 0 0,1 0 0,1-1 0,7-2 0,1 0 0,-1 0 0,14-2 0,-14 3 0,249-47 0,-16 14 0,68-2-1130,261-26-4005,6 5 3793,581-21 1145,-417 75 197,-460 8 0,490 25 0,-5 65 0,-40 56 0,-9 28 0,-551-136-2,200 55 7,-268-64-20,153 69 0,480 253-123,-639-309 138,448 245 0,-525-280 47,148 103 4011,-141-94-3330,0 0 1,-2 2-1,0 0 0,30 41 0,338 536-505,-285-442-223,8 13 0,-95-139 0,-1 0 0,-2 1 0,20 62 0,-28-64 0,-2 0 0,0 0 0,-2 1 0,-2-1 0,-3 41 0,1-14 0,0 196 0,-17 277 0,13-482 0,-2-1 0,-2-1 0,-2 0 0,-2 0 0,-2-1 0,-1-1 0,-3 0 0,-1-2 0,-3 0 0,-1-2 0,-47 58 0,-11-5 0,-3-3 0,-180 142 0,246-215 0,-96 65 0,101-73 0,1 0 0,-1-1 0,-1-1 0,0 0 0,1-1 0,-25 4 0,-66 4-1365,60-7-5461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09:50:0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2535 5686 24575,'0'-7'0,"1"-1"0,1 0 0,0 1 0,0-1 0,0 1 0,1 0 0,0 0 0,6-11 0,8-21 0,86-227 0,18-50 0,-105 266 0,-3-1 0,-1 0 0,-3-1 0,2-65 0,-8-212 0,-5 207 0,-3-23 0,-34-211 0,-65-135 0,76 389 0,-5 2 0,-4 1 0,-4 2 0,-4 2 0,-5 2 0,-120-170 0,-446-493-4959,571 703 4892,-24-26 67,-366-464 0,390 483 0,-2 1 0,-3 3 0,-67-59 0,-182-132 0,184 156 0,9 8 2513,-150-88 0,178 126-3878,47 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1B732-E83A-4963-8402-BBA4A7ED739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FC8F0-DD94-41C8-A4A1-0603AAC7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1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가설을 이야기하는 것보다 전체적인 흐름에 대해서만 알려주는 게 좋을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5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7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가설에서 강남업무지구와 지하철 노선으로 버스 수요를 예측하는 근거는</a:t>
            </a:r>
            <a:endParaRPr lang="en-US" altLang="ko-KR" dirty="0"/>
          </a:p>
          <a:p>
            <a:r>
              <a:rPr lang="ko-KR" altLang="en-US" dirty="0"/>
              <a:t>서울에서 유동인구의 대부분은 특정 업무지구로 출퇴근하는 시민들이 차지하고</a:t>
            </a:r>
            <a:r>
              <a:rPr lang="en-US" altLang="ko-KR" dirty="0"/>
              <a:t>, </a:t>
            </a:r>
            <a:r>
              <a:rPr lang="ko-KR" altLang="en-US" dirty="0"/>
              <a:t>대중 교통의 수요도 대부분 담당하고 있고</a:t>
            </a:r>
            <a:r>
              <a:rPr lang="en-US" altLang="ko-KR" dirty="0"/>
              <a:t>, </a:t>
            </a:r>
            <a:r>
              <a:rPr lang="ko-KR" altLang="en-US" dirty="0"/>
              <a:t>출근 루틴은 버스 아니면 지하철로 수요가 갈리기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버스 노선도 출근하는 시민을 기준을 우선으로 </a:t>
            </a:r>
            <a:r>
              <a:rPr lang="ko-KR" altLang="en-US" dirty="0" err="1"/>
              <a:t>해야한다고</a:t>
            </a:r>
            <a:r>
              <a:rPr lang="ko-KR" altLang="en-US" dirty="0"/>
              <a:t> 생각하기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유동 인구 데이터에서 심야 시간대를 제외한 </a:t>
            </a:r>
            <a:r>
              <a:rPr lang="en-US" altLang="ko-KR" dirty="0"/>
              <a:t>HW </a:t>
            </a:r>
            <a:r>
              <a:rPr lang="ko-KR" altLang="en-US" dirty="0"/>
              <a:t>즉 출근하는 시민을 대상으로 데이터를 필터링 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목적지는 출근하는 시민들의 대다수가 모이는 서울의 주요 업무지구인 강남으로 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9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강남업무지구로 직행하는 노선이 있는지를 따져봤습니다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강남은 대표적으로 테헤란로 같이 </a:t>
            </a:r>
            <a:r>
              <a:rPr lang="en-US" altLang="ko-KR" dirty="0"/>
              <a:t>2</a:t>
            </a:r>
            <a:r>
              <a:rPr lang="ko-KR" altLang="en-US" dirty="0"/>
              <a:t>호선 신분당선 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왜 위와 같은 지하철 노선이 없는 자치구에 버스 수요가 많을 것이라고 판단한 기준이 무엇일까요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먼저 강남 업무지구의 지하철역 까지 직행하는 노선이 없을 경우에는 광역버스나 아니면 간선버스 같이 </a:t>
            </a:r>
            <a:endParaRPr lang="en-US" altLang="ko-KR" dirty="0"/>
          </a:p>
          <a:p>
            <a:r>
              <a:rPr lang="ko-KR" altLang="en-US" dirty="0"/>
              <a:t>한번에 갈 수 있는 노선을 선호할 가능성이 높고</a:t>
            </a:r>
            <a:r>
              <a:rPr lang="en-US" altLang="ko-KR" dirty="0"/>
              <a:t>, </a:t>
            </a:r>
            <a:r>
              <a:rPr lang="ko-KR" altLang="en-US" dirty="0"/>
              <a:t>그에 따라 버스 수요가 비례할 것이라고 가정하였습니다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버스 이용 데이터는</a:t>
            </a:r>
            <a:r>
              <a:rPr lang="en-US" altLang="ko-KR" dirty="0"/>
              <a:t> </a:t>
            </a:r>
            <a:r>
              <a:rPr lang="ko-KR" altLang="en-US" dirty="0"/>
              <a:t>최대한 정확성을 높이기 위해 기존 버스 데이터 대신</a:t>
            </a:r>
            <a:endParaRPr lang="en-US" altLang="ko-KR" dirty="0"/>
          </a:p>
          <a:p>
            <a:r>
              <a:rPr lang="ko-KR" altLang="en-US" dirty="0"/>
              <a:t>출근하는 인구의 버스 승차 인원 정보를 구하기 위해</a:t>
            </a:r>
            <a:r>
              <a:rPr lang="en-US" altLang="ko-KR" dirty="0"/>
              <a:t>, </a:t>
            </a:r>
            <a:r>
              <a:rPr lang="ko-KR" altLang="en-US" dirty="0"/>
              <a:t>교통카드 통합정보시스템에서 </a:t>
            </a:r>
            <a:r>
              <a:rPr lang="en-US" altLang="ko-KR" dirty="0"/>
              <a:t>04~9</a:t>
            </a:r>
            <a:r>
              <a:rPr lang="ko-KR" altLang="en-US" dirty="0"/>
              <a:t>시까지 대략적인  출근 시간대에 승차하는 일반인 데이터만을 필터링 하여</a:t>
            </a:r>
            <a:r>
              <a:rPr lang="en-US" altLang="ko-KR" dirty="0"/>
              <a:t> </a:t>
            </a:r>
            <a:r>
              <a:rPr lang="ko-KR" altLang="en-US" dirty="0"/>
              <a:t>지역별로 승차하는 인원 수를 추출했습니다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90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업무지로 가는 버스이동비율은 출근시간대에 총버스승차인원</a:t>
            </a:r>
            <a:r>
              <a:rPr lang="en-US" altLang="ko-KR" dirty="0"/>
              <a:t>/</a:t>
            </a:r>
            <a:r>
              <a:rPr lang="ko-KR" altLang="en-US" dirty="0" err="1"/>
              <a:t>총출근인구로</a:t>
            </a:r>
            <a:r>
              <a:rPr lang="ko-KR" altLang="en-US" dirty="0"/>
              <a:t> 구했으며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버스이동비율과 지하철 노선수의 관계는 데이터가 </a:t>
            </a:r>
            <a:r>
              <a:rPr lang="en-US" altLang="ko-KR" dirty="0"/>
              <a:t>30 </a:t>
            </a:r>
            <a:r>
              <a:rPr lang="ko-KR" altLang="en-US" dirty="0"/>
              <a:t>미만이므로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스피어만</a:t>
            </a:r>
            <a:r>
              <a:rPr lang="ko-KR" altLang="en-US" dirty="0"/>
              <a:t> 상관관계를 따져보았습니다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강남구의 </a:t>
            </a:r>
            <a:r>
              <a:rPr lang="ko-KR" altLang="en-US" dirty="0" err="1"/>
              <a:t>스피어만</a:t>
            </a:r>
            <a:r>
              <a:rPr lang="ko-KR" altLang="en-US" dirty="0"/>
              <a:t> 상관계수가 </a:t>
            </a:r>
            <a:r>
              <a:rPr lang="en-US" altLang="ko-KR" dirty="0"/>
              <a:t>-0.53 </a:t>
            </a:r>
            <a:r>
              <a:rPr lang="ko-KR" altLang="en-US" dirty="0"/>
              <a:t>이 나오며</a:t>
            </a:r>
            <a:r>
              <a:rPr lang="en-US" altLang="ko-KR" dirty="0"/>
              <a:t>, </a:t>
            </a:r>
            <a:r>
              <a:rPr lang="ko-KR" altLang="en-US" dirty="0"/>
              <a:t>선형회귀 그래프를 그린 결과 강남으로 출근하는 인원들이 버스를 이용하는 비율은 지하철 노선수와 음의 상관관계를 가지고 있음을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그러므로 버스 수요도와 지하철 노선수는 서로 반비례를 띄게 되며</a:t>
            </a:r>
            <a:r>
              <a:rPr lang="en-US" altLang="ko-KR" dirty="0"/>
              <a:t>,</a:t>
            </a:r>
            <a:r>
              <a:rPr lang="ko-KR" altLang="en-US" dirty="0"/>
              <a:t> 강남 업무지구 즉 </a:t>
            </a:r>
            <a:r>
              <a:rPr lang="ko-KR" altLang="en-US" dirty="0" err="1"/>
              <a:t>테헤란로에</a:t>
            </a:r>
            <a:r>
              <a:rPr lang="ko-KR" altLang="en-US" dirty="0"/>
              <a:t> 있는 </a:t>
            </a:r>
            <a:r>
              <a:rPr lang="ko-KR" altLang="en-US" dirty="0" err="1"/>
              <a:t>역삼역</a:t>
            </a:r>
            <a:r>
              <a:rPr lang="ko-KR" altLang="en-US" dirty="0"/>
              <a:t> </a:t>
            </a:r>
            <a:r>
              <a:rPr lang="ko-KR" altLang="en-US" dirty="0" err="1"/>
              <a:t>신논현역</a:t>
            </a:r>
            <a:r>
              <a:rPr lang="ko-KR" altLang="en-US" dirty="0"/>
              <a:t> 강남역 선릉역으로 가는 노선이 부재한 자치구 일수록 버스 수요가 크다고 추측할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96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자치구별 강남구 유동 인구 대비 버스 승차 인원 비율을 내림차 순으로 정렬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신규 노선 개설이 필요한 자치구의 기준은 강남구로 가는 버스 수요가 높은 지구</a:t>
            </a:r>
            <a:r>
              <a:rPr lang="en-US" altLang="ko-KR" dirty="0"/>
              <a:t>, </a:t>
            </a:r>
            <a:r>
              <a:rPr lang="ko-KR" altLang="en-US" dirty="0"/>
              <a:t>즉 강남 업무 지구로 직행하는 노선이 부족하고 버스 승차 비율이 높은 순으로 정해야 한다고 판단하여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종로구</a:t>
            </a:r>
            <a:r>
              <a:rPr lang="en-US" altLang="ko-KR" dirty="0"/>
              <a:t>, </a:t>
            </a:r>
            <a:r>
              <a:rPr lang="ko-KR" altLang="en-US" dirty="0"/>
              <a:t>강북구 </a:t>
            </a:r>
            <a:r>
              <a:rPr lang="en-US" altLang="ko-KR" dirty="0"/>
              <a:t>, </a:t>
            </a:r>
            <a:r>
              <a:rPr lang="ko-KR" altLang="en-US" dirty="0"/>
              <a:t>금천구 순으로 신규 노선 개설이 필요하다고 결론을 내렸습니다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69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가설은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출퇴근시간대에 승차승객수가 많은 곳에 노선수를 </a:t>
            </a:r>
            <a:r>
              <a:rPr lang="ko-KR" altLang="en-US" sz="1200" dirty="0" err="1"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추가해야한다는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 것입니다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dirty="0"/>
              <a:t>이번 가설에서는 출퇴근 시간대에 가장 고통받는 자치구를 구해서 그에 따른 순위를 매겨볼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9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들어가기 앞서 이러한 가설을 세운 이유는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출퇴근 시간대의 버스가 </a:t>
            </a:r>
            <a:r>
              <a:rPr lang="ko-KR" altLang="en-US" dirty="0" err="1"/>
              <a:t>피피티에</a:t>
            </a:r>
            <a:r>
              <a:rPr lang="ko-KR" altLang="en-US" dirty="0"/>
              <a:t> 있는 내용과 같은 문제점을 가지고 있기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같은 문제점을 해결하기 위해 </a:t>
            </a:r>
            <a:endParaRPr lang="en-US" altLang="ko-KR" dirty="0"/>
          </a:p>
          <a:p>
            <a:r>
              <a:rPr lang="ko-KR" altLang="en-US" dirty="0"/>
              <a:t>출퇴근 시간대에 붐비는 곳에 버스시설을 개설한다면 승객들의 편의성을 효과적으로 </a:t>
            </a:r>
            <a:r>
              <a:rPr lang="ko-KR" altLang="en-US" dirty="0" err="1"/>
              <a:t>증대시킬</a:t>
            </a:r>
            <a:r>
              <a:rPr lang="ko-KR" altLang="en-US" dirty="0"/>
              <a:t> 수 있을 것이라 생각해 </a:t>
            </a:r>
            <a:endParaRPr lang="en-US" altLang="ko-KR" dirty="0"/>
          </a:p>
          <a:p>
            <a:r>
              <a:rPr lang="ko-KR" altLang="en-US" dirty="0"/>
              <a:t>이와 같은 가설을 설정하게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1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출퇴근시간대 데이터 선정을 위해서 독립표본 검정을 총 두 </a:t>
            </a:r>
            <a:r>
              <a:rPr lang="ko-KR" altLang="en-US" dirty="0" err="1"/>
              <a:t>차례진행했습니다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그래프에서 승객수가 많은 </a:t>
            </a:r>
            <a:r>
              <a:rPr lang="en-US" altLang="ko-KR" dirty="0"/>
              <a:t>8</a:t>
            </a:r>
            <a:r>
              <a:rPr lang="ko-KR" altLang="en-US" dirty="0"/>
              <a:t>시와 </a:t>
            </a:r>
            <a:r>
              <a:rPr lang="en-US" altLang="ko-KR" dirty="0"/>
              <a:t>18</a:t>
            </a:r>
            <a:r>
              <a:rPr lang="ko-KR" altLang="en-US" dirty="0"/>
              <a:t>시 데이터가 차이가 없음을 보여 출퇴근데이터로 선정을 했고</a:t>
            </a:r>
            <a:endParaRPr lang="en-US" altLang="ko-KR" dirty="0"/>
          </a:p>
          <a:p>
            <a:r>
              <a:rPr lang="ko-KR" altLang="en-US" dirty="0"/>
              <a:t>두번째로 출퇴근 데이터와 그 외의 데이터로 독립표본 검정을 해서</a:t>
            </a:r>
            <a:endParaRPr lang="en-US" altLang="ko-KR" dirty="0"/>
          </a:p>
          <a:p>
            <a:r>
              <a:rPr lang="ko-KR" altLang="en-US" dirty="0" err="1"/>
              <a:t>피밸류가</a:t>
            </a:r>
            <a:r>
              <a:rPr lang="ko-KR" altLang="en-US" dirty="0"/>
              <a:t> </a:t>
            </a:r>
            <a:r>
              <a:rPr lang="en-US" altLang="ko-KR" dirty="0"/>
              <a:t>0.05</a:t>
            </a:r>
            <a:r>
              <a:rPr lang="ko-KR" altLang="en-US" dirty="0"/>
              <a:t>보다 작아 차이를 보이므로 가설을 위한 지표로 사용 가능함을 알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8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0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출퇴근시간대를 사용해 버스시설이 필요한 자치구를 구해보겠습니다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승차총승객수</a:t>
            </a:r>
            <a:r>
              <a:rPr lang="ko-KR" altLang="en-US" dirty="0"/>
              <a:t> 중에 </a:t>
            </a:r>
            <a:r>
              <a:rPr lang="en-US" altLang="ko-KR" dirty="0"/>
              <a:t>‘</a:t>
            </a:r>
            <a:r>
              <a:rPr lang="ko-KR" altLang="en-US" dirty="0" err="1"/>
              <a:t>출퇴근승차총승객수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차지하는 비율이 높으면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출퇴근시간대에 버스승객수가 많은 것이기 때문에 </a:t>
            </a:r>
            <a:endParaRPr lang="en-US" altLang="ko-KR" dirty="0"/>
          </a:p>
          <a:p>
            <a:r>
              <a:rPr lang="ko-KR" altLang="en-US" dirty="0"/>
              <a:t>비율 값을 계산해서 </a:t>
            </a:r>
            <a:r>
              <a:rPr lang="ko-KR" altLang="en-US" dirty="0" err="1"/>
              <a:t>비율값이</a:t>
            </a:r>
            <a:r>
              <a:rPr lang="ko-KR" altLang="en-US" dirty="0"/>
              <a:t> 높을 수록 출퇴근 시간대에 고통받는 자치구라 생각해 높은 순위를 부여하였습니다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자치구에 대해서 순위를 부여한 결과 출퇴근시간대에 가장 붐비는 자치구는 영등포</a:t>
            </a:r>
            <a:r>
              <a:rPr lang="en-US" altLang="ko-KR" dirty="0"/>
              <a:t>, </a:t>
            </a:r>
            <a:r>
              <a:rPr lang="ko-KR" altLang="en-US" dirty="0"/>
              <a:t>금천구</a:t>
            </a:r>
            <a:r>
              <a:rPr lang="en-US" altLang="ko-KR" dirty="0"/>
              <a:t>, </a:t>
            </a:r>
            <a:r>
              <a:rPr lang="ko-KR" altLang="en-US" dirty="0"/>
              <a:t>강남구 였으며</a:t>
            </a:r>
            <a:endParaRPr lang="en-US" altLang="ko-KR" dirty="0"/>
          </a:p>
          <a:p>
            <a:r>
              <a:rPr lang="ko-KR" altLang="en-US" dirty="0"/>
              <a:t>이 세 자치구에 버스개설이 필요하다는 결론을 내릴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0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0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0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5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0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1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FC8F0-DD94-41C8-A4A1-0603AAC7C3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8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C4F3-B7F0-9EF6-3836-B6F29BF7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B84F8-37DF-3D9A-00C9-E7383606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DC58B-E53E-5FF5-321D-6C6F0292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DF1BD-F8FA-73B1-D0D9-011CB2E1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BAAF6-F7E3-0646-6F3A-18B7ABF1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8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DEC24-1E7E-DCA5-4CDA-6095E471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968C3-C0D8-133C-A7C1-345A5F9E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1AB1-C180-15AF-E4BE-E1DA532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EA0D8-85A3-8E97-40F6-06D6DD22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8597-5E26-293F-62C9-909C5F9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81D58-8DCF-316D-DA7A-09E8604CD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2565D-46DA-40E3-BB20-81494507B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43864-CC99-5DC1-F881-5E6A723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6B2F-D56F-883E-788E-5679E5E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2A018-B65F-D453-689F-2B5C8451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5B353-C2DE-47C6-ED6F-36239F81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C1EB8-0203-FA55-096A-DE9FC34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37448-C8E6-306D-C982-FDD50DB4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0C2CA-77AC-769B-46C1-EF074F40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942B7-41FD-1BFA-8D06-BA9A3AC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4EC7-2051-B5BC-CE13-8A9C75C5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BEC05-675D-43AD-D698-3405108D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D999D-B0ED-9B7B-EEF2-6D680617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8744-788C-EFBF-A597-AB3A933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70F7D-843A-D732-EB6A-2164A2C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13D28-AEC4-6495-460C-032A30D9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A1D3C-B2DA-1476-8365-D9AEB699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F88AD-B7F7-4034-79C7-7CA89F232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BDC79-FF08-A396-60ED-F4B5167D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5FF11-A02B-1172-2DF0-21079C60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737E2-81DB-7774-ABC4-66152951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9260-BDFF-C00E-0FBB-0CC8194C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B2CDA-2478-5DCE-C6C9-CDAD6FA9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05D60-688F-1F85-FD14-90F3DDC5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61DE4F-5D28-9200-9F9B-C6352BF8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07127E-431D-53A1-8A6C-FAC2AED9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B52A9-1385-2F41-CD94-E0980F78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D07B2-D528-7E89-2A35-699087D3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EB851-6DFD-083C-60E5-186A2632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027D-05DC-9B40-33BC-023C0F70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2F770E-146F-6053-4D9C-30627C0E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67F0A-02AC-73E0-B19C-191862F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6FC9E4-1E56-70BD-B286-C76A53D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E532C-1C07-1BAF-E35A-3DE43592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D5987F-372A-6B8A-013D-9506C686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BF55D-D707-E51D-B3A1-1D886C28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4AC3-922A-71A5-8633-A17E413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D5B3B-F273-CA8A-0877-F99C18C2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AA3BF-A667-B960-AF8F-E2EEE691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4617B-FBC6-0AC9-D927-4DFE049A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176B8-AEB8-EB50-516D-CFDEE314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91255-D5FE-8F63-487E-55DBCD86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16236-6567-9D59-A839-375FC51A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C65FF-1F74-8285-4FEE-BC1177141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01C9F-A260-247C-190F-5F4854C2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E0842-F5AA-0BD5-C14A-1EF3AADA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482E2-19BC-5122-0BD1-E47942D3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A6657-E254-1562-5AB3-5A152E20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6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C91603-A1AC-4BA8-B355-7F822841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921BF-4C18-579E-D26F-7A395AE7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338D1-20AE-C28D-FFC0-0DD113BD0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3E42-E266-4C6A-AD90-940D6F4DF58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A8ACC-45F1-EE66-B48F-12D453EE0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A1C11-E0F7-6E91-CC03-76F4D6B80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0744-D60F-40D0-9092-9B6756ED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seoul.go.kr/dataList/10283/S/2/datasetView.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8785806" y="3726050"/>
            <a:ext cx="2078553" cy="2328465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562" y="1292116"/>
                <a:ext cx="3132686" cy="3132686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AE7356-2890-B49A-997E-210B8CD5EBC9}"/>
              </a:ext>
            </a:extLst>
          </p:cNvPr>
          <p:cNvSpPr txBox="1"/>
          <p:nvPr/>
        </p:nvSpPr>
        <p:spPr>
          <a:xfrm>
            <a:off x="1036264" y="774416"/>
            <a:ext cx="6097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버스시설이 필요한 자치구 찾기</a:t>
            </a:r>
            <a:endParaRPr lang="en-US" altLang="ko-KR" sz="60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4D7741-F503-35E7-3E46-DC54F83B65D2}"/>
              </a:ext>
            </a:extLst>
          </p:cNvPr>
          <p:cNvSpPr/>
          <p:nvPr/>
        </p:nvSpPr>
        <p:spPr>
          <a:xfrm>
            <a:off x="804232" y="641633"/>
            <a:ext cx="10469733" cy="5412882"/>
          </a:xfrm>
          <a:prstGeom prst="rect">
            <a:avLst/>
          </a:prstGeom>
          <a:noFill/>
          <a:ln w="57150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52C32-FAF6-4421-03FC-9E68CF1D4877}"/>
              </a:ext>
            </a:extLst>
          </p:cNvPr>
          <p:cNvSpPr txBox="1"/>
          <p:nvPr/>
        </p:nvSpPr>
        <p:spPr>
          <a:xfrm>
            <a:off x="1096287" y="2941867"/>
            <a:ext cx="60978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F</a:t>
            </a:r>
            <a:r>
              <a:rPr lang="ko-KR" altLang="en-US" sz="40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조</a:t>
            </a:r>
            <a:endParaRPr lang="en-US" altLang="ko-KR" sz="40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이상준 김유민 김아연 </a:t>
            </a:r>
            <a:r>
              <a:rPr lang="ko-KR" altLang="en-US" sz="2400" spc="-15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김만서</a:t>
            </a: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김진석</a:t>
            </a:r>
            <a:endParaRPr lang="en-US" altLang="ko-KR" sz="24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B5EC3A-AD5F-E3E5-BE89-430CF60170D1}"/>
              </a:ext>
            </a:extLst>
          </p:cNvPr>
          <p:cNvCxnSpPr/>
          <p:nvPr/>
        </p:nvCxnSpPr>
        <p:spPr>
          <a:xfrm>
            <a:off x="1096287" y="2820318"/>
            <a:ext cx="6037813" cy="0"/>
          </a:xfrm>
          <a:prstGeom prst="line">
            <a:avLst/>
          </a:prstGeom>
          <a:ln w="38100">
            <a:solidFill>
              <a:srgbClr val="F2E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3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484284" y="91956"/>
            <a:ext cx="950598" cy="1157627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171190" y="1073636"/>
            <a:ext cx="7319609" cy="5274563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B55E4-966B-BDB7-E3C1-567C0000F7F3}"/>
              </a:ext>
            </a:extLst>
          </p:cNvPr>
          <p:cNvSpPr/>
          <p:nvPr/>
        </p:nvSpPr>
        <p:spPr>
          <a:xfrm>
            <a:off x="1438309" y="634412"/>
            <a:ext cx="1443585" cy="492554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527976" y="158305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 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585889" y="1313904"/>
            <a:ext cx="39267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정류장수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인구 </a:t>
            </a:r>
          </a:p>
          <a:p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피어슨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110C4-15E3-D82F-879B-46AA8FD8BEFE}"/>
              </a:ext>
            </a:extLst>
          </p:cNvPr>
          <p:cNvSpPr txBox="1"/>
          <p:nvPr/>
        </p:nvSpPr>
        <p:spPr>
          <a:xfrm>
            <a:off x="1452504" y="628417"/>
            <a:ext cx="164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검정결과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80511-6F5D-A64E-37FC-534DA938B4D0}"/>
              </a:ext>
            </a:extLst>
          </p:cNvPr>
          <p:cNvSpPr txBox="1"/>
          <p:nvPr/>
        </p:nvSpPr>
        <p:spPr>
          <a:xfrm>
            <a:off x="4087258" y="1682325"/>
            <a:ext cx="2965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0.566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b="1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양의 상관관계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AC7EEA-FDA7-4675-8E61-D67BDB865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95" b="11988"/>
          <a:stretch/>
        </p:blipFill>
        <p:spPr>
          <a:xfrm>
            <a:off x="787708" y="2171503"/>
            <a:ext cx="6245806" cy="8093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1E8FD8-CC21-4B0C-A5AA-EA78BF02D4CC}"/>
              </a:ext>
            </a:extLst>
          </p:cNvPr>
          <p:cNvSpPr txBox="1"/>
          <p:nvPr/>
        </p:nvSpPr>
        <p:spPr>
          <a:xfrm>
            <a:off x="4654646" y="21773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거주 인구가 많은 곳에 버스 운행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BC781A-E4F8-174C-29E6-3E2969AC62A2}"/>
              </a:ext>
            </a:extLst>
          </p:cNvPr>
          <p:cNvSpPr/>
          <p:nvPr/>
        </p:nvSpPr>
        <p:spPr>
          <a:xfrm>
            <a:off x="8207566" y="1216825"/>
            <a:ext cx="3813244" cy="53624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958BF-1D56-F438-5E1A-1A0178813C89}"/>
              </a:ext>
            </a:extLst>
          </p:cNvPr>
          <p:cNvSpPr/>
          <p:nvPr/>
        </p:nvSpPr>
        <p:spPr>
          <a:xfrm>
            <a:off x="7600845" y="1060994"/>
            <a:ext cx="4299055" cy="5365206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C6C87A-1E2D-3A93-EBB1-B7AB30074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04" y="1676604"/>
            <a:ext cx="3859353" cy="4118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C211D-FD05-8426-5987-CDAD55FEC1D5}"/>
              </a:ext>
            </a:extLst>
          </p:cNvPr>
          <p:cNvSpPr txBox="1"/>
          <p:nvPr/>
        </p:nvSpPr>
        <p:spPr>
          <a:xfrm>
            <a:off x="7681042" y="1107189"/>
            <a:ext cx="1266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67BD2-250F-0443-D4D2-5CA2FF3A5EDB}"/>
              </a:ext>
            </a:extLst>
          </p:cNvPr>
          <p:cNvSpPr txBox="1"/>
          <p:nvPr/>
        </p:nvSpPr>
        <p:spPr>
          <a:xfrm>
            <a:off x="686365" y="3043312"/>
            <a:ext cx="661111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분석 결과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정류장 수와 인구는 양의 상관 관계를 가짐을 알 수 있다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D53912-4DDB-4F6F-BA86-4A26FE833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1" y="3446635"/>
            <a:ext cx="6347720" cy="2498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B1F25E-FCFF-419C-AEAE-6230548F0A10}"/>
              </a:ext>
            </a:extLst>
          </p:cNvPr>
          <p:cNvSpPr txBox="1"/>
          <p:nvPr/>
        </p:nvSpPr>
        <p:spPr>
          <a:xfrm>
            <a:off x="2758819" y="5999244"/>
            <a:ext cx="230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R-squared  :  0.321</a:t>
            </a:r>
            <a:endParaRPr lang="ko-KR" altLang="en-US" sz="1800" b="1" dirty="0"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4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3F410C-B5C9-0B79-70F8-BDAE1E2ECCB9}"/>
              </a:ext>
            </a:extLst>
          </p:cNvPr>
          <p:cNvSpPr/>
          <p:nvPr/>
        </p:nvSpPr>
        <p:spPr>
          <a:xfrm>
            <a:off x="6968893" y="1597869"/>
            <a:ext cx="5106173" cy="451083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799869"/>
            <a:ext cx="1612075" cy="461665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190500" y="1597869"/>
            <a:ext cx="6689329" cy="4080785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21773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거주 인구가 많은 곳에 버스 운행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96292" y="752418"/>
            <a:ext cx="1612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순위부여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22EE-CA7E-0AC9-C1F4-1EF89266729B}"/>
              </a:ext>
            </a:extLst>
          </p:cNvPr>
          <p:cNvSpPr txBox="1"/>
          <p:nvPr/>
        </p:nvSpPr>
        <p:spPr>
          <a:xfrm>
            <a:off x="443131" y="1722647"/>
            <a:ext cx="6210299" cy="1017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인구수와 버스정류장의 선형관계가 증명되었으므로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정류장수 대비 인구수가 많은 곳부터  순위를 부여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4AD402-7E28-18D9-3D0D-C9A3B1BEB4AE}"/>
              </a:ext>
            </a:extLst>
          </p:cNvPr>
          <p:cNvGrpSpPr/>
          <p:nvPr/>
        </p:nvGrpSpPr>
        <p:grpSpPr>
          <a:xfrm>
            <a:off x="7087459" y="1722647"/>
            <a:ext cx="4869040" cy="4248646"/>
            <a:chOff x="7272160" y="943401"/>
            <a:chExt cx="3689581" cy="324759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4AEB3C6-DF42-F021-9313-10A120421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" t="1" r="80322" b="1001"/>
            <a:stretch/>
          </p:blipFill>
          <p:spPr>
            <a:xfrm>
              <a:off x="7272160" y="956101"/>
              <a:ext cx="1553999" cy="323489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5CC4BCC-C808-4C2B-EAFB-19F0C66E9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86" t="-283" r="144" b="283"/>
            <a:stretch/>
          </p:blipFill>
          <p:spPr>
            <a:xfrm>
              <a:off x="8785525" y="943401"/>
              <a:ext cx="2176216" cy="3234899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C58201-79B4-3B55-BB4C-089DE19D713A}"/>
              </a:ext>
            </a:extLst>
          </p:cNvPr>
          <p:cNvSpPr/>
          <p:nvPr/>
        </p:nvSpPr>
        <p:spPr>
          <a:xfrm>
            <a:off x="1756570" y="3284863"/>
            <a:ext cx="3583420" cy="453749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914DF-392A-9BA1-9271-C981FEE68969}"/>
              </a:ext>
            </a:extLst>
          </p:cNvPr>
          <p:cNvSpPr txBox="1"/>
          <p:nvPr/>
        </p:nvSpPr>
        <p:spPr>
          <a:xfrm>
            <a:off x="1845635" y="3284863"/>
            <a:ext cx="386019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신규 정류장이 필요한 순위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1.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송파구</a:t>
            </a: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2.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양천구</a:t>
            </a: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3.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광진구</a:t>
            </a: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92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3165474" y="406400"/>
            <a:ext cx="5861051" cy="6565747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126" y="1203981"/>
                <a:ext cx="1301741" cy="13017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CEDE-47F8-FEE7-6F16-4A4FF8842D70}"/>
                  </a:ext>
                </a:extLst>
              </p:cNvPr>
              <p:cNvSpPr txBox="1"/>
              <p:nvPr/>
            </p:nvSpPr>
            <p:spPr>
              <a:xfrm>
                <a:off x="3476622" y="2644170"/>
                <a:ext cx="523875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버스 노선수에 비해 </a:t>
                </a:r>
                <a:endParaRPr lang="en-US" altLang="ko-KR" sz="3200" dirty="0">
                  <a:latin typeface="한컴 고딕" panose="02000500000000000000" pitchFamily="2" charset="-127"/>
                  <a:ea typeface="한컴 고딕" panose="02000500000000000000" pitchFamily="2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택시가 많은 곳에 버스 시설을 더 개설해야 한다</a:t>
                </a:r>
                <a:r>
                  <a:rPr lang="en-US" altLang="ko-KR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BA289-1CAE-5605-3780-70234550268E}"/>
                  </a:ext>
                </a:extLst>
              </p:cNvPr>
              <p:cNvSpPr txBox="1"/>
              <p:nvPr/>
            </p:nvSpPr>
            <p:spPr>
              <a:xfrm>
                <a:off x="3476622" y="480758"/>
                <a:ext cx="52387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</a:t>
                </a:r>
                <a:r>
                  <a:rPr lang="en-US" altLang="ko-KR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61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799869"/>
            <a:ext cx="2285176" cy="49384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3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393700" y="1478988"/>
            <a:ext cx="11404600" cy="4771727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479298" y="81867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 노선수에 비해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택시운송업자수가 많은 곳에 노선을 더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77224" y="799869"/>
            <a:ext cx="299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가설 설정 이유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23C6BE-3F43-AA39-0176-43A4B5953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46" y="2336732"/>
            <a:ext cx="747679" cy="747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23B73C-FF4C-D04B-CBD2-05B5C320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05" y="2029417"/>
            <a:ext cx="1054995" cy="10549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279E70-BE45-E6B5-183A-6FB6001BE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5" y="1515959"/>
            <a:ext cx="2004936" cy="20049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4E5AF1-B502-1156-BF51-8D6CC0A86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42" y="3418718"/>
            <a:ext cx="962450" cy="962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1C8585-E45D-8141-3FEC-43D86FFEE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3" y="4218253"/>
            <a:ext cx="2014324" cy="20143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8A5520-85BC-E9CA-022C-3D821B81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04" y="4793043"/>
            <a:ext cx="1054995" cy="10549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1E0DB4-EDB6-7951-E202-46FFA247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50" y="4131365"/>
            <a:ext cx="1899181" cy="18991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BF75ED-CAE8-E407-CD46-3DAF605B3BB5}"/>
              </a:ext>
            </a:extLst>
          </p:cNvPr>
          <p:cNvSpPr txBox="1"/>
          <p:nvPr/>
        </p:nvSpPr>
        <p:spPr>
          <a:xfrm>
            <a:off x="6833419" y="1918262"/>
            <a:ext cx="429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버스 노선이 부족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하면 접근성이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떨어져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버스 이용률도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낮고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이를 노린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택시가 많을 것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이다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E75D4A-77B0-0478-2330-11A1DC53677D}"/>
              </a:ext>
            </a:extLst>
          </p:cNvPr>
          <p:cNvSpPr txBox="1"/>
          <p:nvPr/>
        </p:nvSpPr>
        <p:spPr>
          <a:xfrm>
            <a:off x="6833418" y="4480790"/>
            <a:ext cx="442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버스 노선수에 비해 택시가 많은 곳에 버스 노선을 추가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하여 버스 접근성도 올리고 이용률도 올린다</a:t>
            </a:r>
          </a:p>
        </p:txBody>
      </p:sp>
    </p:spTree>
    <p:extLst>
      <p:ext uri="{BB962C8B-B14F-4D97-AF65-F5344CB8AC3E}">
        <p14:creationId xmlns:p14="http://schemas.microsoft.com/office/powerpoint/2010/main" val="313657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458840" y="235974"/>
            <a:ext cx="937898" cy="1189449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B55E4-966B-BDB7-E3C1-567C0000F7F3}"/>
              </a:ext>
            </a:extLst>
          </p:cNvPr>
          <p:cNvSpPr/>
          <p:nvPr/>
        </p:nvSpPr>
        <p:spPr>
          <a:xfrm>
            <a:off x="1502394" y="815256"/>
            <a:ext cx="1443585" cy="485857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599170" y="305896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110C4-15E3-D82F-879B-46AA8FD8BEFE}"/>
              </a:ext>
            </a:extLst>
          </p:cNvPr>
          <p:cNvSpPr txBox="1"/>
          <p:nvPr/>
        </p:nvSpPr>
        <p:spPr>
          <a:xfrm>
            <a:off x="1438750" y="782486"/>
            <a:ext cx="164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검정결과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691DE-441A-C659-25B0-516E750D256F}"/>
              </a:ext>
            </a:extLst>
          </p:cNvPr>
          <p:cNvSpPr txBox="1"/>
          <p:nvPr/>
        </p:nvSpPr>
        <p:spPr>
          <a:xfrm>
            <a:off x="4437958" y="84495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 노선수에 비해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택시운송업자수가 많은 곳에 노선을 더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216311" y="1390263"/>
            <a:ext cx="5555226" cy="5157199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3EFBF3-FED4-6D1F-C256-4A69C46D7A9A}"/>
              </a:ext>
            </a:extLst>
          </p:cNvPr>
          <p:cNvSpPr/>
          <p:nvPr/>
        </p:nvSpPr>
        <p:spPr>
          <a:xfrm>
            <a:off x="3357406" y="1648429"/>
            <a:ext cx="2020839" cy="714199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A518474-9D6E-6353-68EA-3D24200BB086}"/>
              </a:ext>
            </a:extLst>
          </p:cNvPr>
          <p:cNvSpPr/>
          <p:nvPr/>
        </p:nvSpPr>
        <p:spPr>
          <a:xfrm>
            <a:off x="6136217" y="1301113"/>
            <a:ext cx="5635531" cy="5246349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620753" y="1613419"/>
            <a:ext cx="3926775" cy="9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노선 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이용률</a:t>
            </a:r>
            <a:b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스피어만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43FC3-ABAC-73F5-56F3-7FFC5DFEFCA9}"/>
              </a:ext>
            </a:extLst>
          </p:cNvPr>
          <p:cNvSpPr txBox="1"/>
          <p:nvPr/>
        </p:nvSpPr>
        <p:spPr>
          <a:xfrm>
            <a:off x="3251208" y="1630808"/>
            <a:ext cx="22332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양의 상관관계</a:t>
            </a:r>
            <a:endParaRPr lang="en-US" altLang="ko-KR" sz="2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Cor : 0.568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7C60244-12FF-189E-06BC-188EBB403A8C}"/>
              </a:ext>
            </a:extLst>
          </p:cNvPr>
          <p:cNvSpPr txBox="1">
            <a:spLocks/>
          </p:cNvSpPr>
          <p:nvPr/>
        </p:nvSpPr>
        <p:spPr>
          <a:xfrm>
            <a:off x="6158953" y="1342527"/>
            <a:ext cx="3344702" cy="148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노선수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택시 수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스피어만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27B8C6-3CC9-8435-795D-1EF8692B2A51}"/>
              </a:ext>
            </a:extLst>
          </p:cNvPr>
          <p:cNvSpPr/>
          <p:nvPr/>
        </p:nvSpPr>
        <p:spPr>
          <a:xfrm>
            <a:off x="9411234" y="1648429"/>
            <a:ext cx="1886032" cy="751820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4B4DDF-867C-409F-BECA-15ADF620F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2" y="2490555"/>
            <a:ext cx="4931749" cy="62194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4FAEE9B-5565-4A0E-B922-7A4A0B156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59" y="2496498"/>
            <a:ext cx="5112027" cy="6160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508E33-3607-4F16-EA1D-FEA0B4551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4" y="3275197"/>
            <a:ext cx="3486821" cy="285094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6F2E5C-84A0-A239-A75B-AC31275DAA0C}"/>
              </a:ext>
            </a:extLst>
          </p:cNvPr>
          <p:cNvSpPr/>
          <p:nvPr/>
        </p:nvSpPr>
        <p:spPr>
          <a:xfrm>
            <a:off x="4251179" y="3928377"/>
            <a:ext cx="1318913" cy="1589333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R-squared</a:t>
            </a:r>
          </a:p>
          <a:p>
            <a:pPr algn="ctr"/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0.331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9BF3F-D7FF-D079-7576-5A2FB1B0F178}"/>
              </a:ext>
            </a:extLst>
          </p:cNvPr>
          <p:cNvSpPr txBox="1"/>
          <p:nvPr/>
        </p:nvSpPr>
        <p:spPr>
          <a:xfrm>
            <a:off x="9237633" y="1673904"/>
            <a:ext cx="22332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음의 상관관계</a:t>
            </a:r>
            <a:endParaRPr lang="en-US" altLang="ko-KR" sz="2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Cor : -0.611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D5FF3CA-A14D-3828-C94F-1895CDC69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04" y="3275197"/>
            <a:ext cx="3672909" cy="28509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1BF4B0-BDC3-4264-A025-B3A3B96A87B2}"/>
              </a:ext>
            </a:extLst>
          </p:cNvPr>
          <p:cNvSpPr/>
          <p:nvPr/>
        </p:nvSpPr>
        <p:spPr>
          <a:xfrm>
            <a:off x="10297124" y="3924287"/>
            <a:ext cx="1318913" cy="1589333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R-squared</a:t>
            </a:r>
          </a:p>
          <a:p>
            <a:pPr algn="ctr"/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0.434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79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BBAC379-FA45-506C-C322-AAD11D2DCDA0}"/>
              </a:ext>
            </a:extLst>
          </p:cNvPr>
          <p:cNvSpPr/>
          <p:nvPr/>
        </p:nvSpPr>
        <p:spPr>
          <a:xfrm>
            <a:off x="1308782" y="1292224"/>
            <a:ext cx="1536018" cy="546116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261872" y="729138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1896051" y="113259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96C31-213A-7B07-29FF-D287CEA89167}"/>
              </a:ext>
            </a:extLst>
          </p:cNvPr>
          <p:cNvSpPr txBox="1"/>
          <p:nvPr/>
        </p:nvSpPr>
        <p:spPr>
          <a:xfrm>
            <a:off x="1292567" y="91283"/>
            <a:ext cx="31406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 노선수에 비해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택시운송업자수가 많은 곳에 노선을 더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9AE77C-B24C-52F0-ED6D-21B11D11446F}"/>
              </a:ext>
            </a:extLst>
          </p:cNvPr>
          <p:cNvSpPr/>
          <p:nvPr/>
        </p:nvSpPr>
        <p:spPr>
          <a:xfrm>
            <a:off x="173279" y="1917009"/>
            <a:ext cx="4309183" cy="4600595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3027E-4EE4-BFEB-8B68-E74F23F89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2" y="0"/>
            <a:ext cx="748747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A49197-1B4B-ED24-7655-B5C372D4BA8A}"/>
              </a:ext>
            </a:extLst>
          </p:cNvPr>
          <p:cNvSpPr txBox="1"/>
          <p:nvPr/>
        </p:nvSpPr>
        <p:spPr>
          <a:xfrm>
            <a:off x="452339" y="2256722"/>
            <a:ext cx="359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택시수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노선수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노선수당 택시가 많은 곳에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우선순위부여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3A247-B8B9-6A2A-2A70-D31379EA8FCF}"/>
              </a:ext>
            </a:extLst>
          </p:cNvPr>
          <p:cNvSpPr txBox="1"/>
          <p:nvPr/>
        </p:nvSpPr>
        <p:spPr>
          <a:xfrm>
            <a:off x="-1876623" y="4247565"/>
            <a:ext cx="8059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spc="-15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강동구</a:t>
            </a:r>
            <a:endParaRPr lang="en-US" altLang="ko-KR" sz="2400" spc="-15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강서구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algn="ctr"/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2400" spc="-15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중량구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0BDD4B-0C11-E91B-EC05-2E2D30894297}"/>
              </a:ext>
            </a:extLst>
          </p:cNvPr>
          <p:cNvSpPr/>
          <p:nvPr/>
        </p:nvSpPr>
        <p:spPr>
          <a:xfrm>
            <a:off x="455808" y="3940305"/>
            <a:ext cx="3744124" cy="456678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652DF-8B4C-D326-7A8C-9B7BE4181EC1}"/>
              </a:ext>
            </a:extLst>
          </p:cNvPr>
          <p:cNvSpPr txBox="1"/>
          <p:nvPr/>
        </p:nvSpPr>
        <p:spPr>
          <a:xfrm>
            <a:off x="1261325" y="1315120"/>
            <a:ext cx="299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부여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7A2D8-35B1-09C3-5454-35CA1FE41BD8}"/>
              </a:ext>
            </a:extLst>
          </p:cNvPr>
          <p:cNvSpPr txBox="1"/>
          <p:nvPr/>
        </p:nvSpPr>
        <p:spPr>
          <a:xfrm>
            <a:off x="-1224955" y="3955303"/>
            <a:ext cx="710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신규 노선개설이 필요한 순위 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50C41418-ECCD-76A9-3463-4ACA5C4D51BC}"/>
              </a:ext>
            </a:extLst>
          </p:cNvPr>
          <p:cNvSpPr/>
          <p:nvPr/>
        </p:nvSpPr>
        <p:spPr>
          <a:xfrm>
            <a:off x="11339726" y="729138"/>
            <a:ext cx="799870" cy="311637"/>
          </a:xfrm>
          <a:prstGeom prst="frame">
            <a:avLst>
              <a:gd name="adj1" fmla="val 27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0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3194049" y="355600"/>
            <a:ext cx="5861051" cy="6565747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657853" cy="6565747"/>
              <a:chOff x="3359149" y="292253"/>
              <a:chExt cx="5657853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126" y="1203981"/>
                <a:ext cx="1301741" cy="13017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CEDE-47F8-FEE7-6F16-4A4FF8842D70}"/>
                  </a:ext>
                </a:extLst>
              </p:cNvPr>
              <p:cNvSpPr txBox="1"/>
              <p:nvPr/>
            </p:nvSpPr>
            <p:spPr>
              <a:xfrm>
                <a:off x="3476622" y="2644170"/>
                <a:ext cx="554038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강남업무지구까지 직행하는 </a:t>
                </a:r>
                <a:endParaRPr lang="en-US" altLang="ko-KR" sz="32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지하철 노선이 없는 자치구에 버스시설을 개설해야 한다</a:t>
                </a:r>
                <a:r>
                  <a:rPr lang="en-US" altLang="ko-KR" sz="320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  <a:endParaRPr lang="en-US" altLang="ko-KR" sz="3200" dirty="0">
                  <a:latin typeface="한컴 고딕" panose="02000500000000000000" pitchFamily="2" charset="-127"/>
                  <a:ea typeface="한컴 고딕" panose="02000500000000000000" pitchFamily="2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BA289-1CAE-5605-3780-70234550268E}"/>
                  </a:ext>
                </a:extLst>
              </p:cNvPr>
              <p:cNvSpPr txBox="1"/>
              <p:nvPr/>
            </p:nvSpPr>
            <p:spPr>
              <a:xfrm>
                <a:off x="3476622" y="480758"/>
                <a:ext cx="52387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</a:t>
                </a:r>
                <a:r>
                  <a:rPr lang="en-US" altLang="ko-KR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97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22E5E0-826E-8958-59EC-F1E75C91D64B}"/>
              </a:ext>
            </a:extLst>
          </p:cNvPr>
          <p:cNvSpPr/>
          <p:nvPr/>
        </p:nvSpPr>
        <p:spPr>
          <a:xfrm>
            <a:off x="1672207" y="799835"/>
            <a:ext cx="2414713" cy="523220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4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393700" y="1558508"/>
            <a:ext cx="6654800" cy="4997569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168006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강남업무지구까지 직행하는 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지하철 노선이 없는 자치구에 버스시설을 개설해야 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649654" y="1923908"/>
            <a:ext cx="6142891" cy="473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서울에서 유동인구의 대다수는 출퇴근하는 시민들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7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대중 교통 수요도 출퇴근을 기준으로 따라간다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7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유동 인구 데이터는 심야 시간을 제외한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HW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유형의 데이터로 필터링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7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목적지의 기준은 서울의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대표 업무지구 중 강남구로 지정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DE01AE1A-EDE0-A0C9-1D09-28B1D802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25" y="1813013"/>
            <a:ext cx="4493457" cy="3388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C206D-72B3-8974-0A24-A464F0DAE43B}"/>
              </a:ext>
            </a:extLst>
          </p:cNvPr>
          <p:cNvSpPr txBox="1"/>
          <p:nvPr/>
        </p:nvSpPr>
        <p:spPr>
          <a:xfrm>
            <a:off x="7304938" y="5252661"/>
            <a:ext cx="2715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여의도 업무지구 YBD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중심업무지구 CBD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 GBD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F44A-57ED-0B17-BEFE-814A1D53C0BE}"/>
              </a:ext>
            </a:extLst>
          </p:cNvPr>
          <p:cNvSpPr txBox="1"/>
          <p:nvPr/>
        </p:nvSpPr>
        <p:spPr>
          <a:xfrm>
            <a:off x="1677224" y="799869"/>
            <a:ext cx="299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가설 설정 이유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50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6D6225-E716-5BC6-A707-0EC0E47A1C5C}"/>
              </a:ext>
            </a:extLst>
          </p:cNvPr>
          <p:cNvSpPr/>
          <p:nvPr/>
        </p:nvSpPr>
        <p:spPr>
          <a:xfrm>
            <a:off x="1332996" y="607242"/>
            <a:ext cx="2731004" cy="468132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B1A305-B135-A067-B3CC-1DF271F7C4A7}"/>
              </a:ext>
            </a:extLst>
          </p:cNvPr>
          <p:cNvSpPr/>
          <p:nvPr/>
        </p:nvSpPr>
        <p:spPr>
          <a:xfrm>
            <a:off x="54027" y="4471819"/>
            <a:ext cx="11335721" cy="2244962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264253" y="141219"/>
            <a:ext cx="1009651" cy="1145855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885730" y="122060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4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54027" y="1287074"/>
            <a:ext cx="11335721" cy="3008744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6485778" y="122060"/>
            <a:ext cx="5683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강남업무지구까지 직행하는 </a:t>
            </a:r>
            <a:endParaRPr lang="en-US" altLang="ko-KR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ko-KR" altLang="en-US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지하철 노선이 없는 자치구에 버스시설을 개설해야 한다</a:t>
            </a:r>
            <a:r>
              <a:rPr lang="en-US" altLang="ko-KR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pic>
        <p:nvPicPr>
          <p:cNvPr id="20" name="그림 4">
            <a:extLst>
              <a:ext uri="{FF2B5EF4-FFF2-40B4-BE49-F238E27FC236}">
                <a16:creationId xmlns:a16="http://schemas.microsoft.com/office/drawing/2014/main" id="{EE0C3A95-4E9F-DB9E-2AD9-F169ACF7C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15" b="63049"/>
          <a:stretch/>
        </p:blipFill>
        <p:spPr>
          <a:xfrm>
            <a:off x="6287186" y="1401417"/>
            <a:ext cx="4973849" cy="2816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B6ABDC-6D4A-7C38-E2BB-11268AC1A3A1}"/>
              </a:ext>
            </a:extLst>
          </p:cNvPr>
          <p:cNvSpPr txBox="1"/>
          <p:nvPr/>
        </p:nvSpPr>
        <p:spPr>
          <a:xfrm>
            <a:off x="1273904" y="583725"/>
            <a:ext cx="29990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지하철 노선의 기준</a:t>
            </a:r>
            <a:endParaRPr lang="en-US" altLang="ko-KR" sz="2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2914B-A681-2AB4-DA9B-B4078163084B}"/>
              </a:ext>
            </a:extLst>
          </p:cNvPr>
          <p:cNvSpPr txBox="1"/>
          <p:nvPr/>
        </p:nvSpPr>
        <p:spPr>
          <a:xfrm>
            <a:off x="159908" y="1647480"/>
            <a:ext cx="6233756" cy="1865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각 자치구별 </a:t>
            </a:r>
            <a:r>
              <a:rPr kumimoji="0" lang="ko-KR" altLang="en-US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강남업무지구로 가는 노선의 유무</a:t>
            </a:r>
            <a:r>
              <a:rPr kumimoji="0" lang="ko-KR" altLang="en-US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를 기준으로 삼는다</a:t>
            </a:r>
            <a:r>
              <a:rPr kumimoji="0" lang="en-US" altLang="ko-KR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900" i="0" u="non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i="0" u="non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강남 업무지구</a:t>
            </a: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테헤란로</a:t>
            </a: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	= 2</a:t>
            </a: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호선</a:t>
            </a: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신분당선</a:t>
            </a: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분당선으로 가는 노선이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kumimoji="0" lang="ko-KR" altLang="en-US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 존재하는가</a:t>
            </a:r>
            <a:r>
              <a:rPr kumimoji="0" lang="en-US" altLang="ko-KR" sz="2000" i="0" u="non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ECD4-0815-6451-2793-E5E41C717FD0}"/>
              </a:ext>
            </a:extLst>
          </p:cNvPr>
          <p:cNvSpPr txBox="1"/>
          <p:nvPr/>
        </p:nvSpPr>
        <p:spPr>
          <a:xfrm>
            <a:off x="264253" y="4656224"/>
            <a:ext cx="57235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환승 배제 직행노선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기준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으로 하는 이유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시민들은 소요 시간이 길지 않다면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출근시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지하철 환승보다 한번에 가는 버스를 타는 것을 선호해서 버스 수요가 높을 것이기 때문이다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C3719A6-80C7-3159-BF3B-4E99050E70C2}"/>
              </a:ext>
            </a:extLst>
          </p:cNvPr>
          <p:cNvSpPr/>
          <p:nvPr/>
        </p:nvSpPr>
        <p:spPr>
          <a:xfrm>
            <a:off x="5987838" y="5138466"/>
            <a:ext cx="993913" cy="864920"/>
          </a:xfrm>
          <a:prstGeom prst="rightArrow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1FC9D-68A1-081E-9BC5-3B0699AE9214}"/>
              </a:ext>
            </a:extLst>
          </p:cNvPr>
          <p:cNvSpPr txBox="1"/>
          <p:nvPr/>
        </p:nvSpPr>
        <p:spPr>
          <a:xfrm>
            <a:off x="7127018" y="4656224"/>
            <a:ext cx="40821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정확성 위해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새로운 데이터 사용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출근시간대 일반인 버스이용 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교통카드 데이터 활용 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0295-442D-B0C4-1FCD-28EF8B1CDA2D}"/>
              </a:ext>
            </a:extLst>
          </p:cNvPr>
          <p:cNvSpPr txBox="1"/>
          <p:nvPr/>
        </p:nvSpPr>
        <p:spPr>
          <a:xfrm>
            <a:off x="6981751" y="6056607"/>
            <a:ext cx="10137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데이터 출처 </a:t>
            </a: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교통카드 빅데이터 통합정보시스템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https://stcis.go.kr/pivotIndi/wpsPivotIndicator.do?siteGb=P&amp;indiClss=IC01.</a:t>
            </a:r>
          </a:p>
        </p:txBody>
      </p:sp>
    </p:spTree>
    <p:extLst>
      <p:ext uri="{BB962C8B-B14F-4D97-AF65-F5344CB8AC3E}">
        <p14:creationId xmlns:p14="http://schemas.microsoft.com/office/powerpoint/2010/main" val="398772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33B387-B644-18D6-5CBF-237EC1492B27}"/>
              </a:ext>
            </a:extLst>
          </p:cNvPr>
          <p:cNvSpPr/>
          <p:nvPr/>
        </p:nvSpPr>
        <p:spPr>
          <a:xfrm>
            <a:off x="295258" y="1428987"/>
            <a:ext cx="11697977" cy="4057413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168006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강남업무지구까지 직행하는 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지하철 노선이 없는 자치구에 버스시설을 개설해야 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347566" y="3158320"/>
            <a:ext cx="10958179" cy="2786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defRPr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defRPr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강남구버스이동비율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총버스승차인원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총출근인원수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defRPr/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</a:t>
            </a:r>
            <a:r>
              <a:rPr lang="ko-KR" altLang="en-US" sz="2000" spc="-150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강남구 업무 지구로 가는 직행하는 지하철 노선수</a:t>
            </a:r>
            <a:endParaRPr lang="en-US" altLang="ko-KR" sz="2000" spc="-150" dirty="0">
              <a:solidFill>
                <a:schemeClr val="bg1">
                  <a:lumMod val="6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defRPr/>
            </a:pPr>
            <a:endParaRPr lang="en-US" altLang="ko-KR" sz="5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defRPr/>
            </a:pPr>
            <a:r>
              <a:rPr lang="ko-KR" alt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스피어만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상관계수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-0.54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 약한 음의 상관관계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p-value 0.05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이하로 지하철 노선수가 버스 승차에 영향을 끼친다는 대립 가설을 채택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D4E45-A6AB-974F-A8EF-A7159C375391}"/>
              </a:ext>
            </a:extLst>
          </p:cNvPr>
          <p:cNvSpPr txBox="1"/>
          <p:nvPr/>
        </p:nvSpPr>
        <p:spPr>
          <a:xfrm>
            <a:off x="1720884" y="844211"/>
            <a:ext cx="9270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강남업무지구로 가는 지하철 노선수는 버스 승차에 영향을 끼칠까</a:t>
            </a:r>
            <a:r>
              <a:rPr lang="en-US" altLang="ko-KR" sz="2400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27521-6EC3-1360-EA7A-1F39CF59CB2B}"/>
              </a:ext>
            </a:extLst>
          </p:cNvPr>
          <p:cNvSpPr txBox="1"/>
          <p:nvPr/>
        </p:nvSpPr>
        <p:spPr>
          <a:xfrm>
            <a:off x="451385" y="3035209"/>
            <a:ext cx="5079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 &lt; 30 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→ </a:t>
            </a:r>
            <a:r>
              <a:rPr lang="ko-KR" alt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비모수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=&gt; </a:t>
            </a:r>
            <a:r>
              <a:rPr lang="ko-KR" alt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스피어만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 사용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9F522-959C-6FCF-0ED7-C2F134BC8332}"/>
              </a:ext>
            </a:extLst>
          </p:cNvPr>
          <p:cNvSpPr/>
          <p:nvPr/>
        </p:nvSpPr>
        <p:spPr>
          <a:xfrm>
            <a:off x="198765" y="5760845"/>
            <a:ext cx="11697977" cy="806037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3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강남 업무 지구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역삼역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신논현역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강남역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선릉역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가는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2,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신분당선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분당선 노선이 부재한 자치구 일수록 버스 수요가 많을 것이다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DA206E8-588F-9C1D-32F2-F2544D183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36" y="1588233"/>
            <a:ext cx="5298182" cy="142468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42B468-E463-A72A-BB1D-40264F90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87" y="1469326"/>
            <a:ext cx="5471913" cy="35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33BB35-245C-624D-1ED0-52119D7ED6AD}"/>
              </a:ext>
            </a:extLst>
          </p:cNvPr>
          <p:cNvSpPr/>
          <p:nvPr/>
        </p:nvSpPr>
        <p:spPr>
          <a:xfrm>
            <a:off x="370640" y="1539423"/>
            <a:ext cx="2220222" cy="3832677"/>
          </a:xfrm>
          <a:prstGeom prst="roundRect">
            <a:avLst/>
          </a:prstGeom>
          <a:noFill/>
          <a:ln w="28575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734472" y="1876342"/>
            <a:ext cx="1523417" cy="1595535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641976" cy="6565747"/>
              <a:chOff x="3359149" y="292253"/>
              <a:chExt cx="5641976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892" y="1097803"/>
                <a:ext cx="2624026" cy="26240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BA289-1CAE-5605-3780-70234550268E}"/>
                  </a:ext>
                </a:extLst>
              </p:cNvPr>
              <p:cNvSpPr txBox="1"/>
              <p:nvPr/>
            </p:nvSpPr>
            <p:spPr>
              <a:xfrm>
                <a:off x="3762373" y="3689956"/>
                <a:ext cx="5238752" cy="1281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1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50631-4F03-16DA-A89C-0DF5E67681D9}"/>
              </a:ext>
            </a:extLst>
          </p:cNvPr>
          <p:cNvSpPr txBox="1"/>
          <p:nvPr/>
        </p:nvSpPr>
        <p:spPr>
          <a:xfrm>
            <a:off x="5206740" y="3482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u="sng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목차</a:t>
            </a:r>
            <a:endParaRPr lang="ko-KR" altLang="en-US" u="sng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EA4096-8A03-28AF-D288-FFAA42373156}"/>
              </a:ext>
            </a:extLst>
          </p:cNvPr>
          <p:cNvSpPr/>
          <p:nvPr/>
        </p:nvSpPr>
        <p:spPr>
          <a:xfrm>
            <a:off x="1" y="5769259"/>
            <a:ext cx="12192000" cy="581883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개의 가설을 종합해 최종 결론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F9E40F-4C19-34B6-C863-42F21F82387C}"/>
              </a:ext>
            </a:extLst>
          </p:cNvPr>
          <p:cNvSpPr txBox="1"/>
          <p:nvPr/>
        </p:nvSpPr>
        <p:spPr>
          <a:xfrm>
            <a:off x="479374" y="3585521"/>
            <a:ext cx="2081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자치구별 </a:t>
            </a:r>
            <a:r>
              <a:rPr lang="ko-KR" alt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승하차승객수에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비해서  버스역이 적은 곳에 정류장을 개설해야 한다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09331E0-EE69-076F-2F1E-8FDCF9A8F1B1}"/>
              </a:ext>
            </a:extLst>
          </p:cNvPr>
          <p:cNvSpPr/>
          <p:nvPr/>
        </p:nvSpPr>
        <p:spPr>
          <a:xfrm>
            <a:off x="2675665" y="1539423"/>
            <a:ext cx="2220222" cy="3832677"/>
          </a:xfrm>
          <a:prstGeom prst="roundRect">
            <a:avLst/>
          </a:prstGeom>
          <a:noFill/>
          <a:ln w="28575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15314F-287D-2AC8-5926-012B63F7AA38}"/>
              </a:ext>
            </a:extLst>
          </p:cNvPr>
          <p:cNvSpPr txBox="1"/>
          <p:nvPr/>
        </p:nvSpPr>
        <p:spPr>
          <a:xfrm>
            <a:off x="2760468" y="3650153"/>
            <a:ext cx="2081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거주 인구가 많은 곳에 버스 운행 정류장을 개설해야 한다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DE5341A-CF06-EC01-D75C-EA5AD17CC0DC}"/>
              </a:ext>
            </a:extLst>
          </p:cNvPr>
          <p:cNvSpPr/>
          <p:nvPr/>
        </p:nvSpPr>
        <p:spPr>
          <a:xfrm>
            <a:off x="4980690" y="1539423"/>
            <a:ext cx="2220222" cy="3832677"/>
          </a:xfrm>
          <a:prstGeom prst="roundRect">
            <a:avLst/>
          </a:prstGeom>
          <a:noFill/>
          <a:ln w="28575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794781-C10C-C9DB-E572-B7E02CACFFBD}"/>
              </a:ext>
            </a:extLst>
          </p:cNvPr>
          <p:cNvSpPr txBox="1"/>
          <p:nvPr/>
        </p:nvSpPr>
        <p:spPr>
          <a:xfrm>
            <a:off x="5070236" y="3657113"/>
            <a:ext cx="2081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노선수에 비해 </a:t>
            </a:r>
          </a:p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택시운송업자수가 많은 곳에 노선을 더 개설해야 한다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38024A4-231E-F06D-BFCB-1B090C277706}"/>
              </a:ext>
            </a:extLst>
          </p:cNvPr>
          <p:cNvSpPr/>
          <p:nvPr/>
        </p:nvSpPr>
        <p:spPr>
          <a:xfrm>
            <a:off x="7285715" y="1539423"/>
            <a:ext cx="2220222" cy="3832677"/>
          </a:xfrm>
          <a:prstGeom prst="roundRect">
            <a:avLst/>
          </a:prstGeom>
          <a:noFill/>
          <a:ln w="28575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CFFD76E-8FD3-9EDB-A6C1-90B7DF6D77D9}"/>
              </a:ext>
            </a:extLst>
          </p:cNvPr>
          <p:cNvSpPr txBox="1"/>
          <p:nvPr/>
        </p:nvSpPr>
        <p:spPr>
          <a:xfrm>
            <a:off x="7398666" y="3650153"/>
            <a:ext cx="20814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업무지구까지 직행하는  지하철 노선이 없는 자치구에 버스시설을 개설해야 한다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6D5FB04-FA9F-A1D5-98E9-5C23988D807C}"/>
              </a:ext>
            </a:extLst>
          </p:cNvPr>
          <p:cNvSpPr/>
          <p:nvPr/>
        </p:nvSpPr>
        <p:spPr>
          <a:xfrm>
            <a:off x="9606094" y="1539423"/>
            <a:ext cx="2220222" cy="3832677"/>
          </a:xfrm>
          <a:prstGeom prst="roundRect">
            <a:avLst/>
          </a:prstGeom>
          <a:noFill/>
          <a:ln w="28575">
            <a:solidFill>
              <a:srgbClr val="F2E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E51CE6-307D-4C02-8E32-AB7061B49668}"/>
              </a:ext>
            </a:extLst>
          </p:cNvPr>
          <p:cNvSpPr txBox="1"/>
          <p:nvPr/>
        </p:nvSpPr>
        <p:spPr>
          <a:xfrm>
            <a:off x="9687248" y="3701262"/>
            <a:ext cx="2081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 시간대에 가장 붐비는 자치구에 버스시설을 개설해야 한다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5195541-D17A-2D9B-E52D-53E69239E44C}"/>
              </a:ext>
            </a:extLst>
          </p:cNvPr>
          <p:cNvGrpSpPr/>
          <p:nvPr/>
        </p:nvGrpSpPr>
        <p:grpSpPr>
          <a:xfrm>
            <a:off x="3072548" y="1876342"/>
            <a:ext cx="1523417" cy="1595535"/>
            <a:chOff x="3194049" y="355600"/>
            <a:chExt cx="5861051" cy="6565747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18D736B-FB7D-3E96-C6CF-E8DC9BEE8EE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D1E5C9B-7D08-3F53-207F-06B4B169F576}"/>
                </a:ext>
              </a:extLst>
            </p:cNvPr>
            <p:cNvGrpSpPr/>
            <p:nvPr/>
          </p:nvGrpSpPr>
          <p:grpSpPr>
            <a:xfrm>
              <a:off x="3194049" y="355600"/>
              <a:ext cx="5641976" cy="6565747"/>
              <a:chOff x="3359149" y="292253"/>
              <a:chExt cx="5641976" cy="65657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EEFDC15-2241-6A0E-A33D-44A58B4ABBA6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D5A82495-0B94-B47B-221A-D061BEC54D4C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9E6E0749-39E1-C03B-B414-854CE404CE0E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CC178A7-FE1D-9942-48CC-0F07B45250A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DB877D10-72EE-9D5C-847C-499531B61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892" y="1097803"/>
                <a:ext cx="2624026" cy="2624026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BC40F68-1C49-3E0B-A23D-8AA0574AFECB}"/>
                  </a:ext>
                </a:extLst>
              </p:cNvPr>
              <p:cNvSpPr txBox="1"/>
              <p:nvPr/>
            </p:nvSpPr>
            <p:spPr>
              <a:xfrm>
                <a:off x="3762373" y="3689956"/>
                <a:ext cx="5238752" cy="1519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2</a:t>
                </a:r>
              </a:p>
            </p:txBody>
          </p:sp>
        </p:grp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129FD1A-4644-50BD-B906-3312B91AD91C}"/>
              </a:ext>
            </a:extLst>
          </p:cNvPr>
          <p:cNvGrpSpPr/>
          <p:nvPr/>
        </p:nvGrpSpPr>
        <p:grpSpPr>
          <a:xfrm>
            <a:off x="5399607" y="1876342"/>
            <a:ext cx="1523417" cy="1595535"/>
            <a:chOff x="3194049" y="355600"/>
            <a:chExt cx="5861051" cy="6565747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4F8E506-9B61-543F-8141-E0377536C570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179CB2B4-C5CA-3EFE-CCF2-3571CF1DE556}"/>
                </a:ext>
              </a:extLst>
            </p:cNvPr>
            <p:cNvGrpSpPr/>
            <p:nvPr/>
          </p:nvGrpSpPr>
          <p:grpSpPr>
            <a:xfrm>
              <a:off x="3194049" y="355600"/>
              <a:ext cx="5641976" cy="6565747"/>
              <a:chOff x="3359149" y="292253"/>
              <a:chExt cx="5641976" cy="656574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19A6DBF3-91E7-5308-DCD3-40405D0974A0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C60F46F7-4B2B-3B52-882A-284C39847F18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7735F90-54C1-6627-DAB2-76B29D63F2FD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78DEA6BA-3B77-9866-0A18-7A44AC4054F9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6370771B-62E7-19C4-2F24-643D786E5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892" y="1097803"/>
                <a:ext cx="2624026" cy="2624026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CCB1232-7E0B-3D00-E744-4096185ECD16}"/>
                  </a:ext>
                </a:extLst>
              </p:cNvPr>
              <p:cNvSpPr txBox="1"/>
              <p:nvPr/>
            </p:nvSpPr>
            <p:spPr>
              <a:xfrm>
                <a:off x="3762373" y="3689956"/>
                <a:ext cx="5238752" cy="1519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3</a:t>
                </a: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5A5BC1C-2FED-A087-3C70-D1EE6DB5C455}"/>
              </a:ext>
            </a:extLst>
          </p:cNvPr>
          <p:cNvGrpSpPr/>
          <p:nvPr/>
        </p:nvGrpSpPr>
        <p:grpSpPr>
          <a:xfrm>
            <a:off x="7771528" y="1860226"/>
            <a:ext cx="1523417" cy="1595535"/>
            <a:chOff x="3194049" y="355600"/>
            <a:chExt cx="5861051" cy="6565747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7F38F6B-77A6-D9B4-81EE-EF1333040BB3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74C8927-12CB-E0AB-826B-30FF70D126A2}"/>
                </a:ext>
              </a:extLst>
            </p:cNvPr>
            <p:cNvGrpSpPr/>
            <p:nvPr/>
          </p:nvGrpSpPr>
          <p:grpSpPr>
            <a:xfrm>
              <a:off x="3194049" y="355600"/>
              <a:ext cx="5641976" cy="6565747"/>
              <a:chOff x="3359149" y="292253"/>
              <a:chExt cx="5641976" cy="6565747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3E6C3A3B-C48D-DCA4-8EAE-15DF0FE29DA2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EDA9E626-A9DD-20D6-CDE4-20F327717DC7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0E2E071-0880-F231-8742-E7745D785D4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60F7133D-356D-30C0-15B3-F4968BA78477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F6797B1D-E50A-0E28-029A-D392D892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892" y="1097803"/>
                <a:ext cx="2624026" cy="2624026"/>
              </a:xfrm>
              <a:prstGeom prst="rect">
                <a:avLst/>
              </a:prstGeom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985BCDD-4987-8BD3-80BB-F0D281A3F327}"/>
                  </a:ext>
                </a:extLst>
              </p:cNvPr>
              <p:cNvSpPr txBox="1"/>
              <p:nvPr/>
            </p:nvSpPr>
            <p:spPr>
              <a:xfrm>
                <a:off x="3762373" y="3689956"/>
                <a:ext cx="5238752" cy="1519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4</a:t>
                </a: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5592DA2-E5E4-F1B5-3774-8CC1190524CD}"/>
              </a:ext>
            </a:extLst>
          </p:cNvPr>
          <p:cNvGrpSpPr/>
          <p:nvPr/>
        </p:nvGrpSpPr>
        <p:grpSpPr>
          <a:xfrm>
            <a:off x="9980317" y="1876342"/>
            <a:ext cx="1523417" cy="1595535"/>
            <a:chOff x="3194049" y="355600"/>
            <a:chExt cx="5861051" cy="6565747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EECF306-8006-4133-C0E9-67603B38AEBE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15317C92-5005-7E22-8B8A-AE4568501CAB}"/>
                </a:ext>
              </a:extLst>
            </p:cNvPr>
            <p:cNvGrpSpPr/>
            <p:nvPr/>
          </p:nvGrpSpPr>
          <p:grpSpPr>
            <a:xfrm>
              <a:off x="3194049" y="355600"/>
              <a:ext cx="5641976" cy="6565747"/>
              <a:chOff x="3359149" y="292253"/>
              <a:chExt cx="5641976" cy="6565747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4336E3DC-F69E-66B9-964C-3D6207B27A52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5D4827C-4A27-0BB7-18B1-12636EE16B3E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0AA60AD-016E-B88E-F753-350229EB2FE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3C3B2F81-4EB3-7CEC-6C3F-EEB2F8528AFC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FFD41621-72B2-7766-F47F-F088FFEE2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892" y="1097803"/>
                <a:ext cx="2624026" cy="2624026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096D197-BFF1-C74F-E041-159A004E2DA4}"/>
                  </a:ext>
                </a:extLst>
              </p:cNvPr>
              <p:cNvSpPr txBox="1"/>
              <p:nvPr/>
            </p:nvSpPr>
            <p:spPr>
              <a:xfrm>
                <a:off x="3762373" y="3689956"/>
                <a:ext cx="5238752" cy="1519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375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35FDF3C-82F9-9A8F-BEBA-BC31CE3249F7}"/>
              </a:ext>
            </a:extLst>
          </p:cNvPr>
          <p:cNvSpPr/>
          <p:nvPr/>
        </p:nvSpPr>
        <p:spPr>
          <a:xfrm>
            <a:off x="1672208" y="799835"/>
            <a:ext cx="1518028" cy="461665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33B387-B644-18D6-5CBF-237EC1492B27}"/>
              </a:ext>
            </a:extLst>
          </p:cNvPr>
          <p:cNvSpPr/>
          <p:nvPr/>
        </p:nvSpPr>
        <p:spPr>
          <a:xfrm>
            <a:off x="415942" y="1420908"/>
            <a:ext cx="6467458" cy="4960697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4</a:t>
            </a:r>
            <a:endParaRPr lang="en-US" altLang="ko-KR" sz="2400" b="1" u="sng" dirty="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3390900" y="168006"/>
            <a:ext cx="3802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강남업무지구까지 직행하는 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지하철 노선이 없는 자치구에 버스시설을 개설해야 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D4E45-A6AB-974F-A8EF-A7159C375391}"/>
              </a:ext>
            </a:extLst>
          </p:cNvPr>
          <p:cNvSpPr txBox="1"/>
          <p:nvPr/>
        </p:nvSpPr>
        <p:spPr>
          <a:xfrm>
            <a:off x="1720884" y="844211"/>
            <a:ext cx="201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순위 부여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E407A1-58A0-70C4-9943-C85F32888EF2}"/>
              </a:ext>
            </a:extLst>
          </p:cNvPr>
          <p:cNvSpPr/>
          <p:nvPr/>
        </p:nvSpPr>
        <p:spPr>
          <a:xfrm>
            <a:off x="1829857" y="3454980"/>
            <a:ext cx="3554943" cy="482020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783191" y="2008430"/>
            <a:ext cx="55918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강남 업무 지구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(GBD)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로 가는 노선이 부재한 자치구 중 버스 승차 비율이 높은 순으로 순위를 부여한다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신규 노선개설이 필요한 순위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1.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종로구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2.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강북구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3.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금천구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71923A-35EA-1AE2-DB3F-F291E2D7D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24075"/>
            <a:ext cx="4819650" cy="67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6B4ECD3-85F7-1B01-4D79-8669D368333F}"/>
              </a:ext>
            </a:extLst>
          </p:cNvPr>
          <p:cNvGrpSpPr/>
          <p:nvPr/>
        </p:nvGrpSpPr>
        <p:grpSpPr>
          <a:xfrm>
            <a:off x="3194049" y="355600"/>
            <a:ext cx="5861051" cy="6565747"/>
            <a:chOff x="3194049" y="355600"/>
            <a:chExt cx="5861051" cy="656574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96CC84-AE12-E86D-54F6-6861911F4A4D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EA70B1-0B22-593B-562B-F3596AC57836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1EC065-6CD7-0699-8766-581479313E36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ACC54B-B6AC-7167-B3E0-6BFE8B490984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2921A6-3725-E1FE-5402-AA9C82DF2113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12D3DC2-CB47-FD86-240D-DC400D3E523E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41B17AF-2A9A-0796-C024-4C6334591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126" y="1203981"/>
                <a:ext cx="1301741" cy="130174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2D074-F6E3-B1DE-9CC3-E13C59C4833F}"/>
                  </a:ext>
                </a:extLst>
              </p:cNvPr>
              <p:cNvSpPr txBox="1"/>
              <p:nvPr/>
            </p:nvSpPr>
            <p:spPr>
              <a:xfrm>
                <a:off x="3476622" y="2644170"/>
                <a:ext cx="523875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출퇴근시간대에 승차승객수가 많은 곳에 노선수를 </a:t>
                </a:r>
                <a:r>
                  <a:rPr lang="ko-KR" altLang="en-US" sz="3200" dirty="0" err="1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추가해야한다</a:t>
                </a:r>
                <a:r>
                  <a:rPr lang="en-US" altLang="ko-KR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.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459384-0766-E806-7871-B11F611F514E}"/>
                  </a:ext>
                </a:extLst>
              </p:cNvPr>
              <p:cNvSpPr txBox="1"/>
              <p:nvPr/>
            </p:nvSpPr>
            <p:spPr>
              <a:xfrm>
                <a:off x="3476622" y="480758"/>
                <a:ext cx="52387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</a:t>
                </a:r>
                <a:r>
                  <a:rPr lang="en-US" altLang="ko-KR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562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393700" y="1558509"/>
            <a:ext cx="11148646" cy="3662078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86775-1D2F-9732-F5EB-99D4B8748BE0}"/>
              </a:ext>
            </a:extLst>
          </p:cNvPr>
          <p:cNvSpPr/>
          <p:nvPr/>
        </p:nvSpPr>
        <p:spPr>
          <a:xfrm>
            <a:off x="1672207" y="799835"/>
            <a:ext cx="2414713" cy="523220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168006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출퇴근시간대에 승차승객수가 많은 곳에 노선수를 </a:t>
            </a:r>
            <a:r>
              <a:rPr lang="ko-KR" altLang="en-US" sz="200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추가해야한다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DCEAD0-C354-98B5-026E-151D4C2FFE29}"/>
              </a:ext>
            </a:extLst>
          </p:cNvPr>
          <p:cNvSpPr/>
          <p:nvPr/>
        </p:nvSpPr>
        <p:spPr>
          <a:xfrm>
            <a:off x="762049" y="4481497"/>
            <a:ext cx="6392730" cy="53968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F44A-57ED-0B17-BEFE-814A1D53C0BE}"/>
              </a:ext>
            </a:extLst>
          </p:cNvPr>
          <p:cNvSpPr txBox="1"/>
          <p:nvPr/>
        </p:nvSpPr>
        <p:spPr>
          <a:xfrm>
            <a:off x="1677224" y="799869"/>
            <a:ext cx="299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ighlight>
                  <a:srgbClr val="F2C6C2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가설 설정 이유</a:t>
            </a:r>
            <a:endParaRPr lang="en-US" altLang="ko-KR" sz="2800" dirty="0">
              <a:highlight>
                <a:srgbClr val="F2C6C2"/>
              </a:highligh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673917" y="1914571"/>
            <a:ext cx="10920046" cy="4617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 만원버스 문제점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승객이 너무 많아 경우 버스를 타지 못하는 경우가 발생한다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오랜 시간 동안 서서 가야한다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천천히 운행된다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여름철 살이 맞닿거나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냄새가 뒤섞여 승객간 불쾌감을 느낄 수 있다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하차시에 사람들을 비집고 나가야한다</a:t>
            </a: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 시간대에 버스상황을 개선할 방안이 필요하다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출퇴근시간대에 붐비는 곳에 버스시설을 개설하면</a:t>
            </a:r>
            <a:r>
              <a:rPr lang="en-US" altLang="ko-KR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위의 문제를 어느정도 해결해 줄 것</a:t>
            </a:r>
            <a:endParaRPr lang="en-US" altLang="ko-KR" sz="24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=&gt; </a:t>
            </a: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승객들의 편의성을 증대 시킬 수 있는 효과적인 방법이 될 것이라 생각해 가설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A1C6A-01B9-A0D7-0E9E-6254541DB481}"/>
              </a:ext>
            </a:extLst>
          </p:cNvPr>
          <p:cNvSpPr txBox="1"/>
          <p:nvPr/>
        </p:nvSpPr>
        <p:spPr>
          <a:xfrm>
            <a:off x="7894767" y="2189219"/>
            <a:ext cx="437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발표할 때 여기 가설설정 부분은 </a:t>
            </a:r>
            <a:r>
              <a:rPr lang="ko-KR" altLang="en-US" sz="24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 세 줄만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언급하고 넘어가도 될 것 같습니다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7838B2-5064-D98A-2C48-88165DD928FF}"/>
              </a:ext>
            </a:extLst>
          </p:cNvPr>
          <p:cNvGrpSpPr/>
          <p:nvPr/>
        </p:nvGrpSpPr>
        <p:grpSpPr>
          <a:xfrm>
            <a:off x="7166420" y="2960874"/>
            <a:ext cx="3777480" cy="3415320"/>
            <a:chOff x="7166420" y="2960874"/>
            <a:chExt cx="3777480" cy="34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77555B6-00A3-5FC1-5553-9652839FE1A4}"/>
                    </a:ext>
                  </a:extLst>
                </p14:cNvPr>
                <p14:cNvContentPartPr/>
                <p14:nvPr/>
              </p14:nvContentPartPr>
              <p14:xfrm>
                <a:off x="7166420" y="4580874"/>
                <a:ext cx="3777480" cy="1795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77555B6-00A3-5FC1-5553-9652839FE1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7420" y="4571874"/>
                  <a:ext cx="3795120" cy="18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006AC18-9D63-5657-9F4D-CE6BCCA70121}"/>
                    </a:ext>
                  </a:extLst>
                </p14:cNvPr>
                <p14:cNvContentPartPr/>
                <p14:nvPr/>
              </p14:nvContentPartPr>
              <p14:xfrm>
                <a:off x="9603260" y="2960874"/>
                <a:ext cx="1031040" cy="2047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006AC18-9D63-5657-9F4D-CE6BCCA701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94620" y="2952234"/>
                  <a:ext cx="1048680" cy="20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973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CCD6EE-C81C-A7AD-8FC2-1FEF82F1BFE4}"/>
              </a:ext>
            </a:extLst>
          </p:cNvPr>
          <p:cNvGrpSpPr/>
          <p:nvPr/>
        </p:nvGrpSpPr>
        <p:grpSpPr>
          <a:xfrm>
            <a:off x="312142" y="1842246"/>
            <a:ext cx="5276205" cy="2800874"/>
            <a:chOff x="761967" y="1420069"/>
            <a:chExt cx="9368169" cy="52003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B36650E-2221-F57B-332B-F9B77256B27E}"/>
                </a:ext>
              </a:extLst>
            </p:cNvPr>
            <p:cNvGrpSpPr/>
            <p:nvPr/>
          </p:nvGrpSpPr>
          <p:grpSpPr>
            <a:xfrm>
              <a:off x="761967" y="1420069"/>
              <a:ext cx="9368169" cy="5200386"/>
              <a:chOff x="761967" y="1420069"/>
              <a:chExt cx="9368169" cy="520038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90213BD-12E3-72D2-BED4-6558042379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51" t="24170" r="47454" b="34445"/>
              <a:stretch/>
            </p:blipFill>
            <p:spPr>
              <a:xfrm>
                <a:off x="761967" y="1420069"/>
                <a:ext cx="9368169" cy="5200386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143CF9-5E63-0262-39B4-CB9D45149BF1}"/>
                  </a:ext>
                </a:extLst>
              </p:cNvPr>
              <p:cNvSpPr/>
              <p:nvPr/>
            </p:nvSpPr>
            <p:spPr>
              <a:xfrm>
                <a:off x="4095813" y="1854199"/>
                <a:ext cx="495333" cy="4673601"/>
              </a:xfrm>
              <a:prstGeom prst="rect">
                <a:avLst/>
              </a:prstGeom>
              <a:noFill/>
              <a:ln w="76200">
                <a:solidFill>
                  <a:srgbClr val="CB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50E57F-3574-09FC-E7B2-95A8256E3948}"/>
                </a:ext>
              </a:extLst>
            </p:cNvPr>
            <p:cNvSpPr/>
            <p:nvPr/>
          </p:nvSpPr>
          <p:spPr>
            <a:xfrm>
              <a:off x="7454900" y="1854199"/>
              <a:ext cx="495333" cy="4673601"/>
            </a:xfrm>
            <a:prstGeom prst="rect">
              <a:avLst/>
            </a:prstGeom>
            <a:noFill/>
            <a:ln w="76200">
              <a:solidFill>
                <a:srgbClr val="CB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B344B7-0588-9772-D025-50A31B3A9DB9}"/>
              </a:ext>
            </a:extLst>
          </p:cNvPr>
          <p:cNvSpPr/>
          <p:nvPr/>
        </p:nvSpPr>
        <p:spPr>
          <a:xfrm>
            <a:off x="1672208" y="799835"/>
            <a:ext cx="3682114" cy="493875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29781D-06B8-2CF1-E7C4-B8EE35D977AD}"/>
              </a:ext>
            </a:extLst>
          </p:cNvPr>
          <p:cNvSpPr/>
          <p:nvPr/>
        </p:nvSpPr>
        <p:spPr>
          <a:xfrm>
            <a:off x="5902038" y="833120"/>
            <a:ext cx="5886443" cy="5244647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168006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출퇴근시간대에 승차승객수가 많은 곳에 노선수를 </a:t>
            </a:r>
            <a:r>
              <a:rPr lang="ko-KR" altLang="en-US" sz="200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추가해야한다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F44A-57ED-0B17-BEFE-814A1D53C0BE}"/>
              </a:ext>
            </a:extLst>
          </p:cNvPr>
          <p:cNvSpPr txBox="1"/>
          <p:nvPr/>
        </p:nvSpPr>
        <p:spPr>
          <a:xfrm>
            <a:off x="1677225" y="799869"/>
            <a:ext cx="3677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 데이터 선정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49F814-9F6B-A13C-3B35-8EFFDE31A7F7}"/>
              </a:ext>
            </a:extLst>
          </p:cNvPr>
          <p:cNvGrpSpPr/>
          <p:nvPr/>
        </p:nvGrpSpPr>
        <p:grpSpPr>
          <a:xfrm>
            <a:off x="254958" y="1416440"/>
            <a:ext cx="4215442" cy="461665"/>
            <a:chOff x="3128887" y="1357340"/>
            <a:chExt cx="4230339" cy="46166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83900A8-FB91-D348-9839-C4C86AFB5687}"/>
                </a:ext>
              </a:extLst>
            </p:cNvPr>
            <p:cNvSpPr/>
            <p:nvPr/>
          </p:nvSpPr>
          <p:spPr>
            <a:xfrm>
              <a:off x="3128887" y="1357340"/>
              <a:ext cx="4230339" cy="461665"/>
            </a:xfrm>
            <a:prstGeom prst="roundRect">
              <a:avLst/>
            </a:prstGeom>
            <a:solidFill>
              <a:srgbClr val="F2E8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45585B-AFD8-9181-6AAD-228C3B3C89C3}"/>
                </a:ext>
              </a:extLst>
            </p:cNvPr>
            <p:cNvSpPr txBox="1"/>
            <p:nvPr/>
          </p:nvSpPr>
          <p:spPr>
            <a:xfrm>
              <a:off x="3443687" y="1418895"/>
              <a:ext cx="36007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시간대별 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‘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승차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’</a:t>
              </a:r>
              <a:r>
                <a:rPr kumimoji="0" lang="ko-KR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총승객수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</a:rPr>
                <a:t> 그래프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00E56A-0154-E1F7-F24D-55CA93DA0683}"/>
              </a:ext>
            </a:extLst>
          </p:cNvPr>
          <p:cNvSpPr txBox="1"/>
          <p:nvPr/>
        </p:nvSpPr>
        <p:spPr>
          <a:xfrm>
            <a:off x="5984625" y="1061009"/>
            <a:ext cx="58038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18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 데이터 독립표본 검정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출퇴근시간대 데이터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the others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독립표본 검정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검정 결과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-18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시는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p-value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0.05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커서 유의미한 차이를 보이지 않기에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출퇴근데이터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선정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출퇴근 데이터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외의 데이터는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p-value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0.05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작아 유의미한 차이를 보이는 것으로 나타남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30AEC-CCEC-7A95-F98F-EF772E97ECE7}"/>
              </a:ext>
            </a:extLst>
          </p:cNvPr>
          <p:cNvSpPr txBox="1"/>
          <p:nvPr/>
        </p:nvSpPr>
        <p:spPr>
          <a:xfrm>
            <a:off x="-933699" y="2007725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B3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6</a:t>
            </a:r>
            <a:r>
              <a:rPr lang="ko-KR" altLang="en-US" sz="2000" dirty="0">
                <a:solidFill>
                  <a:srgbClr val="CB3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시</a:t>
            </a:r>
            <a:r>
              <a:rPr lang="en-US" altLang="ko-KR" sz="2000" dirty="0">
                <a:solidFill>
                  <a:srgbClr val="CB3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		18</a:t>
            </a:r>
            <a:r>
              <a:rPr lang="ko-KR" altLang="en-US" sz="2000" dirty="0">
                <a:solidFill>
                  <a:srgbClr val="CB3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시</a:t>
            </a:r>
            <a:endParaRPr lang="en-US" altLang="ko-KR" sz="2000" dirty="0">
              <a:solidFill>
                <a:srgbClr val="CB36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804E86-C314-D4D6-78B5-DD3C94B86C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6" t="45762" r="56576" b="42912"/>
          <a:stretch/>
        </p:blipFill>
        <p:spPr>
          <a:xfrm>
            <a:off x="6105226" y="1502967"/>
            <a:ext cx="5480065" cy="9980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A92AFD-C829-162E-2D83-CE991A77D8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9" t="47407" r="67477" b="44953"/>
          <a:stretch/>
        </p:blipFill>
        <p:spPr>
          <a:xfrm>
            <a:off x="5984625" y="3124511"/>
            <a:ext cx="5729713" cy="8786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543527-7379-FA9D-D04B-A8B56C8B4CF8}"/>
              </a:ext>
            </a:extLst>
          </p:cNvPr>
          <p:cNvSpPr txBox="1"/>
          <p:nvPr/>
        </p:nvSpPr>
        <p:spPr>
          <a:xfrm>
            <a:off x="312142" y="4737693"/>
            <a:ext cx="6761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시와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18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시에 승차 총승객수가 많다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A02A8-9A4D-4629-FBDD-A90EB6D91BBF}"/>
              </a:ext>
            </a:extLst>
          </p:cNvPr>
          <p:cNvSpPr txBox="1"/>
          <p:nvPr/>
        </p:nvSpPr>
        <p:spPr>
          <a:xfrm>
            <a:off x="2263808" y="6232673"/>
            <a:ext cx="8125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400" b="0" i="0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=&gt; </a:t>
            </a:r>
            <a:r>
              <a:rPr kumimoji="0" lang="ko-KR" altLang="en-US" sz="2400" b="0" i="0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출퇴근시간대 데이터를 가설을 위한 지표로 사용 가능하다</a:t>
            </a:r>
            <a:r>
              <a:rPr kumimoji="0" lang="en-US" altLang="ko-KR" sz="2400" b="0" i="0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F3D33-65B9-1B17-A54B-3712D246ABBA}"/>
              </a:ext>
            </a:extLst>
          </p:cNvPr>
          <p:cNvSpPr txBox="1"/>
          <p:nvPr/>
        </p:nvSpPr>
        <p:spPr>
          <a:xfrm>
            <a:off x="8152448" y="4158111"/>
            <a:ext cx="656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50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0.43791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2C581-4089-7FE8-B99B-055B9D524474}"/>
              </a:ext>
            </a:extLst>
          </p:cNvPr>
          <p:cNvSpPr txBox="1"/>
          <p:nvPr/>
        </p:nvSpPr>
        <p:spPr>
          <a:xfrm>
            <a:off x="10811843" y="4905538"/>
            <a:ext cx="97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50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B344B7-0588-9772-D025-50A31B3A9DB9}"/>
              </a:ext>
            </a:extLst>
          </p:cNvPr>
          <p:cNvSpPr/>
          <p:nvPr/>
        </p:nvSpPr>
        <p:spPr>
          <a:xfrm>
            <a:off x="1672207" y="799835"/>
            <a:ext cx="3783025" cy="493875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168006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출퇴근시간대에 승차승객수가 많은 곳에 노선수를 </a:t>
            </a:r>
            <a:r>
              <a:rPr lang="ko-KR" altLang="en-US" sz="200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추가해야한다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F44A-57ED-0B17-BEFE-814A1D53C0BE}"/>
              </a:ext>
            </a:extLst>
          </p:cNvPr>
          <p:cNvSpPr txBox="1"/>
          <p:nvPr/>
        </p:nvSpPr>
        <p:spPr>
          <a:xfrm>
            <a:off x="1653787" y="852604"/>
            <a:ext cx="380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출퇴근시간대 데이터와 노선수</a:t>
            </a:r>
            <a:endParaRPr lang="ko-KR" altLang="en-US" sz="2400" b="1" dirty="0"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Microsoft GothicNeo" panose="020B05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29781D-06B8-2CF1-E7C4-B8EE35D977AD}"/>
              </a:ext>
            </a:extLst>
          </p:cNvPr>
          <p:cNvSpPr/>
          <p:nvPr/>
        </p:nvSpPr>
        <p:spPr>
          <a:xfrm>
            <a:off x="132080" y="1525428"/>
            <a:ext cx="11958320" cy="5164565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6C177C-50CD-CAB8-A931-CAE586C8FA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97" t="42519" r="42407" b="46815"/>
          <a:stretch/>
        </p:blipFill>
        <p:spPr>
          <a:xfrm>
            <a:off x="7169528" y="1536566"/>
            <a:ext cx="4831722" cy="9531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6FC161-D9AE-5E1C-A6DE-50EAB721F5D8}"/>
              </a:ext>
            </a:extLst>
          </p:cNvPr>
          <p:cNvSpPr txBox="1"/>
          <p:nvPr/>
        </p:nvSpPr>
        <p:spPr>
          <a:xfrm>
            <a:off x="606642" y="1604070"/>
            <a:ext cx="10920046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			   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상관관계 분석 결과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3D97B-4234-B6B5-7C33-0FEF2EB9CC0A}"/>
              </a:ext>
            </a:extLst>
          </p:cNvPr>
          <p:cNvSpPr txBox="1"/>
          <p:nvPr/>
        </p:nvSpPr>
        <p:spPr>
          <a:xfrm>
            <a:off x="2878859" y="2109560"/>
            <a:ext cx="5421014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50000"/>
              </a:lnSpc>
              <a:spcBef>
                <a:spcPts val="1000"/>
              </a:spcBef>
              <a:defRPr/>
            </a:pP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상관계수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0.648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양의 선형관계를 보인다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0">
              <a:lnSpc>
                <a:spcPct val="50000"/>
              </a:lnSpc>
              <a:spcBef>
                <a:spcPts val="1000"/>
              </a:spcBef>
              <a:defRPr/>
            </a:pP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	           (p-value 0.0004)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3DE0D-00D0-209F-B258-5A461433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59" t="41629" r="26337" b="23995"/>
          <a:stretch/>
        </p:blipFill>
        <p:spPr>
          <a:xfrm>
            <a:off x="606642" y="2836115"/>
            <a:ext cx="7041628" cy="3741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B9A6DD-4A75-7487-4918-1E9822D8BFB7}"/>
              </a:ext>
            </a:extLst>
          </p:cNvPr>
          <p:cNvSpPr txBox="1"/>
          <p:nvPr/>
        </p:nvSpPr>
        <p:spPr>
          <a:xfrm>
            <a:off x="384639" y="2484783"/>
            <a:ext cx="10920046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선형회귀 분석 결과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DF524A-7985-0D0B-6E79-D72EF586C3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26" t="29115" r="46482" b="27951"/>
          <a:stretch/>
        </p:blipFill>
        <p:spPr>
          <a:xfrm>
            <a:off x="7632376" y="2860928"/>
            <a:ext cx="3982000" cy="35507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BB19B-1E59-B5E7-08AE-281FD73925BF}"/>
              </a:ext>
            </a:extLst>
          </p:cNvPr>
          <p:cNvSpPr/>
          <p:nvPr/>
        </p:nvSpPr>
        <p:spPr>
          <a:xfrm>
            <a:off x="9541581" y="3516175"/>
            <a:ext cx="1312914" cy="187730"/>
          </a:xfrm>
          <a:prstGeom prst="rect">
            <a:avLst/>
          </a:prstGeom>
          <a:noFill/>
          <a:ln w="38100">
            <a:solidFill>
              <a:srgbClr val="F2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B24D9C-E972-8F51-44ED-90E4F7B389C9}"/>
              </a:ext>
            </a:extLst>
          </p:cNvPr>
          <p:cNvCxnSpPr>
            <a:cxnSpLocks/>
          </p:cNvCxnSpPr>
          <p:nvPr/>
        </p:nvCxnSpPr>
        <p:spPr>
          <a:xfrm>
            <a:off x="9602865" y="3712543"/>
            <a:ext cx="0" cy="767956"/>
          </a:xfrm>
          <a:prstGeom prst="straightConnector1">
            <a:avLst/>
          </a:prstGeom>
          <a:ln w="38100">
            <a:solidFill>
              <a:srgbClr val="F2C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636C3A-E47E-E7E7-1522-7E930763E768}"/>
              </a:ext>
            </a:extLst>
          </p:cNvPr>
          <p:cNvSpPr/>
          <p:nvPr/>
        </p:nvSpPr>
        <p:spPr>
          <a:xfrm>
            <a:off x="9541581" y="3148327"/>
            <a:ext cx="1312914" cy="187730"/>
          </a:xfrm>
          <a:prstGeom prst="rect">
            <a:avLst/>
          </a:prstGeom>
          <a:noFill/>
          <a:ln w="38100">
            <a:solidFill>
              <a:srgbClr val="F2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7B220-FB9B-87AF-3D0C-AB595220D5A9}"/>
              </a:ext>
            </a:extLst>
          </p:cNvPr>
          <p:cNvSpPr txBox="1"/>
          <p:nvPr/>
        </p:nvSpPr>
        <p:spPr>
          <a:xfrm>
            <a:off x="6672719" y="4480499"/>
            <a:ext cx="4181776" cy="2000548"/>
          </a:xfrm>
          <a:prstGeom prst="rect">
            <a:avLst/>
          </a:prstGeom>
          <a:solidFill>
            <a:schemeClr val="bg1"/>
          </a:solidFill>
          <a:ln w="38100">
            <a:solidFill>
              <a:srgbClr val="F2C6C2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"/>
            </a:pPr>
            <a:endParaRPr lang="en-US" altLang="ko-KR" dirty="0"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"/>
            </a:pP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F-statistic</a:t>
            </a:r>
            <a:r>
              <a:rPr lang="ko-KR" altLang="en-US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의</a:t>
            </a:r>
            <a:r>
              <a:rPr lang="ko-KR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p-value</a:t>
            </a:r>
            <a:r>
              <a:rPr lang="ko-KR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가 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0.05</a:t>
            </a:r>
            <a:r>
              <a:rPr lang="ko-KR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보다 작아 회귀식은 통계적으로 의미가 있다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"/>
            </a:pPr>
            <a:endParaRPr lang="en-US" altLang="ko-KR" sz="1600" dirty="0"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"/>
            </a:pP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Adj. r-</a:t>
            </a:r>
            <a:r>
              <a:rPr lang="en-US" altLang="ko-KR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sqared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 : </a:t>
            </a:r>
            <a:r>
              <a:rPr lang="ko-KR" altLang="en-US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출퇴근시간대 승차 승객수는 노선수</a:t>
            </a:r>
            <a:r>
              <a:rPr lang="ko-KR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36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% </a:t>
            </a:r>
            <a:r>
              <a:rPr lang="ko-KR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확인할 수 있다</a:t>
            </a:r>
            <a:r>
              <a:rPr lang="en-US" altLang="ko-KR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맑은 고딕" panose="020B0503020000020004" pitchFamily="50" charset="-127"/>
              </a:rPr>
              <a:t>.</a:t>
            </a:r>
            <a:endParaRPr lang="ko-KR" altLang="ko-KR" dirty="0"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"/>
            </a:pPr>
            <a:endParaRPr lang="ko-KR" altLang="ko-KR" dirty="0">
              <a:effectLst/>
              <a:latin typeface="Gowun Batang" pitchFamily="2" charset="-127"/>
              <a:ea typeface="Gowun Batang" pitchFamily="2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7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1C5123-B694-AB30-5788-74E13906FE48}"/>
              </a:ext>
            </a:extLst>
          </p:cNvPr>
          <p:cNvSpPr/>
          <p:nvPr/>
        </p:nvSpPr>
        <p:spPr>
          <a:xfrm>
            <a:off x="1672207" y="799835"/>
            <a:ext cx="1590073" cy="523254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29781D-06B8-2CF1-E7C4-B8EE35D977AD}"/>
              </a:ext>
            </a:extLst>
          </p:cNvPr>
          <p:cNvSpPr/>
          <p:nvPr/>
        </p:nvSpPr>
        <p:spPr>
          <a:xfrm>
            <a:off x="307185" y="1420069"/>
            <a:ext cx="5238751" cy="5360138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883184" y="77793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출퇴근시간대에 승차승객수가 많은 곳에 노선수를 </a:t>
            </a:r>
            <a:r>
              <a:rPr lang="ko-KR" altLang="en-US" sz="200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추가해야한다</a:t>
            </a:r>
            <a:r>
              <a:rPr lang="en-US" altLang="ko-KR" sz="200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F44A-57ED-0B17-BEFE-814A1D53C0BE}"/>
              </a:ext>
            </a:extLst>
          </p:cNvPr>
          <p:cNvSpPr txBox="1"/>
          <p:nvPr/>
        </p:nvSpPr>
        <p:spPr>
          <a:xfrm>
            <a:off x="1677224" y="799869"/>
            <a:ext cx="6588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ighlight>
                  <a:srgbClr val="F2C6C2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부여</a:t>
            </a:r>
            <a:endParaRPr lang="en-US" altLang="ko-KR" sz="2800" dirty="0">
              <a:highlight>
                <a:srgbClr val="F2C6C2"/>
              </a:highligh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24318A-8B7A-F604-0751-0FAE9FACC9C7}"/>
              </a:ext>
            </a:extLst>
          </p:cNvPr>
          <p:cNvGrpSpPr/>
          <p:nvPr/>
        </p:nvGrpSpPr>
        <p:grpSpPr>
          <a:xfrm>
            <a:off x="5856224" y="644140"/>
            <a:ext cx="3324506" cy="5969830"/>
            <a:chOff x="8204072" y="303817"/>
            <a:chExt cx="3324506" cy="596983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F829C89-7F25-E563-DEE3-E5BD75FD0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3" t="22672" r="88847" b="34537"/>
            <a:stretch/>
          </p:blipFill>
          <p:spPr>
            <a:xfrm>
              <a:off x="8204072" y="305559"/>
              <a:ext cx="943911" cy="596808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4ABB3E8-1000-02BA-DF3B-9D58F76B6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509" t="22670" r="48707" b="34692"/>
            <a:stretch/>
          </p:blipFill>
          <p:spPr>
            <a:xfrm>
              <a:off x="9112826" y="303817"/>
              <a:ext cx="2415752" cy="5969830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442621-6630-DDC5-CBB8-A6D3D3492441}"/>
              </a:ext>
            </a:extLst>
          </p:cNvPr>
          <p:cNvSpPr/>
          <p:nvPr/>
        </p:nvSpPr>
        <p:spPr>
          <a:xfrm>
            <a:off x="932347" y="1657614"/>
            <a:ext cx="3759061" cy="1085852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2B9F61-F2C8-0F3C-8E63-0D190AE9CFFA}"/>
              </a:ext>
            </a:extLst>
          </p:cNvPr>
          <p:cNvGrpSpPr/>
          <p:nvPr/>
        </p:nvGrpSpPr>
        <p:grpSpPr>
          <a:xfrm>
            <a:off x="9180730" y="2172244"/>
            <a:ext cx="2921000" cy="2913621"/>
            <a:chOff x="7831436" y="6234812"/>
            <a:chExt cx="3770440" cy="364217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2A9EC39-F5DD-9D03-4F72-3A863B1C7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53" t="65184" r="89005" b="8703"/>
            <a:stretch/>
          </p:blipFill>
          <p:spPr>
            <a:xfrm>
              <a:off x="7831436" y="6234813"/>
              <a:ext cx="1281390" cy="364217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C3CE17E-44FE-FFEA-4EFE-EA6AFDECD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509" t="65030" r="48380" b="8956"/>
            <a:stretch/>
          </p:blipFill>
          <p:spPr>
            <a:xfrm>
              <a:off x="9112826" y="6234812"/>
              <a:ext cx="2489050" cy="3642169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20C48E-2803-4F2D-BE96-1EDD3F73E6E5}"/>
              </a:ext>
            </a:extLst>
          </p:cNvPr>
          <p:cNvCxnSpPr/>
          <p:nvPr/>
        </p:nvCxnSpPr>
        <p:spPr>
          <a:xfrm>
            <a:off x="956409" y="2196911"/>
            <a:ext cx="37590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CC75F-B346-C309-3AA3-75BA02D81F34}"/>
              </a:ext>
            </a:extLst>
          </p:cNvPr>
          <p:cNvSpPr/>
          <p:nvPr/>
        </p:nvSpPr>
        <p:spPr>
          <a:xfrm>
            <a:off x="1231576" y="4397514"/>
            <a:ext cx="3505366" cy="527149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0E56A-0154-E1F7-F24D-55CA93DA0683}"/>
              </a:ext>
            </a:extLst>
          </p:cNvPr>
          <p:cNvSpPr txBox="1"/>
          <p:nvPr/>
        </p:nvSpPr>
        <p:spPr>
          <a:xfrm>
            <a:off x="644480" y="1667899"/>
            <a:ext cx="4725224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        출퇴근시간대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승차총승객수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	   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승차총승개수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의 비율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=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 출퇴근시간대에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붐비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는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정도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비율 값이 높을 수록 출퇴근시간대에 고통 받는 자치구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3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버스시설 개설이 필요한 순위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1.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영등포구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2.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금천구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3.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강남구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6B4ECD3-85F7-1B01-4D79-8669D368333F}"/>
              </a:ext>
            </a:extLst>
          </p:cNvPr>
          <p:cNvGrpSpPr/>
          <p:nvPr/>
        </p:nvGrpSpPr>
        <p:grpSpPr>
          <a:xfrm>
            <a:off x="624170" y="292253"/>
            <a:ext cx="5861051" cy="6565747"/>
            <a:chOff x="3194049" y="355600"/>
            <a:chExt cx="5861051" cy="656574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96CC84-AE12-E86D-54F6-6861911F4A4D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EA70B1-0B22-593B-562B-F3596AC57836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1EC065-6CD7-0699-8766-581479313E36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ACC54B-B6AC-7167-B3E0-6BFE8B490984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2921A6-3725-E1FE-5402-AA9C82DF2113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12D3DC2-CB47-FD86-240D-DC400D3E523E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41B17AF-2A9A-0796-C024-4C6334591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8849" y="977748"/>
                <a:ext cx="2154291" cy="215429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459384-0766-E806-7871-B11F611F514E}"/>
                  </a:ext>
                </a:extLst>
              </p:cNvPr>
              <p:cNvSpPr txBox="1"/>
              <p:nvPr/>
            </p:nvSpPr>
            <p:spPr>
              <a:xfrm>
                <a:off x="3476620" y="3277318"/>
                <a:ext cx="523875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6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감사합니다</a:t>
                </a:r>
                <a:r>
                  <a:rPr lang="en-US" altLang="ko-KR" sz="6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57346C-FEAA-B925-BD63-AD25246A245D}"/>
              </a:ext>
            </a:extLst>
          </p:cNvPr>
          <p:cNvSpPr txBox="1"/>
          <p:nvPr/>
        </p:nvSpPr>
        <p:spPr>
          <a:xfrm>
            <a:off x="6845884" y="292253"/>
            <a:ext cx="49036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2E8DF"/>
                </a:solidFill>
              </a:rPr>
              <a:t>사용한 데이터 </a:t>
            </a:r>
            <a:r>
              <a:rPr lang="en-US" altLang="ko-KR" b="1" dirty="0">
                <a:solidFill>
                  <a:srgbClr val="F2E8DF"/>
                </a:solidFill>
              </a:rPr>
              <a:t>: </a:t>
            </a:r>
          </a:p>
          <a:p>
            <a:endParaRPr lang="en-US" altLang="ko-KR" b="1" i="0" dirty="0">
              <a:solidFill>
                <a:srgbClr val="F2E8D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출처 </a:t>
            </a:r>
            <a:r>
              <a:rPr lang="en-US" altLang="ko-KR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&lt;</a:t>
            </a:r>
            <a:r>
              <a:rPr lang="ko-KR" altLang="en-US" dirty="0" err="1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서울열린데이터광장</a:t>
            </a:r>
            <a:r>
              <a:rPr lang="en-US" altLang="ko-KR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  <a:r>
              <a:rPr lang="ko-KR" altLang="en-US" i="0" dirty="0">
                <a:solidFill>
                  <a:srgbClr val="F2E8D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서울시 버스노선별 정류장별 시간대별 </a:t>
            </a:r>
            <a:r>
              <a:rPr lang="ko-KR" altLang="en-US" i="0" dirty="0" err="1">
                <a:solidFill>
                  <a:srgbClr val="F2E8D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승하차</a:t>
            </a:r>
            <a:r>
              <a:rPr lang="ko-KR" altLang="en-US" i="0" dirty="0">
                <a:solidFill>
                  <a:srgbClr val="F2E8D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인원 정보</a:t>
            </a:r>
          </a:p>
          <a:p>
            <a:r>
              <a:rPr lang="en-US" altLang="ko-KR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https://data.seoul.go.kr/dataList/OA-12913/S/1/datasetView.do</a:t>
            </a:r>
          </a:p>
          <a:p>
            <a:endParaRPr lang="en-US" altLang="ko-KR" b="1" dirty="0">
              <a:solidFill>
                <a:srgbClr val="F2E8D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b="1" i="0" dirty="0">
              <a:solidFill>
                <a:srgbClr val="F2E8D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서울시 통근</a:t>
            </a:r>
            <a:r>
              <a:rPr lang="en-US" altLang="ko-KR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·</a:t>
            </a:r>
            <a:r>
              <a:rPr lang="ko-KR" altLang="en-US" i="0" dirty="0" err="1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통학시</a:t>
            </a:r>
            <a:r>
              <a:rPr lang="ko-KR" altLang="en-US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이용하는 교통수단 통계 </a:t>
            </a:r>
            <a:r>
              <a:rPr lang="en-US" altLang="ko-KR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&lt;</a:t>
            </a:r>
            <a:r>
              <a:rPr lang="ko-KR" altLang="en-US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서울 </a:t>
            </a:r>
            <a:r>
              <a:rPr lang="ko-KR" altLang="en-US" i="0" dirty="0" err="1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열린데이터</a:t>
            </a:r>
            <a:r>
              <a:rPr lang="ko-KR" altLang="en-US" i="0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광장</a:t>
            </a:r>
            <a:r>
              <a:rPr lang="en-US" altLang="ko-KR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r>
              <a:rPr lang="en-US" altLang="ko-KR" dirty="0">
                <a:solidFill>
                  <a:srgbClr val="F2E8DF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https://data.seoul.go.kr/dataList/10283/S/2/datasetView.do</a:t>
            </a:r>
            <a:endParaRPr lang="en-US" altLang="ko-KR" dirty="0">
              <a:solidFill>
                <a:srgbClr val="F2E8D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i="0" dirty="0">
              <a:solidFill>
                <a:srgbClr val="F2E8D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117474" y="406400"/>
            <a:ext cx="5861051" cy="6565747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126" y="1203981"/>
                <a:ext cx="1301741" cy="13017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CEDE-47F8-FEE7-6F16-4A4FF8842D70}"/>
                  </a:ext>
                </a:extLst>
              </p:cNvPr>
              <p:cNvSpPr txBox="1"/>
              <p:nvPr/>
            </p:nvSpPr>
            <p:spPr>
              <a:xfrm>
                <a:off x="3476622" y="2644170"/>
                <a:ext cx="523875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spc="-15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자치구별 </a:t>
                </a:r>
                <a:r>
                  <a:rPr lang="ko-KR" altLang="en-US" sz="3200" spc="-150" dirty="0" err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승하차승객수에</a:t>
                </a:r>
                <a:r>
                  <a:rPr lang="ko-KR" altLang="en-US" sz="3200" spc="-15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비해서  버스역이 적은 곳에 정류장을 개설해야 한다</a:t>
                </a:r>
                <a:r>
                  <a:rPr lang="en-US" altLang="ko-KR" sz="3200" spc="-15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  <a:endParaRPr lang="en-US" altLang="ko-KR" sz="3200" dirty="0">
                  <a:latin typeface="한컴 고딕" panose="02000500000000000000" pitchFamily="2" charset="-127"/>
                  <a:ea typeface="한컴 고딕" panose="02000500000000000000" pitchFamily="2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BA289-1CAE-5605-3780-70234550268E}"/>
                  </a:ext>
                </a:extLst>
              </p:cNvPr>
              <p:cNvSpPr txBox="1"/>
              <p:nvPr/>
            </p:nvSpPr>
            <p:spPr>
              <a:xfrm>
                <a:off x="3476622" y="480758"/>
                <a:ext cx="52387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</a:t>
                </a:r>
                <a:r>
                  <a:rPr lang="en-US" altLang="ko-KR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1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6B991-F394-AE0B-BAAF-3A322A3387C4}"/>
              </a:ext>
            </a:extLst>
          </p:cNvPr>
          <p:cNvSpPr txBox="1"/>
          <p:nvPr/>
        </p:nvSpPr>
        <p:spPr>
          <a:xfrm>
            <a:off x="5978525" y="131812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2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200" spc="-15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승하차승객수와</a:t>
            </a:r>
            <a:r>
              <a:rPr lang="ko-KR" altLang="en-US" sz="32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 버스정류장 수</a:t>
            </a:r>
            <a:endParaRPr lang="en-US" altLang="ko-KR" sz="32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2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의 상관관계가 성립한다면</a:t>
            </a:r>
            <a:r>
              <a:rPr lang="en-US" altLang="ko-KR" sz="32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endParaRPr lang="en-US" altLang="ko-KR" sz="16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200" spc="-15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승하차승객수가</a:t>
            </a:r>
            <a:r>
              <a:rPr lang="ko-KR" altLang="en-US" sz="32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spc="-15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많은데에</a:t>
            </a:r>
            <a:r>
              <a:rPr lang="ko-KR" altLang="en-US" sz="32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비해 버스정류장이 적은 곳에 버스 정류장이 필요할 것이다</a:t>
            </a:r>
            <a:r>
              <a:rPr lang="en-US" altLang="ko-KR" sz="32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32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799869"/>
            <a:ext cx="2285176" cy="49384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 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1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292100" y="1534326"/>
            <a:ext cx="11595099" cy="1894674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479298" y="43767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자치구별 </a:t>
            </a:r>
            <a:r>
              <a:rPr lang="ko-KR" alt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승하차승객수에</a:t>
            </a:r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비해서 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버스역이 적은 곳에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77225" y="787169"/>
            <a:ext cx="2285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사용한 데이터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20FA95-6BE6-3178-8617-5694F1CC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606801"/>
            <a:ext cx="12192000" cy="36335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19818A-9550-52A2-A4DA-E2F08ACD31E2}"/>
              </a:ext>
            </a:extLst>
          </p:cNvPr>
          <p:cNvSpPr/>
          <p:nvPr/>
        </p:nvSpPr>
        <p:spPr>
          <a:xfrm>
            <a:off x="8446324" y="2207956"/>
            <a:ext cx="1053276" cy="509844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22EE-CA7E-0AC9-C1F4-1EF89266729B}"/>
              </a:ext>
            </a:extLst>
          </p:cNvPr>
          <p:cNvSpPr txBox="1"/>
          <p:nvPr/>
        </p:nvSpPr>
        <p:spPr>
          <a:xfrm>
            <a:off x="571500" y="1705922"/>
            <a:ext cx="10718800" cy="149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 자치구별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총승객수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데이터는 총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개로 데이터수가 적다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=&gt;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달간 정류장수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노선수는 크게 변동이 없을 것이라 가정하고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 데이터 추가 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75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개의 데이터를 사용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484284" y="91956"/>
            <a:ext cx="950598" cy="1157627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419100" y="1154290"/>
            <a:ext cx="11404600" cy="1431820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3EFBF3-FED4-6D1F-C256-4A69C46D7A9A}"/>
              </a:ext>
            </a:extLst>
          </p:cNvPr>
          <p:cNvSpPr/>
          <p:nvPr/>
        </p:nvSpPr>
        <p:spPr>
          <a:xfrm>
            <a:off x="3952145" y="2139383"/>
            <a:ext cx="2143855" cy="402093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B55E4-966B-BDB7-E3C1-567C0000F7F3}"/>
              </a:ext>
            </a:extLst>
          </p:cNvPr>
          <p:cNvSpPr/>
          <p:nvPr/>
        </p:nvSpPr>
        <p:spPr>
          <a:xfrm>
            <a:off x="1438309" y="634412"/>
            <a:ext cx="1443585" cy="492554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A518474-9D6E-6353-68EA-3D24200BB086}"/>
              </a:ext>
            </a:extLst>
          </p:cNvPr>
          <p:cNvSpPr/>
          <p:nvPr/>
        </p:nvSpPr>
        <p:spPr>
          <a:xfrm>
            <a:off x="416309" y="4249285"/>
            <a:ext cx="11404600" cy="1522074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74F0AC6-4901-692B-E7FD-783D628483A7}"/>
              </a:ext>
            </a:extLst>
          </p:cNvPr>
          <p:cNvSpPr/>
          <p:nvPr/>
        </p:nvSpPr>
        <p:spPr>
          <a:xfrm>
            <a:off x="429009" y="2650155"/>
            <a:ext cx="11404600" cy="1522074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527976" y="158305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 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F313A-BD36-99B6-91A5-C4D9304AF9DC}"/>
              </a:ext>
            </a:extLst>
          </p:cNvPr>
          <p:cNvSpPr txBox="1"/>
          <p:nvPr/>
        </p:nvSpPr>
        <p:spPr>
          <a:xfrm>
            <a:off x="555922" y="1317710"/>
            <a:ext cx="39267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정류장수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총승객수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피어슨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43FC3-ABAC-73F5-56F3-7FFC5DFEFCA9}"/>
              </a:ext>
            </a:extLst>
          </p:cNvPr>
          <p:cNvSpPr txBox="1"/>
          <p:nvPr/>
        </p:nvSpPr>
        <p:spPr>
          <a:xfrm>
            <a:off x="3952145" y="2145440"/>
            <a:ext cx="2233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양의 상관관계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1D2731F3-84B1-2703-2EF8-F42509402A0E}"/>
              </a:ext>
            </a:extLst>
          </p:cNvPr>
          <p:cNvSpPr txBox="1">
            <a:spLocks/>
          </p:cNvSpPr>
          <p:nvPr/>
        </p:nvSpPr>
        <p:spPr>
          <a:xfrm>
            <a:off x="600997" y="2541476"/>
            <a:ext cx="3344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정류장수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총승객수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피어슨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7C60244-12FF-189E-06BC-188EBB403A8C}"/>
              </a:ext>
            </a:extLst>
          </p:cNvPr>
          <p:cNvSpPr txBox="1">
            <a:spLocks/>
          </p:cNvSpPr>
          <p:nvPr/>
        </p:nvSpPr>
        <p:spPr>
          <a:xfrm>
            <a:off x="442538" y="4172229"/>
            <a:ext cx="3344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정류장수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총승객수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피어슨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상관관계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110C4-15E3-D82F-879B-46AA8FD8BEFE}"/>
              </a:ext>
            </a:extLst>
          </p:cNvPr>
          <p:cNvSpPr txBox="1"/>
          <p:nvPr/>
        </p:nvSpPr>
        <p:spPr>
          <a:xfrm>
            <a:off x="1452504" y="628417"/>
            <a:ext cx="1641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검정결과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BCF35F-D43E-556A-DDEA-CBFE11AD69DD}"/>
              </a:ext>
            </a:extLst>
          </p:cNvPr>
          <p:cNvSpPr/>
          <p:nvPr/>
        </p:nvSpPr>
        <p:spPr>
          <a:xfrm>
            <a:off x="3932086" y="3653051"/>
            <a:ext cx="2140048" cy="433735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D49879-3613-419A-84C5-E3F21B5A5D04}"/>
              </a:ext>
            </a:extLst>
          </p:cNvPr>
          <p:cNvSpPr/>
          <p:nvPr/>
        </p:nvSpPr>
        <p:spPr>
          <a:xfrm>
            <a:off x="278123" y="5912736"/>
            <a:ext cx="11697977" cy="655767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5A4FC-75D4-4D33-19D0-1A9F3C4C789B}"/>
              </a:ext>
            </a:extLst>
          </p:cNvPr>
          <p:cNvSpPr txBox="1"/>
          <p:nvPr/>
        </p:nvSpPr>
        <p:spPr>
          <a:xfrm>
            <a:off x="937529" y="5657671"/>
            <a:ext cx="1310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분석 결과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3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4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5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 모두 정류장수와 </a:t>
            </a:r>
            <a:r>
              <a:rPr lang="ko-KR" altLang="en-US" sz="2400" spc="-15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총승객수는</a:t>
            </a:r>
            <a:r>
              <a:rPr lang="ko-KR" altLang="en-US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양의 상관관계를 보인다</a:t>
            </a:r>
            <a:r>
              <a:rPr lang="en-US" altLang="ko-KR" sz="2400" spc="-1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691DE-441A-C659-25B0-516E750D256F}"/>
              </a:ext>
            </a:extLst>
          </p:cNvPr>
          <p:cNvSpPr txBox="1"/>
          <p:nvPr/>
        </p:nvSpPr>
        <p:spPr>
          <a:xfrm>
            <a:off x="4479298" y="81867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자치구별 </a:t>
            </a:r>
            <a:r>
              <a:rPr lang="ko-KR" alt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승하차승객수에</a:t>
            </a:r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비해서 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버스역이 적은 곳에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7B521-CA80-5AF6-2C9F-716EE18DE9B5}"/>
              </a:ext>
            </a:extLst>
          </p:cNvPr>
          <p:cNvSpPr txBox="1"/>
          <p:nvPr/>
        </p:nvSpPr>
        <p:spPr>
          <a:xfrm>
            <a:off x="3938967" y="3648906"/>
            <a:ext cx="627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양의 상관관계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27B8C6-3CC9-8435-795D-1EF8692B2A51}"/>
              </a:ext>
            </a:extLst>
          </p:cNvPr>
          <p:cNvSpPr/>
          <p:nvPr/>
        </p:nvSpPr>
        <p:spPr>
          <a:xfrm>
            <a:off x="3934350" y="5137496"/>
            <a:ext cx="2143855" cy="402093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80511-6F5D-A64E-37FC-534DA938B4D0}"/>
              </a:ext>
            </a:extLst>
          </p:cNvPr>
          <p:cNvSpPr txBox="1"/>
          <p:nvPr/>
        </p:nvSpPr>
        <p:spPr>
          <a:xfrm>
            <a:off x="3991779" y="5125317"/>
            <a:ext cx="627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양의 상관관계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C353F1B-E5B1-CE6E-E5A9-1CE036FB7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107" y="1249951"/>
            <a:ext cx="8160169" cy="844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8AB515-549A-978E-36D6-DFBD06B92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107" y="2699096"/>
            <a:ext cx="8179220" cy="82554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F4FF3A-57DF-CF06-66AF-B52D3D1E3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909" y="4216385"/>
            <a:ext cx="8058564" cy="8382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B81439-672E-547C-835A-A897B6CFA5A1}"/>
              </a:ext>
            </a:extLst>
          </p:cNvPr>
          <p:cNvSpPr/>
          <p:nvPr/>
        </p:nvSpPr>
        <p:spPr>
          <a:xfrm>
            <a:off x="4350304" y="1847467"/>
            <a:ext cx="1776807" cy="206141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E11BED-5CC5-A152-E50D-7FD4806FC733}"/>
              </a:ext>
            </a:extLst>
          </p:cNvPr>
          <p:cNvSpPr/>
          <p:nvPr/>
        </p:nvSpPr>
        <p:spPr>
          <a:xfrm>
            <a:off x="4408571" y="3255863"/>
            <a:ext cx="1776807" cy="206141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00D774-DD3C-943A-3411-517A8764D3FA}"/>
              </a:ext>
            </a:extLst>
          </p:cNvPr>
          <p:cNvSpPr/>
          <p:nvPr/>
        </p:nvSpPr>
        <p:spPr>
          <a:xfrm>
            <a:off x="4408040" y="4805843"/>
            <a:ext cx="1776807" cy="206141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2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837969"/>
            <a:ext cx="2691576" cy="45574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 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1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320708" y="1483366"/>
            <a:ext cx="7743792" cy="5133333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479298" y="43767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자치구별 </a:t>
            </a:r>
            <a:r>
              <a:rPr lang="ko-KR" alt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승하차승객수에</a:t>
            </a:r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비해서 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버스역이 적은 곳에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77225" y="787169"/>
            <a:ext cx="2802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검정 결과 시각화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22EE-CA7E-0AC9-C1F4-1EF89266729B}"/>
              </a:ext>
            </a:extLst>
          </p:cNvPr>
          <p:cNvSpPr txBox="1"/>
          <p:nvPr/>
        </p:nvSpPr>
        <p:spPr>
          <a:xfrm>
            <a:off x="8247975" y="1955434"/>
            <a:ext cx="3416300" cy="341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150" dirty="0" err="1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승하차총승객수가</a:t>
            </a: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증가할 수록 정류장수가 증가하는 양의 상관관계 그래프</a:t>
            </a:r>
            <a:endParaRPr lang="en-US" altLang="ko-KR" sz="24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2400" spc="-150" dirty="0">
              <a:solidFill>
                <a:srgbClr val="F2E8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(+)</a:t>
            </a:r>
          </a:p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월별로 총승객수도 증가하였다</a:t>
            </a:r>
            <a:r>
              <a:rPr lang="en-US" altLang="ko-KR" sz="2400" spc="-150" dirty="0">
                <a:solidFill>
                  <a:srgbClr val="F2E8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CF7AD-2594-5A58-2AA3-8F814D19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22" y="1564787"/>
            <a:ext cx="6277339" cy="49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157199" y="1433551"/>
            <a:ext cx="6374414" cy="4821696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888721-86F8-5113-3760-7D1B64BF2356}"/>
              </a:ext>
            </a:extLst>
          </p:cNvPr>
          <p:cNvSpPr txBox="1"/>
          <p:nvPr/>
        </p:nvSpPr>
        <p:spPr>
          <a:xfrm>
            <a:off x="476016" y="3974792"/>
            <a:ext cx="38601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신규 정류장이 불필요한 순위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2C6C2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1. </a:t>
            </a:r>
            <a:r>
              <a:rPr lang="ko-KR" altLang="en-US" sz="2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성동구</a:t>
            </a:r>
            <a:endParaRPr lang="en-US" altLang="ko-KR" sz="24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2.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강동구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3.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강서구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A4FC2E-EC6E-023D-742F-57CE75535DF7}"/>
              </a:ext>
            </a:extLst>
          </p:cNvPr>
          <p:cNvSpPr/>
          <p:nvPr/>
        </p:nvSpPr>
        <p:spPr>
          <a:xfrm>
            <a:off x="3390393" y="4643831"/>
            <a:ext cx="2910108" cy="1269953"/>
          </a:xfrm>
          <a:prstGeom prst="rect">
            <a:avLst/>
          </a:prstGeom>
          <a:noFill/>
          <a:ln w="38100">
            <a:solidFill>
              <a:srgbClr val="F2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23430-0F98-F77D-81F4-AE2E5B0D53DB}"/>
              </a:ext>
            </a:extLst>
          </p:cNvPr>
          <p:cNvSpPr/>
          <p:nvPr/>
        </p:nvSpPr>
        <p:spPr>
          <a:xfrm>
            <a:off x="3488706" y="2379311"/>
            <a:ext cx="2824799" cy="1302164"/>
          </a:xfrm>
          <a:prstGeom prst="rect">
            <a:avLst/>
          </a:prstGeom>
          <a:noFill/>
          <a:ln w="38100">
            <a:solidFill>
              <a:srgbClr val="F2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837969"/>
            <a:ext cx="1637475" cy="45574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 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479298" y="43767"/>
            <a:ext cx="7537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자치구별 </a:t>
            </a:r>
            <a:r>
              <a:rPr lang="ko-KR" alt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승하차승객수에</a:t>
            </a:r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비해서  </a:t>
            </a:r>
            <a:endParaRPr lang="en-US" altLang="ko-KR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버스역이 적은 곳에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77225" y="787169"/>
            <a:ext cx="1637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부여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FA231B-9378-3185-B313-BE5C33516160}"/>
              </a:ext>
            </a:extLst>
          </p:cNvPr>
          <p:cNvGrpSpPr/>
          <p:nvPr/>
        </p:nvGrpSpPr>
        <p:grpSpPr>
          <a:xfrm>
            <a:off x="6461170" y="1106640"/>
            <a:ext cx="5658359" cy="4948056"/>
            <a:chOff x="3142356" y="1192858"/>
            <a:chExt cx="7261545" cy="45602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396687-B555-A2CB-9BA1-B37BBCF6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2357" y="1192858"/>
              <a:ext cx="7258943" cy="299305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EC25C49-3D46-9888-8D31-4CB8868DE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2356" y="4147181"/>
              <a:ext cx="7261545" cy="160591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5A296E3-4C0B-348D-D314-A47C2AFB8391}"/>
              </a:ext>
            </a:extLst>
          </p:cNvPr>
          <p:cNvSpPr txBox="1"/>
          <p:nvPr/>
        </p:nvSpPr>
        <p:spPr>
          <a:xfrm>
            <a:off x="3511134" y="2430228"/>
            <a:ext cx="2789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 정류소당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개월간 평균적인 총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승객수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35,445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3F339-E4D0-AF89-A58C-F8C0E1A7D960}"/>
              </a:ext>
            </a:extLst>
          </p:cNvPr>
          <p:cNvSpPr txBox="1"/>
          <p:nvPr/>
        </p:nvSpPr>
        <p:spPr>
          <a:xfrm>
            <a:off x="3428299" y="4717471"/>
            <a:ext cx="3032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 정류소당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개월간 평균적인 총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승객수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11,543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405D1-7D4A-8A32-22B4-8D99E8C37CC2}"/>
              </a:ext>
            </a:extLst>
          </p:cNvPr>
          <p:cNvSpPr txBox="1"/>
          <p:nvPr/>
        </p:nvSpPr>
        <p:spPr>
          <a:xfrm>
            <a:off x="425172" y="1775834"/>
            <a:ext cx="386019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신규 정류장이 필요한 순위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2C6C2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1.  </a:t>
            </a:r>
            <a:r>
              <a:rPr lang="ko-KR" altLang="en-US" sz="2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중구</a:t>
            </a:r>
            <a:endParaRPr lang="en-US" altLang="ko-KR" sz="24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2.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동대문구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lvl="1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3.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관악구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B0B3FD7-3EA9-6B4D-8381-2B4D4C8EB8DD}"/>
              </a:ext>
            </a:extLst>
          </p:cNvPr>
          <p:cNvSpPr/>
          <p:nvPr/>
        </p:nvSpPr>
        <p:spPr>
          <a:xfrm>
            <a:off x="2660572" y="4787945"/>
            <a:ext cx="706175" cy="253115"/>
          </a:xfrm>
          <a:prstGeom prst="rightArrow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1F4FE4-D812-FA15-1A64-B7D47065EA89}"/>
              </a:ext>
            </a:extLst>
          </p:cNvPr>
          <p:cNvSpPr/>
          <p:nvPr/>
        </p:nvSpPr>
        <p:spPr>
          <a:xfrm>
            <a:off x="2660572" y="2497446"/>
            <a:ext cx="799718" cy="256028"/>
          </a:xfrm>
          <a:prstGeom prst="rightArrow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21680-937E-1A6F-0453-D30D04273735}"/>
              </a:ext>
            </a:extLst>
          </p:cNvPr>
          <p:cNvSpPr txBox="1"/>
          <p:nvPr/>
        </p:nvSpPr>
        <p:spPr>
          <a:xfrm>
            <a:off x="4285365" y="6053142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 err="1">
                <a:solidFill>
                  <a:schemeClr val="bg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승하차총승객수</a:t>
            </a:r>
            <a:r>
              <a:rPr lang="en-US" altLang="ko-KR" sz="2000" dirty="0">
                <a:solidFill>
                  <a:schemeClr val="bg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정류장 의 </a:t>
            </a:r>
            <a:r>
              <a:rPr lang="ko-KR" altLang="en-US" sz="2000" dirty="0" err="1">
                <a:solidFill>
                  <a:schemeClr val="bg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비율값으로</a:t>
            </a:r>
            <a:r>
              <a:rPr lang="ko-KR" altLang="en-US" sz="2000" dirty="0">
                <a:solidFill>
                  <a:schemeClr val="bg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순위부여</a:t>
            </a:r>
            <a:endParaRPr lang="en-US" altLang="ko-KR" sz="2000" dirty="0">
              <a:solidFill>
                <a:schemeClr val="bg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4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B7938-E5AF-3A83-904B-EE40DD76E5E4}"/>
              </a:ext>
            </a:extLst>
          </p:cNvPr>
          <p:cNvGrpSpPr/>
          <p:nvPr/>
        </p:nvGrpSpPr>
        <p:grpSpPr>
          <a:xfrm>
            <a:off x="3165474" y="406400"/>
            <a:ext cx="5861051" cy="6565747"/>
            <a:chOff x="3194049" y="355600"/>
            <a:chExt cx="5861051" cy="656574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389596-D4A2-10F0-50E1-D7B8ED6F5095}"/>
                </a:ext>
              </a:extLst>
            </p:cNvPr>
            <p:cNvSpPr/>
            <p:nvPr/>
          </p:nvSpPr>
          <p:spPr>
            <a:xfrm>
              <a:off x="3378201" y="355600"/>
              <a:ext cx="5676899" cy="55371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DE3A47-1DB9-FD22-94C0-3E8A4528B051}"/>
                </a:ext>
              </a:extLst>
            </p:cNvPr>
            <p:cNvGrpSpPr/>
            <p:nvPr/>
          </p:nvGrpSpPr>
          <p:grpSpPr>
            <a:xfrm>
              <a:off x="3194049" y="355600"/>
              <a:ext cx="5473701" cy="6565747"/>
              <a:chOff x="3359149" y="292253"/>
              <a:chExt cx="5473701" cy="656574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20F71D-8840-436C-06BB-AF9A8BC978B4}"/>
                  </a:ext>
                </a:extLst>
              </p:cNvPr>
              <p:cNvSpPr/>
              <p:nvPr/>
            </p:nvSpPr>
            <p:spPr>
              <a:xfrm>
                <a:off x="6111905" y="5626558"/>
                <a:ext cx="812723" cy="123144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235662" y="5626558"/>
                <a:ext cx="406362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5689637" y="5626558"/>
                <a:ext cx="812723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E307AE7-9680-FF4E-018A-1B91799F9262}"/>
                  </a:ext>
                </a:extLst>
              </p:cNvPr>
              <p:cNvSpPr/>
              <p:nvPr/>
            </p:nvSpPr>
            <p:spPr>
              <a:xfrm>
                <a:off x="3359149" y="292253"/>
                <a:ext cx="5473701" cy="53343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rgbClr val="FCCA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D810850-66AB-22B1-6FC3-BD31AC31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126" y="1203981"/>
                <a:ext cx="1301741" cy="13017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CEDE-47F8-FEE7-6F16-4A4FF8842D70}"/>
                  </a:ext>
                </a:extLst>
              </p:cNvPr>
              <p:cNvSpPr txBox="1"/>
              <p:nvPr/>
            </p:nvSpPr>
            <p:spPr>
              <a:xfrm>
                <a:off x="3476622" y="2644170"/>
                <a:ext cx="523875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거주 인구가 많은 곳에 버스 운행 정류장을 개설해야 한다</a:t>
                </a:r>
                <a:r>
                  <a:rPr lang="en-US" altLang="ko-KR" sz="32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Microsoft GothicNeo" panose="020B0500000101010101" pitchFamily="50" charset="-127"/>
                  </a:rPr>
                  <a:t>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BA289-1CAE-5605-3780-70234550268E}"/>
                  </a:ext>
                </a:extLst>
              </p:cNvPr>
              <p:cNvSpPr txBox="1"/>
              <p:nvPr/>
            </p:nvSpPr>
            <p:spPr>
              <a:xfrm>
                <a:off x="3476622" y="480758"/>
                <a:ext cx="52387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가설</a:t>
                </a:r>
                <a:r>
                  <a:rPr lang="en-US" altLang="ko-KR" sz="3200" b="1" u="sng" dirty="0"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40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1F96E0-CDD3-5731-760A-B1008AE8669D}"/>
              </a:ext>
            </a:extLst>
          </p:cNvPr>
          <p:cNvSpPr/>
          <p:nvPr/>
        </p:nvSpPr>
        <p:spPr>
          <a:xfrm>
            <a:off x="1677224" y="799869"/>
            <a:ext cx="2285176" cy="493841"/>
          </a:xfrm>
          <a:prstGeom prst="rect">
            <a:avLst/>
          </a:prstGeom>
          <a:solidFill>
            <a:srgbClr val="F2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8C59FA-6985-B394-9D64-21562D7F5775}"/>
              </a:ext>
            </a:extLst>
          </p:cNvPr>
          <p:cNvGrpSpPr/>
          <p:nvPr/>
        </p:nvGrpSpPr>
        <p:grpSpPr>
          <a:xfrm>
            <a:off x="571500" y="291117"/>
            <a:ext cx="1009651" cy="1319410"/>
            <a:chOff x="298449" y="116644"/>
            <a:chExt cx="1009651" cy="1319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24D253-397D-67B7-692D-C08F692B19DC}"/>
                </a:ext>
              </a:extLst>
            </p:cNvPr>
            <p:cNvGrpSpPr/>
            <p:nvPr/>
          </p:nvGrpSpPr>
          <p:grpSpPr>
            <a:xfrm>
              <a:off x="683358" y="428281"/>
              <a:ext cx="229633" cy="1007773"/>
              <a:chOff x="6305382" y="5626558"/>
              <a:chExt cx="285918" cy="12314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2A236-02B3-5A5B-E8A5-0C154BFB89F3}"/>
                  </a:ext>
                </a:extLst>
              </p:cNvPr>
              <p:cNvSpPr/>
              <p:nvPr/>
            </p:nvSpPr>
            <p:spPr>
              <a:xfrm>
                <a:off x="6495994" y="5626558"/>
                <a:ext cx="95306" cy="1231442"/>
              </a:xfrm>
              <a:prstGeom prst="rect">
                <a:avLst/>
              </a:prstGeom>
              <a:solidFill>
                <a:srgbClr val="717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427B88-E011-A242-FFEA-9497016D7A3A}"/>
                  </a:ext>
                </a:extLst>
              </p:cNvPr>
              <p:cNvSpPr/>
              <p:nvPr/>
            </p:nvSpPr>
            <p:spPr>
              <a:xfrm>
                <a:off x="6305382" y="5626558"/>
                <a:ext cx="190612" cy="12314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307AE7-9680-FF4E-018A-1B91799F9262}"/>
                </a:ext>
              </a:extLst>
            </p:cNvPr>
            <p:cNvSpPr/>
            <p:nvPr/>
          </p:nvSpPr>
          <p:spPr>
            <a:xfrm>
              <a:off x="298449" y="116644"/>
              <a:ext cx="1009651" cy="10025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CA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810850-66AB-22B1-6FC3-BD31AC31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6" y="301922"/>
              <a:ext cx="618519" cy="6302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0BA289-1CAE-5605-3780-70234550268E}"/>
              </a:ext>
            </a:extLst>
          </p:cNvPr>
          <p:cNvSpPr txBox="1"/>
          <p:nvPr/>
        </p:nvSpPr>
        <p:spPr>
          <a:xfrm>
            <a:off x="-355567" y="291117"/>
            <a:ext cx="5238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가설</a:t>
            </a:r>
            <a:r>
              <a:rPr lang="en-US" altLang="ko-KR" sz="2400" b="1" u="sng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E12D15-DFF8-EA97-989E-7B42333C0C27}"/>
              </a:ext>
            </a:extLst>
          </p:cNvPr>
          <p:cNvSpPr/>
          <p:nvPr/>
        </p:nvSpPr>
        <p:spPr>
          <a:xfrm>
            <a:off x="292100" y="1534325"/>
            <a:ext cx="11595099" cy="4847279"/>
          </a:xfrm>
          <a:prstGeom prst="roundRect">
            <a:avLst/>
          </a:prstGeom>
          <a:solidFill>
            <a:srgbClr val="F2E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858AD-CF37-BDD5-C689-CFB3588B63DA}"/>
              </a:ext>
            </a:extLst>
          </p:cNvPr>
          <p:cNvSpPr txBox="1"/>
          <p:nvPr/>
        </p:nvSpPr>
        <p:spPr>
          <a:xfrm>
            <a:off x="4654646" y="21773"/>
            <a:ext cx="753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거주 인구가 많은 곳에 버스 운행 정류장을 개설해야 한다</a:t>
            </a:r>
            <a:r>
              <a:rPr lang="en-US" altLang="ko-KR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EA3E-3159-B009-8EDE-38A04F584FAB}"/>
              </a:ext>
            </a:extLst>
          </p:cNvPr>
          <p:cNvSpPr txBox="1"/>
          <p:nvPr/>
        </p:nvSpPr>
        <p:spPr>
          <a:xfrm>
            <a:off x="1677225" y="787169"/>
            <a:ext cx="2285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사용한 데이터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22EE-CA7E-0AC9-C1F4-1EF89266729B}"/>
              </a:ext>
            </a:extLst>
          </p:cNvPr>
          <p:cNvSpPr txBox="1"/>
          <p:nvPr/>
        </p:nvSpPr>
        <p:spPr>
          <a:xfrm>
            <a:off x="516791" y="1734651"/>
            <a:ext cx="10718800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이용률 데이터와 주민등록 인구 수 데이터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1D6F2A-AA76-6B38-CE59-3DA0D5D49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8" t="4368" r="8017"/>
          <a:stretch/>
        </p:blipFill>
        <p:spPr>
          <a:xfrm>
            <a:off x="968246" y="2518725"/>
            <a:ext cx="5631148" cy="2376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7E907E-E0F1-57E2-9A7E-53047E56A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614" y="2369687"/>
            <a:ext cx="2401365" cy="2530009"/>
          </a:xfrm>
          <a:prstGeom prst="rect">
            <a:avLst/>
          </a:prstGeom>
        </p:spPr>
      </p:pic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0916A7BB-F4A9-2961-69B2-4ED42B28C2A8}"/>
              </a:ext>
            </a:extLst>
          </p:cNvPr>
          <p:cNvSpPr/>
          <p:nvPr/>
        </p:nvSpPr>
        <p:spPr>
          <a:xfrm>
            <a:off x="6885142" y="3221116"/>
            <a:ext cx="780795" cy="836023"/>
          </a:xfrm>
          <a:prstGeom prst="mathPlus">
            <a:avLst/>
          </a:prstGeom>
          <a:solidFill>
            <a:srgbClr val="F2C6C2"/>
          </a:solidFill>
          <a:ln>
            <a:solidFill>
              <a:srgbClr val="E79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C6C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2CC896-D9C8-582A-DC74-209CD0D30ACD}"/>
              </a:ext>
            </a:extLst>
          </p:cNvPr>
          <p:cNvSpPr txBox="1"/>
          <p:nvPr/>
        </p:nvSpPr>
        <p:spPr>
          <a:xfrm>
            <a:off x="1694044" y="5466469"/>
            <a:ext cx="8364294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버스 이용률 데이터와 주민등록 인구 수 데이터를 자치구별로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merge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19818A-9550-52A2-A4DA-E2F08ACD31E2}"/>
              </a:ext>
            </a:extLst>
          </p:cNvPr>
          <p:cNvSpPr/>
          <p:nvPr/>
        </p:nvSpPr>
        <p:spPr>
          <a:xfrm>
            <a:off x="1186042" y="2519805"/>
            <a:ext cx="693558" cy="2375333"/>
          </a:xfrm>
          <a:prstGeom prst="rect">
            <a:avLst/>
          </a:prstGeom>
          <a:noFill/>
          <a:ln w="38100">
            <a:solidFill>
              <a:srgbClr val="E79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145DF6-8749-681C-E58B-34C3B1B791CE}"/>
              </a:ext>
            </a:extLst>
          </p:cNvPr>
          <p:cNvSpPr/>
          <p:nvPr/>
        </p:nvSpPr>
        <p:spPr>
          <a:xfrm>
            <a:off x="8521701" y="2402385"/>
            <a:ext cx="749300" cy="2492753"/>
          </a:xfrm>
          <a:prstGeom prst="rect">
            <a:avLst/>
          </a:prstGeom>
          <a:noFill/>
          <a:ln w="38100">
            <a:solidFill>
              <a:srgbClr val="E79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96935-C105-DC0A-DE30-BC57AFC891DD}"/>
              </a:ext>
            </a:extLst>
          </p:cNvPr>
          <p:cNvSpPr txBox="1"/>
          <p:nvPr/>
        </p:nvSpPr>
        <p:spPr>
          <a:xfrm>
            <a:off x="968246" y="4897294"/>
            <a:ext cx="9750554" cy="46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df_seoul_bus_station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				            </a:t>
            </a:r>
            <a:r>
              <a:rPr lang="en-US" altLang="ko-KR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seoul_people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224B8D-9E42-E2FC-71A3-2914DF89427D}"/>
              </a:ext>
            </a:extLst>
          </p:cNvPr>
          <p:cNvSpPr/>
          <p:nvPr/>
        </p:nvSpPr>
        <p:spPr>
          <a:xfrm>
            <a:off x="7493337" y="5546589"/>
            <a:ext cx="812464" cy="419427"/>
          </a:xfrm>
          <a:prstGeom prst="rect">
            <a:avLst/>
          </a:prstGeom>
          <a:noFill/>
          <a:ln w="38100">
            <a:solidFill>
              <a:srgbClr val="E79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A7F6D86-D0DE-86C5-9327-B07552A5F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97" y="2296509"/>
            <a:ext cx="9448455" cy="30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1842</Words>
  <Application>Microsoft Office PowerPoint</Application>
  <PresentationFormat>와이드스크린</PresentationFormat>
  <Paragraphs>337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Gowun Batang</vt:lpstr>
      <vt:lpstr>HY견고딕</vt:lpstr>
      <vt:lpstr>Microsoft GothicNeo</vt:lpstr>
      <vt:lpstr>맑은 고딕</vt:lpstr>
      <vt:lpstr>한컴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버스시설이 필요한 자치구 찾기</dc:title>
  <dc:creator>김아연</dc:creator>
  <cp:lastModifiedBy>서대표</cp:lastModifiedBy>
  <cp:revision>36</cp:revision>
  <dcterms:created xsi:type="dcterms:W3CDTF">2022-10-26T16:29:22Z</dcterms:created>
  <dcterms:modified xsi:type="dcterms:W3CDTF">2022-11-14T16:05:17Z</dcterms:modified>
</cp:coreProperties>
</file>