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366" y="6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D0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8179002" y="2317484"/>
            <a:ext cx="10564575" cy="5437161"/>
            <a:chOff x="8179002" y="2317484"/>
            <a:chExt cx="10564575" cy="5437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9002" y="2317484"/>
              <a:ext cx="10564575" cy="543716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0DE13-7608-0218-F0BE-5C909627820C}"/>
              </a:ext>
            </a:extLst>
          </p:cNvPr>
          <p:cNvSpPr txBox="1"/>
          <p:nvPr/>
        </p:nvSpPr>
        <p:spPr>
          <a:xfrm>
            <a:off x="1066800" y="1485900"/>
            <a:ext cx="822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서울시</a:t>
            </a:r>
            <a:r>
              <a:rPr lang="en-US" altLang="ko-KR" sz="7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</a:t>
            </a:r>
          </a:p>
          <a:p>
            <a:r>
              <a:rPr lang="ko-KR" altLang="en-US" sz="7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공공데이터 기반</a:t>
            </a:r>
            <a:endParaRPr lang="en-US" altLang="ko-KR" sz="7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70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서울시 생활인구 예측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4BB5F5-E573-6A1D-F2D4-4C14C717E60F}"/>
              </a:ext>
            </a:extLst>
          </p:cNvPr>
          <p:cNvSpPr/>
          <p:nvPr/>
        </p:nvSpPr>
        <p:spPr>
          <a:xfrm>
            <a:off x="0" y="-1"/>
            <a:ext cx="428571" cy="10312523"/>
          </a:xfrm>
          <a:prstGeom prst="rect">
            <a:avLst/>
          </a:prstGeom>
          <a:solidFill>
            <a:srgbClr val="692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0BE6C-57A9-4623-AD3A-E87D2FE28962}"/>
              </a:ext>
            </a:extLst>
          </p:cNvPr>
          <p:cNvSpPr txBox="1"/>
          <p:nvPr/>
        </p:nvSpPr>
        <p:spPr>
          <a:xfrm>
            <a:off x="482600" y="9611036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김야연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김진석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김유민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김만서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이상준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52C5FF-4BB5-469D-1864-804B5A6707CA}"/>
              </a:ext>
            </a:extLst>
          </p:cNvPr>
          <p:cNvSpPr/>
          <p:nvPr/>
        </p:nvSpPr>
        <p:spPr>
          <a:xfrm>
            <a:off x="9143998" y="0"/>
            <a:ext cx="152401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01B02-02A9-5C8F-AD92-C8DE9B036B83}"/>
              </a:ext>
            </a:extLst>
          </p:cNvPr>
          <p:cNvSpPr/>
          <p:nvPr/>
        </p:nvSpPr>
        <p:spPr>
          <a:xfrm rot="5400000">
            <a:off x="9099236" y="-4031935"/>
            <a:ext cx="89529" cy="18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D6D23-95AA-F137-C6C6-BDDF8A838BA7}"/>
              </a:ext>
            </a:extLst>
          </p:cNvPr>
          <p:cNvSpPr txBox="1"/>
          <p:nvPr/>
        </p:nvSpPr>
        <p:spPr>
          <a:xfrm>
            <a:off x="-1" y="74286"/>
            <a:ext cx="2362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4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95A4A-4627-6B69-FDF7-7410ADAD38BC}"/>
              </a:ext>
            </a:extLst>
          </p:cNvPr>
          <p:cNvSpPr txBox="1"/>
          <p:nvPr/>
        </p:nvSpPr>
        <p:spPr>
          <a:xfrm>
            <a:off x="9296399" y="74286"/>
            <a:ext cx="4191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그리기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0D7EA-6B06-03AC-8185-32C8518A5377}"/>
              </a:ext>
            </a:extLst>
          </p:cNvPr>
          <p:cNvSpPr txBox="1"/>
          <p:nvPr/>
        </p:nvSpPr>
        <p:spPr>
          <a:xfrm>
            <a:off x="25400" y="1011710"/>
            <a:ext cx="8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계속 들여다 보면서 패턴을 찾으려 노력함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4AB5C9-3DD9-BA68-3080-83138D87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" y="2195030"/>
            <a:ext cx="8382001" cy="76820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C1E1688-532D-0B10-5BC5-3B5B281A9C93}"/>
              </a:ext>
            </a:extLst>
          </p:cNvPr>
          <p:cNvSpPr/>
          <p:nvPr/>
        </p:nvSpPr>
        <p:spPr>
          <a:xfrm>
            <a:off x="1447800" y="2211610"/>
            <a:ext cx="533400" cy="691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6E30E9-B4CA-A3AF-A1FE-767895D5096F}"/>
              </a:ext>
            </a:extLst>
          </p:cNvPr>
          <p:cNvSpPr/>
          <p:nvPr/>
        </p:nvSpPr>
        <p:spPr>
          <a:xfrm>
            <a:off x="5791200" y="2211610"/>
            <a:ext cx="533400" cy="691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D7BA9-6350-CF7E-68E0-FAB8F4FB7BD4}"/>
              </a:ext>
            </a:extLst>
          </p:cNvPr>
          <p:cNvSpPr txBox="1"/>
          <p:nvPr/>
        </p:nvSpPr>
        <p:spPr>
          <a:xfrm>
            <a:off x="25400" y="3577437"/>
            <a:ext cx="88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머신러닝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딥러닝으로는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절대 좋은 예측을 할 수 없다는 결론을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내리게됨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설날의 변수 때문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0C479-E469-68DA-2C49-CA0B0B09EE34}"/>
              </a:ext>
            </a:extLst>
          </p:cNvPr>
          <p:cNvSpPr txBox="1"/>
          <p:nvPr/>
        </p:nvSpPr>
        <p:spPr>
          <a:xfrm>
            <a:off x="9296399" y="1011710"/>
            <a:ext cx="88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윤희남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교수님께서 계속 그려보라고 하셔서 데이터를 계속 그림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*주의사항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xlim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ylim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꼭 지정해 놓고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그려야함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1A8C5A-3103-BF1A-2667-D8B195B1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91" y="2033306"/>
            <a:ext cx="8671561" cy="20051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1C77DE-F286-E747-15F6-293BD44BF7BE}"/>
              </a:ext>
            </a:extLst>
          </p:cNvPr>
          <p:cNvSpPr txBox="1"/>
          <p:nvPr/>
        </p:nvSpPr>
        <p:spPr>
          <a:xfrm>
            <a:off x="9296400" y="4177601"/>
            <a:ext cx="88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데이터가 큰 범위 안에서 달라지는 것이 아닌 비슷한 패턴이 이어짐을 발견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561E0-342C-A2A6-F2FF-224E3809C31A}"/>
              </a:ext>
            </a:extLst>
          </p:cNvPr>
          <p:cNvSpPr txBox="1"/>
          <p:nvPr/>
        </p:nvSpPr>
        <p:spPr>
          <a:xfrm>
            <a:off x="25400" y="5211093"/>
            <a:ext cx="431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핵심 아이디어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50A0C-57E5-E6D2-7884-51D087C2A4F6}"/>
              </a:ext>
            </a:extLst>
          </p:cNvPr>
          <p:cNvSpPr txBox="1"/>
          <p:nvPr/>
        </p:nvSpPr>
        <p:spPr>
          <a:xfrm>
            <a:off x="38100" y="5973242"/>
            <a:ext cx="889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주어진 데이터와 비슷한 데이터가 있다면 결국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1, 2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월도 따라가지 않을까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코치님들께서 데이터가 다르다고 했지만 결국 패턴은 같지 않을까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426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개동의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패턴을 본다면 어떤 결과가 나올까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Xlim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Ylim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정해놓고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그려본다면 비슷한 패턴이 나오는 행정동이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있지않을까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E9CDE-ACA1-B48C-95D6-5824A97C0230}"/>
              </a:ext>
            </a:extLst>
          </p:cNvPr>
          <p:cNvSpPr txBox="1"/>
          <p:nvPr/>
        </p:nvSpPr>
        <p:spPr>
          <a:xfrm>
            <a:off x="9270999" y="5211093"/>
            <a:ext cx="309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B36B2-9C3C-98DF-F460-C1CECACEB6EF}"/>
              </a:ext>
            </a:extLst>
          </p:cNvPr>
          <p:cNvSpPr txBox="1"/>
          <p:nvPr/>
        </p:nvSpPr>
        <p:spPr>
          <a:xfrm>
            <a:off x="9398000" y="5918979"/>
            <a:ext cx="889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426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동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 7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(144) = 61,344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값을 그리면서 패턴을 추적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 개의 후보군들의 패턴이 보이기 시작함 약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개동으로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좁혀짐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동을 계속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 N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그려가면서 비슷한 패턴을 찾아냄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패턴이 비슷한 행정동을 찾아냄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그러나 코치님께서 데이터를 왜곡 시켰기에 결코 이 과정이 쉽지 않았음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39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EA26B-A4B7-4166-AABA-E3BE1B91C0C1}"/>
              </a:ext>
            </a:extLst>
          </p:cNvPr>
          <p:cNvSpPr/>
          <p:nvPr/>
        </p:nvSpPr>
        <p:spPr>
          <a:xfrm rot="5400000">
            <a:off x="9099236" y="-4031935"/>
            <a:ext cx="89529" cy="18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619B5-1B68-46C0-9F9F-4B66133E1DD9}"/>
              </a:ext>
            </a:extLst>
          </p:cNvPr>
          <p:cNvSpPr/>
          <p:nvPr/>
        </p:nvSpPr>
        <p:spPr>
          <a:xfrm>
            <a:off x="9143998" y="0"/>
            <a:ext cx="152401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14518-0B23-4E77-9249-A673AF42A9EB}"/>
              </a:ext>
            </a:extLst>
          </p:cNvPr>
          <p:cNvSpPr txBox="1"/>
          <p:nvPr/>
        </p:nvSpPr>
        <p:spPr>
          <a:xfrm>
            <a:off x="-1" y="74286"/>
            <a:ext cx="2362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40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07122-4B47-4DD4-A896-4BD2BFC5BAF1}"/>
              </a:ext>
            </a:extLst>
          </p:cNvPr>
          <p:cNvSpPr txBox="1"/>
          <p:nvPr/>
        </p:nvSpPr>
        <p:spPr>
          <a:xfrm>
            <a:off x="9296399" y="74286"/>
            <a:ext cx="4191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그리기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C5134-4313-4314-B10D-59D57F25432E}"/>
              </a:ext>
            </a:extLst>
          </p:cNvPr>
          <p:cNvSpPr txBox="1"/>
          <p:nvPr/>
        </p:nvSpPr>
        <p:spPr>
          <a:xfrm>
            <a:off x="25400" y="5211093"/>
            <a:ext cx="431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핵심 아이디어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38BC5-661E-4966-93E6-A2347C352246}"/>
              </a:ext>
            </a:extLst>
          </p:cNvPr>
          <p:cNvSpPr txBox="1"/>
          <p:nvPr/>
        </p:nvSpPr>
        <p:spPr>
          <a:xfrm>
            <a:off x="9270999" y="5211093"/>
            <a:ext cx="309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4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구현</a:t>
            </a:r>
            <a:endParaRPr lang="en-US" altLang="ko-KR" sz="4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BE74E2-0D66-4DC2-921C-11429D05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5" y="1181100"/>
            <a:ext cx="7308629" cy="2286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359071-F6D5-4289-A1DC-BD789E5F9BE0}"/>
              </a:ext>
            </a:extLst>
          </p:cNvPr>
          <p:cNvSpPr txBox="1"/>
          <p:nvPr/>
        </p:nvSpPr>
        <p:spPr>
          <a:xfrm>
            <a:off x="685799" y="3540067"/>
            <a:ext cx="731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 10 15 ~ 2019 10 27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 데이터가 없다 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차라리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28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일도 빼서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주일 주기를 맞추자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코로나 상황인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19,20,21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데이터를 학습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6D6B1A-18B8-4A6B-93DE-BC6070F9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17" y="929166"/>
            <a:ext cx="3532627" cy="23309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DA0B81-D38F-4DFA-8A4F-654AEED99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17" y="3468024"/>
            <a:ext cx="7925906" cy="14166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F2C813-F284-4323-AD6D-91512307FFBF}"/>
              </a:ext>
            </a:extLst>
          </p:cNvPr>
          <p:cNvSpPr txBox="1"/>
          <p:nvPr/>
        </p:nvSpPr>
        <p:spPr>
          <a:xfrm>
            <a:off x="13723740" y="940869"/>
            <a:ext cx="353262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연도별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~ 1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 그래프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253936-A875-4B8F-AE4B-75D50A4B4791}"/>
              </a:ext>
            </a:extLst>
          </p:cNvPr>
          <p:cNvCxnSpPr>
            <a:stCxn id="19" idx="1"/>
            <a:endCxn id="16" idx="3"/>
          </p:cNvCxnSpPr>
          <p:nvPr/>
        </p:nvCxnSpPr>
        <p:spPr>
          <a:xfrm flipH="1">
            <a:off x="13175244" y="1417923"/>
            <a:ext cx="548496" cy="67671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AA97F6-BAE1-47D0-88B0-CD74FBCCE3B7}"/>
              </a:ext>
            </a:extLst>
          </p:cNvPr>
          <p:cNvSpPr txBox="1"/>
          <p:nvPr/>
        </p:nvSpPr>
        <p:spPr>
          <a:xfrm>
            <a:off x="13723740" y="2200315"/>
            <a:ext cx="353262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 설 연휴 총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일동안의 그래프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B3134C-A8F4-477D-B4D5-64BA581AA4FF}"/>
              </a:ext>
            </a:extLst>
          </p:cNvPr>
          <p:cNvCxnSpPr>
            <a:stCxn id="22" idx="2"/>
          </p:cNvCxnSpPr>
          <p:nvPr/>
        </p:nvCxnSpPr>
        <p:spPr>
          <a:xfrm flipH="1">
            <a:off x="13723740" y="3154422"/>
            <a:ext cx="1766314" cy="313602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A7DB51-FD0E-4BF8-BFD1-55CD8A91EF3F}"/>
              </a:ext>
            </a:extLst>
          </p:cNvPr>
          <p:cNvSpPr txBox="1"/>
          <p:nvPr/>
        </p:nvSpPr>
        <p:spPr>
          <a:xfrm>
            <a:off x="457200" y="61341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선형 회귀 모델을 돌리고 나온 값은 후처리가 중요한 것이 아닐까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고려 요건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새해 첫날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~ 12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시까지는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3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 그래프에 비해 사람이 적다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 연휴동안 감소한다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코로나로 인해 해마다 그래프가 줄어든 것을 고려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3EA4-C550-477A-BB72-236BD7C152F4}"/>
              </a:ext>
            </a:extLst>
          </p:cNvPr>
          <p:cNvSpPr txBox="1"/>
          <p:nvPr/>
        </p:nvSpPr>
        <p:spPr>
          <a:xfrm>
            <a:off x="9723240" y="6118153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예측하고자 하는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 시작은 토요일이므로 가장 가까운 토요일인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2021-10-23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부터 데이터 뽑아서 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shift &amp; roll</a:t>
            </a: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선형모델로 나온 결과에 새해 첫날 감소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명절 감소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코로나 감소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가중치를 곱하기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7BB59B6-12AA-4282-BCDB-C3591422E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40" y="8393843"/>
            <a:ext cx="7983064" cy="15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2914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9099236" y="-4031935"/>
            <a:ext cx="89529" cy="18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43998" y="0"/>
            <a:ext cx="152401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74286"/>
            <a:ext cx="2362201" cy="69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mon몬소리 Black"/>
                <a:ea typeface="Tmon몬소리 Black"/>
              </a:rPr>
              <a:t>1. </a:t>
            </a:r>
            <a:r>
              <a:rPr lang="ko-KR" altLang="en-US" sz="4000">
                <a:latin typeface="Tmon몬소리 Black"/>
                <a:ea typeface="Tmon몬소리 Black"/>
              </a:rPr>
              <a:t>전처리</a:t>
            </a:r>
            <a:endParaRPr lang="en-US" altLang="ko-KR" sz="4000">
              <a:latin typeface="Tmon몬소리 Black"/>
              <a:ea typeface="Tmon몬소리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0" y="74286"/>
            <a:ext cx="6400801" cy="69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mon몬소리 Black"/>
                <a:ea typeface="Tmon몬소리 Black"/>
              </a:rPr>
              <a:t>2. </a:t>
            </a:r>
            <a:r>
              <a:rPr lang="ko-KR" altLang="en-US" sz="4000">
                <a:latin typeface="Tmon몬소리 Black"/>
                <a:ea typeface="Tmon몬소리 Black"/>
              </a:rPr>
              <a:t>모델 학습 및 후처리</a:t>
            </a:r>
            <a:endParaRPr lang="ko-KR" altLang="en-US" sz="4000">
              <a:latin typeface="Tmon몬소리 Black"/>
              <a:ea typeface="Tmon몬소리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00" y="5211093"/>
            <a:ext cx="4318000" cy="69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mon몬소리 Black"/>
                <a:ea typeface="Tmon몬소리 Black"/>
              </a:rPr>
              <a:t>3. </a:t>
            </a:r>
            <a:r>
              <a:rPr lang="ko-KR" altLang="en-US" sz="4000">
                <a:latin typeface="Tmon몬소리 Black"/>
                <a:ea typeface="Tmon몬소리 Black"/>
              </a:rPr>
              <a:t>핵심 아이디어</a:t>
            </a:r>
            <a:endParaRPr lang="en-US" altLang="ko-KR" sz="4000">
              <a:latin typeface="Tmon몬소리 Black"/>
              <a:ea typeface="Tmon몬소리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0999" y="5211093"/>
            <a:ext cx="3098800" cy="69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mon몬소리 Black"/>
                <a:ea typeface="Tmon몬소리 Black"/>
              </a:rPr>
              <a:t>4. </a:t>
            </a:r>
            <a:r>
              <a:rPr lang="ko-KR" altLang="en-US" sz="4000">
                <a:latin typeface="Tmon몬소리 Black"/>
                <a:ea typeface="Tmon몬소리 Black"/>
              </a:rPr>
              <a:t>결론</a:t>
            </a:r>
            <a:endParaRPr lang="ko-KR" altLang="en-US" sz="4000">
              <a:latin typeface="Tmon몬소리 Black"/>
              <a:ea typeface="Tmon몬소리 Blac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884" y="3924300"/>
            <a:ext cx="7311915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19~21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년 데이터 사용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 결측치 무시</a:t>
            </a:r>
            <a:endParaRPr lang="ko-KR" altLang="en-US" sz="2400">
              <a:latin typeface="맑은 고딕 Semilight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주일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달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3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달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9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달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,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1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년 단위로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shift </a:t>
            </a:r>
            <a:r>
              <a:rPr lang="ko-KR" altLang="en-US" sz="2400">
                <a:latin typeface="맑은 고딕 Semilight"/>
                <a:ea typeface="맑은 고딕 Semilight"/>
                <a:cs typeface="맑은 고딕 Semilight"/>
              </a:rPr>
              <a:t>및 </a:t>
            </a:r>
            <a:r>
              <a:rPr lang="en-US" altLang="ko-KR" sz="2400">
                <a:latin typeface="맑은 고딕 Semilight"/>
                <a:ea typeface="맑은 고딕 Semilight"/>
                <a:cs typeface="맑은 고딕 Semilight"/>
              </a:rPr>
              <a:t>roll</a:t>
            </a:r>
            <a:endParaRPr lang="en-US" altLang="ko-KR" sz="2400"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6134100"/>
            <a:ext cx="8001000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3240" y="6118153"/>
            <a:ext cx="8001000" cy="518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endParaRPr lang="ko-KR" altLang="en-US" sz="2800"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04799" y="6210300"/>
            <a:ext cx="8153401" cy="1226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예측하고자 하는 데이터는 코로나의 영향을 받았기 때문에 학습 데이터 또한 코로나의 영향을 받은 데이터만을 사용한다면 좋은 결과 있을 거라고 생각함</a:t>
            </a:r>
            <a:r>
              <a:rPr lang="en-US" altLang="ko-KR" sz="2500"/>
              <a:t>.(</a:t>
            </a:r>
            <a:r>
              <a:rPr lang="ko-KR" altLang="en-US" sz="2500"/>
              <a:t>전처리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0" name=""/>
          <p:cNvSpPr txBox="1"/>
          <p:nvPr/>
        </p:nvSpPr>
        <p:spPr>
          <a:xfrm>
            <a:off x="381000" y="7726680"/>
            <a:ext cx="7696200" cy="853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1</a:t>
            </a:r>
            <a:r>
              <a:rPr lang="ko-KR" altLang="en-US" sz="2500"/>
              <a:t>월과 </a:t>
            </a:r>
            <a:r>
              <a:rPr lang="en-US" altLang="ko-KR" sz="2500"/>
              <a:t>2</a:t>
            </a:r>
            <a:r>
              <a:rPr lang="ko-KR" altLang="en-US" sz="2500"/>
              <a:t>월에는 공휴일이  있기 때문에 생활인구에 영향을 주었다고 생각함</a:t>
            </a:r>
            <a:r>
              <a:rPr lang="en-US" altLang="ko-KR" sz="2500"/>
              <a:t>.(</a:t>
            </a:r>
            <a:r>
              <a:rPr lang="ko-KR" altLang="en-US" sz="2500"/>
              <a:t>후처리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1" name=""/>
          <p:cNvSpPr txBox="1"/>
          <p:nvPr/>
        </p:nvSpPr>
        <p:spPr>
          <a:xfrm>
            <a:off x="381000" y="8801100"/>
            <a:ext cx="8305800" cy="845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3.</a:t>
            </a:r>
            <a:r>
              <a:rPr lang="ko-KR" altLang="en-US" sz="2500"/>
              <a:t> </a:t>
            </a:r>
            <a:r>
              <a:rPr lang="en-US" altLang="ko-KR" sz="2500"/>
              <a:t>1</a:t>
            </a:r>
            <a:r>
              <a:rPr lang="ko-KR" altLang="en-US" sz="2500"/>
              <a:t>월과 </a:t>
            </a:r>
            <a:r>
              <a:rPr lang="en-US" altLang="ko-KR" sz="2500"/>
              <a:t>2</a:t>
            </a:r>
            <a:r>
              <a:rPr lang="ko-KR" altLang="en-US" sz="2500"/>
              <a:t>월의 코로나 거리두기 방침 또한 생활인구에 영향을 주었을 거라고 생각함</a:t>
            </a:r>
            <a:r>
              <a:rPr lang="en-US" altLang="ko-KR" sz="2500"/>
              <a:t>.(</a:t>
            </a:r>
            <a:r>
              <a:rPr lang="ko-KR" altLang="en-US" sz="2500"/>
              <a:t>후처리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2" name=""/>
          <p:cNvSpPr txBox="1"/>
          <p:nvPr/>
        </p:nvSpPr>
        <p:spPr>
          <a:xfrm>
            <a:off x="9486900" y="6210300"/>
            <a:ext cx="4381500" cy="758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/>
              <a:t>모델 : 선형회기</a:t>
            </a:r>
            <a:r>
              <a:rPr lang="en-US" altLang="ko-KR" sz="2200"/>
              <a:t>-</a:t>
            </a:r>
            <a:r>
              <a:rPr lang="ko-KR" altLang="en-US" sz="2200"/>
              <a:t>LinearRegression()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점수 : 824</a:t>
            </a:r>
            <a:endParaRPr lang="ko-KR" altLang="en-US" sz="2200"/>
          </a:p>
        </p:txBody>
      </p:sp>
      <p:sp>
        <p:nvSpPr>
          <p:cNvPr id="33" name=""/>
          <p:cNvSpPr txBox="1"/>
          <p:nvPr/>
        </p:nvSpPr>
        <p:spPr>
          <a:xfrm>
            <a:off x="9525000" y="7277099"/>
            <a:ext cx="8534400" cy="23698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모델의 한계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 sz="2500"/>
              <a:t>코로나가  심각한 </a:t>
            </a:r>
            <a:r>
              <a:rPr lang="en-US" altLang="ko-KR" sz="2500"/>
              <a:t>1~2</a:t>
            </a:r>
            <a:r>
              <a:rPr lang="ko-KR" altLang="en-US" sz="2500"/>
              <a:t>월은 예측을 잘할 수 있지만</a:t>
            </a:r>
            <a:r>
              <a:rPr lang="en-US" altLang="ko-KR" sz="2500"/>
              <a:t>,</a:t>
            </a:r>
            <a:r>
              <a:rPr lang="ko-KR" altLang="en-US" sz="2500"/>
              <a:t> 학습 데이터가 적어지기 때문에 시간이 지남에 따라 전체적으로 인구가 올라가는지 줄어드는지 등에 대한 추세를 잘 반영하지 못한다는 것</a:t>
            </a:r>
            <a:r>
              <a:rPr lang="en-US" altLang="ko-KR" sz="2500"/>
              <a:t>.</a:t>
            </a:r>
            <a:r>
              <a:rPr lang="ko-KR" altLang="en-US" sz="2500"/>
              <a:t> </a:t>
            </a:r>
            <a:endParaRPr lang="ko-KR" altLang="en-US" sz="25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" y="952500"/>
            <a:ext cx="8763000" cy="266700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2819400" y="2400300"/>
            <a:ext cx="228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448800" y="3314700"/>
            <a:ext cx="6705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전처리한 데이터로 학습</a:t>
            </a:r>
            <a:r>
              <a:rPr lang="en-US" altLang="ko-KR"/>
              <a:t>,</a:t>
            </a:r>
            <a:r>
              <a:rPr lang="ko-KR" altLang="en-US"/>
              <a:t> 테스트는 </a:t>
            </a:r>
            <a:r>
              <a:rPr lang="en-US" altLang="ko-KR"/>
              <a:t>21</a:t>
            </a:r>
            <a:r>
              <a:rPr lang="ko-KR" altLang="en-US"/>
              <a:t>년도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</a:t>
            </a:r>
            <a:r>
              <a:rPr lang="ko-KR" altLang="en-US"/>
              <a:t>월 데이터로 진행</a:t>
            </a: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9448800" y="3848100"/>
            <a:ext cx="8686800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후처리</a:t>
            </a:r>
            <a:endParaRPr lang="ko-KR" altLang="en-US"/>
          </a:p>
          <a:p>
            <a:pPr>
              <a:defRPr/>
            </a:pPr>
            <a:r>
              <a:rPr lang="ko-KR" altLang="en-US"/>
              <a:t>공휴일인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일과 설날 연휴 전날(2022,1,28) 오후 6시 ~ 연휴 마지막 날(2022,2,2)  오후 6시</a:t>
            </a:r>
            <a:r>
              <a:rPr lang="en-US" altLang="ko-KR"/>
              <a:t>,</a:t>
            </a:r>
            <a:r>
              <a:rPr lang="ko-KR" altLang="en-US"/>
              <a:t> 코로나 거리두기 정책 반영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82149" y="800100"/>
            <a:ext cx="8553450" cy="2409825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10210800" y="1638300"/>
            <a:ext cx="228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13716000" y="1866900"/>
            <a:ext cx="8382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16764000" y="1943100"/>
            <a:ext cx="228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455</ep:Words>
  <ep:PresentationFormat>사용자 지정</ep:PresentationFormat>
  <ep:Paragraphs>61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Arial</vt:lpstr>
      <vt:lpstr>Calibri</vt:lpstr>
      <vt:lpstr>Office Theme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2022-12-07T10:52:58.000</dcterms:created>
  <dc:creator>officegen</dc:creator>
  <cp:lastModifiedBy>rlawl</cp:lastModifiedBy>
  <dcterms:modified xsi:type="dcterms:W3CDTF">2022-12-08T13:30:54.580</dcterms:modified>
  <cp:revision>27</cp:revision>
  <dc:title>PowerPoint 프레젠테이션</dc:title>
  <cp:version>1000.0000.01</cp:version>
</cp:coreProperties>
</file>