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0" d="100"/>
          <a:sy n="80" d="100"/>
        </p:scale>
        <p:origin x="344" y="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963C8-9B03-DF85-7C68-AF8BE9FB3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A0B4-8D8F-BA6D-0804-6782E5BF2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6EE35-5218-05D6-2CF6-24CAD6F0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CB9D-8BBC-4DDE-A831-9D5105122752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121B4-218B-A98D-7DA1-6E059FC2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1D6FC-31ED-C2AE-6788-9F8E079B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6619-B98E-4CCE-B300-C6ACACF6F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5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0944B-36FF-212A-1C2C-BD117346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121A8-CAAD-FDD5-1206-7D7D05AD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3E297-D5B8-BAB6-854D-DA465ABD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CB9D-8BBC-4DDE-A831-9D5105122752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B6088-E42E-35B8-00CB-F8D01D3C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B9201-2537-3A21-DA97-647F7DA0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6619-B98E-4CCE-B300-C6ACACF6F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6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F3CE50-91F4-10B7-F89F-8E32FC36E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AE3155-55D8-23FF-44D1-1A119B18E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B1ABD-2422-F3B0-875A-5386D04D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CB9D-8BBC-4DDE-A831-9D5105122752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8B565-0274-0138-5FC7-A7E2CE9D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302F4-BA9B-EC23-188D-555A6BCF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6619-B98E-4CCE-B300-C6ACACF6F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2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40CD2-5D22-82DF-C06A-FB126BAC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467FB-DEEC-83F2-D75E-DD6B68C7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FEEEF-999F-3F66-E0BE-5D26079C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CB9D-8BBC-4DDE-A831-9D5105122752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E4AA8-F08D-DB55-B335-051703B7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7F5C1-864B-0BF5-1052-E4D5ADFB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6619-B98E-4CCE-B300-C6ACACF6F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7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5C854-14C9-1C77-5CAB-7E6F41BF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8EB20-347E-1499-C08C-51D5E77E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A398F-30A6-5BE5-8D0E-7CC291D8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CB9D-8BBC-4DDE-A831-9D5105122752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A720E-E983-A5FF-82B9-EC986FA1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866A4-B811-06DF-B160-14AF4F2B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6619-B98E-4CCE-B300-C6ACACF6F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5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17B71-FF9B-1341-5457-F1EB7941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277D5-FDCA-B2FA-CE03-47871B45C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3DD9B5-B237-553D-9BFB-57F38AA31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01E090-90D6-8FFD-97EC-D27121EC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CB9D-8BBC-4DDE-A831-9D5105122752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3B649-1DAC-E5FE-6E4F-5464B092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A3A1B-70E3-72A4-5D34-AD4C86B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6619-B98E-4CCE-B300-C6ACACF6F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76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F2311-B363-FBD8-E01D-3D8A2B77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183701-F288-007C-D13D-F8E3F9390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9F7DD2-E1EF-8E30-5009-001CD85B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3ADAB7-B0BA-2841-F037-55FF2D475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0B1BBA-0487-E4C2-CA0A-96282B046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E3C6D-828B-8E41-3983-1F6E7198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CB9D-8BBC-4DDE-A831-9D5105122752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02FED5-D9DA-54B1-28A5-60702BDE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A00082-C782-C31A-F18A-79EF8E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6619-B98E-4CCE-B300-C6ACACF6F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7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E0E00-6E83-A83C-CCF2-C4116E70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2A44EE-68C3-5D12-22B8-DD956029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CB9D-8BBC-4DDE-A831-9D5105122752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4BAEAB-D685-370E-018D-9AE0458A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89B5F8-094A-5236-47AC-ED5A5B4C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6619-B98E-4CCE-B300-C6ACACF6F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36FFC9-D473-A2DD-9B99-4E6347E1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CB9D-8BBC-4DDE-A831-9D5105122752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926881-45C4-0F65-80FA-916EB564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2DA17E-53AF-97F1-B63B-3723814E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6619-B98E-4CCE-B300-C6ACACF6F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9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3F8D0-2527-BBA2-F9A1-12818BE4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68DBB-1F95-FFF8-45F6-5136EE53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925CD-A606-C44A-ECBD-2D3583A47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B69BE-3E98-E86A-2B8D-929BCC84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CB9D-8BBC-4DDE-A831-9D5105122752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FFE00-9F23-161C-C408-F0483027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134DF-7B29-32A4-7136-12A7358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6619-B98E-4CCE-B300-C6ACACF6F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9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23331-21AA-0273-20AD-AF3E4D33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8378B1-02D3-326B-95D9-2D92A8D17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1297C0-1732-DAAB-EE4D-C8452447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B6BD5-0AA6-441A-879F-E7686E65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CB9D-8BBC-4DDE-A831-9D5105122752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9B349-566B-0EE8-B2B7-8FF7C15D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F91A3-E023-4695-D6C8-FAB1E06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6619-B98E-4CCE-B300-C6ACACF6F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9323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260EE-6BC9-ED0D-E7D7-C5C70EE9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1506A-A17D-0754-809A-BDC52C28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2F20D-FCA3-405E-51A8-DF82A3BA6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CB9D-8BBC-4DDE-A831-9D5105122752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C321E-802F-C531-819F-9D6D4D5C6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4FA19-BE09-7BEB-AE2A-A613CBC5F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56619-B98E-4CCE-B300-C6ACACF6F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4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4816C-E64E-83AE-EB5D-D49E95CAB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05</a:t>
            </a:r>
            <a:r>
              <a:rPr lang="ko-KR" altLang="en-US" dirty="0"/>
              <a:t> </a:t>
            </a:r>
            <a:r>
              <a:rPr lang="en-US" altLang="ko-KR" dirty="0"/>
              <a:t>TCP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44E7D5-C516-7AF6-C715-575BEE8A5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202210829 </a:t>
            </a:r>
            <a:r>
              <a:rPr lang="ko-KR" altLang="en-US" dirty="0"/>
              <a:t>김진석</a:t>
            </a:r>
          </a:p>
        </p:txBody>
      </p:sp>
    </p:spTree>
    <p:extLst>
      <p:ext uri="{BB962C8B-B14F-4D97-AF65-F5344CB8AC3E}">
        <p14:creationId xmlns:p14="http://schemas.microsoft.com/office/powerpoint/2010/main" val="8359754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Questions (part 4 / 5)</a:t>
            </a:r>
            <a:endParaRPr xmlns:mc="http://schemas.openxmlformats.org/markup-compatibility/2006" xmlns:hp="http://schemas.haansoft.com/office/presentation/8.0" kumimoji="0" lang="en-US" altLang="ko-KR" sz="5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" name="내용 개체 틀 4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1690688"/>
            <a:ext cx="5855950" cy="4351338"/>
          </a:xfrm>
          <a:prstGeom prst="rect">
            <a:avLst/>
          </a:prstGeom>
        </p:spPr>
      </p:pic>
      <p:sp>
        <p:nvSpPr>
          <p:cNvPr id="5" name="액자 5"/>
          <p:cNvSpPr/>
          <p:nvPr/>
        </p:nvSpPr>
        <p:spPr>
          <a:xfrm>
            <a:off x="952500" y="4245069"/>
            <a:ext cx="1877704" cy="395785"/>
          </a:xfrm>
          <a:prstGeom prst="frame">
            <a:avLst>
              <a:gd name="adj1" fmla="val 12500"/>
            </a:avLst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6983260" y="2537394"/>
            <a:ext cx="4869496" cy="17374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Minimum amount of available buffer space advertised at the received for the entire trace : 64240 </a:t>
            </a:r>
            <a:r>
              <a:rPr lang="ko-KR" altLang="en-US"/>
              <a:t>바이트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윈도우가 충분히 크기에 </a:t>
            </a:r>
            <a:r>
              <a:rPr lang="en-US" altLang="ko-KR"/>
              <a:t>sender</a:t>
            </a:r>
            <a:r>
              <a:rPr lang="ko-KR" altLang="en-US"/>
              <a:t>는 </a:t>
            </a:r>
            <a:r>
              <a:rPr lang="en-US" altLang="ko-KR"/>
              <a:t>throttle </a:t>
            </a:r>
            <a:r>
              <a:rPr lang="ko-KR" altLang="en-US"/>
              <a:t>없이 작동함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Questions (part 4 / 5)</a:t>
            </a:r>
            <a:endParaRPr xmlns:mc="http://schemas.openxmlformats.org/markup-compatibility/2006" xmlns:hp="http://schemas.haansoft.com/office/presentation/8.0" kumimoji="0" lang="en-US" altLang="ko-KR" sz="5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내용 개체 틀 4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1" y="1571625"/>
            <a:ext cx="3963930" cy="3101975"/>
          </a:xfrm>
          <a:prstGeom prst="rect">
            <a:avLst/>
          </a:prstGeom>
        </p:spPr>
      </p:pic>
      <p:sp>
        <p:nvSpPr>
          <p:cNvPr id="4" name="TextBox 5"/>
          <p:cNvSpPr txBox="1"/>
          <p:nvPr/>
        </p:nvSpPr>
        <p:spPr>
          <a:xfrm>
            <a:off x="838200" y="4978400"/>
            <a:ext cx="3963930" cy="120032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Retransmitted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된 시그먼트는 없는 것으로 보임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그래프 계속 증가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또한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패킷 전송에 실패하여 재요청을 하는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ack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전송되지 않았음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0549" y="1571625"/>
            <a:ext cx="4770351" cy="3101975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6240548" y="4978399"/>
            <a:ext cx="4770351" cy="147732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receiver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ack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보낼 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643, 13140, 1450, 2920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 불규칙한 바이트를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ack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하지만 이후로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2920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바이트 씩 꾸준히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ack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하고 있는 것을 알 수 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자유형: 도형 11"/>
          <p:cNvSpPr/>
          <p:nvPr/>
        </p:nvSpPr>
        <p:spPr>
          <a:xfrm>
            <a:off x="9410421" y="2586481"/>
            <a:ext cx="315360" cy="110424"/>
          </a:xfrm>
          <a:custGeom>
            <a:avLst/>
            <a:gdLst>
              <a:gd name="connsiteX0" fmla="*/ 263527 w 315360"/>
              <a:gd name="connsiteY0" fmla="*/ 95250 h 110424"/>
              <a:gd name="connsiteX1" fmla="*/ 6352 w 315360"/>
              <a:gd name="connsiteY1" fmla="*/ 95250 h 110424"/>
              <a:gd name="connsiteX2" fmla="*/ 25402 w 315360"/>
              <a:gd name="connsiteY2" fmla="*/ 38100 h 110424"/>
              <a:gd name="connsiteX3" fmla="*/ 120652 w 315360"/>
              <a:gd name="connsiteY3" fmla="*/ 0 h 110424"/>
              <a:gd name="connsiteX4" fmla="*/ 254002 w 315360"/>
              <a:gd name="connsiteY4" fmla="*/ 9525 h 110424"/>
              <a:gd name="connsiteX5" fmla="*/ 301627 w 315360"/>
              <a:gd name="connsiteY5" fmla="*/ 19050 h 110424"/>
              <a:gd name="connsiteX6" fmla="*/ 263527 w 315360"/>
              <a:gd name="connsiteY6" fmla="*/ 95250 h 1104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360" h="110424">
                <a:moveTo>
                  <a:pt x="263527" y="95250"/>
                </a:moveTo>
                <a:cubicBezTo>
                  <a:pt x="214315" y="107950"/>
                  <a:pt x="67159" y="121853"/>
                  <a:pt x="6352" y="95250"/>
                </a:cubicBezTo>
                <a:cubicBezTo>
                  <a:pt x="-12045" y="87201"/>
                  <a:pt x="14263" y="54808"/>
                  <a:pt x="25402" y="38100"/>
                </a:cubicBezTo>
                <a:cubicBezTo>
                  <a:pt x="48830" y="2958"/>
                  <a:pt x="84488" y="6027"/>
                  <a:pt x="120652" y="0"/>
                </a:cubicBezTo>
                <a:cubicBezTo>
                  <a:pt x="165102" y="3175"/>
                  <a:pt x="209684" y="4860"/>
                  <a:pt x="254002" y="9525"/>
                </a:cubicBezTo>
                <a:cubicBezTo>
                  <a:pt x="270102" y="11220"/>
                  <a:pt x="296975" y="3543"/>
                  <a:pt x="301627" y="19050"/>
                </a:cubicBezTo>
                <a:cubicBezTo>
                  <a:pt x="330134" y="114073"/>
                  <a:pt x="312739" y="82550"/>
                  <a:pt x="263527" y="95250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자유형: 도형 10"/>
          <p:cNvSpPr/>
          <p:nvPr/>
        </p:nvSpPr>
        <p:spPr>
          <a:xfrm>
            <a:off x="9410421" y="2738880"/>
            <a:ext cx="315360" cy="110424"/>
          </a:xfrm>
          <a:custGeom>
            <a:avLst/>
            <a:gdLst>
              <a:gd name="connsiteX0" fmla="*/ 263527 w 315360"/>
              <a:gd name="connsiteY0" fmla="*/ 95250 h 110424"/>
              <a:gd name="connsiteX1" fmla="*/ 6352 w 315360"/>
              <a:gd name="connsiteY1" fmla="*/ 95250 h 110424"/>
              <a:gd name="connsiteX2" fmla="*/ 25402 w 315360"/>
              <a:gd name="connsiteY2" fmla="*/ 38100 h 110424"/>
              <a:gd name="connsiteX3" fmla="*/ 120652 w 315360"/>
              <a:gd name="connsiteY3" fmla="*/ 0 h 110424"/>
              <a:gd name="connsiteX4" fmla="*/ 254002 w 315360"/>
              <a:gd name="connsiteY4" fmla="*/ 9525 h 110424"/>
              <a:gd name="connsiteX5" fmla="*/ 301627 w 315360"/>
              <a:gd name="connsiteY5" fmla="*/ 19050 h 110424"/>
              <a:gd name="connsiteX6" fmla="*/ 263527 w 315360"/>
              <a:gd name="connsiteY6" fmla="*/ 95250 h 1104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360" h="110424">
                <a:moveTo>
                  <a:pt x="263527" y="95250"/>
                </a:moveTo>
                <a:cubicBezTo>
                  <a:pt x="214315" y="107950"/>
                  <a:pt x="67159" y="121853"/>
                  <a:pt x="6352" y="95250"/>
                </a:cubicBezTo>
                <a:cubicBezTo>
                  <a:pt x="-12045" y="87201"/>
                  <a:pt x="14263" y="54808"/>
                  <a:pt x="25402" y="38100"/>
                </a:cubicBezTo>
                <a:cubicBezTo>
                  <a:pt x="48830" y="2958"/>
                  <a:pt x="84488" y="6027"/>
                  <a:pt x="120652" y="0"/>
                </a:cubicBezTo>
                <a:cubicBezTo>
                  <a:pt x="165102" y="3175"/>
                  <a:pt x="209684" y="4860"/>
                  <a:pt x="254002" y="9525"/>
                </a:cubicBezTo>
                <a:cubicBezTo>
                  <a:pt x="270102" y="11220"/>
                  <a:pt x="296975" y="3543"/>
                  <a:pt x="301627" y="19050"/>
                </a:cubicBezTo>
                <a:cubicBezTo>
                  <a:pt x="330134" y="114073"/>
                  <a:pt x="312739" y="82550"/>
                  <a:pt x="263527" y="95250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자유형: 도형 12"/>
          <p:cNvSpPr/>
          <p:nvPr/>
        </p:nvSpPr>
        <p:spPr>
          <a:xfrm>
            <a:off x="9410421" y="3067400"/>
            <a:ext cx="315360" cy="110424"/>
          </a:xfrm>
          <a:custGeom>
            <a:avLst/>
            <a:gdLst>
              <a:gd name="connsiteX0" fmla="*/ 263527 w 315360"/>
              <a:gd name="connsiteY0" fmla="*/ 95250 h 110424"/>
              <a:gd name="connsiteX1" fmla="*/ 6352 w 315360"/>
              <a:gd name="connsiteY1" fmla="*/ 95250 h 110424"/>
              <a:gd name="connsiteX2" fmla="*/ 25402 w 315360"/>
              <a:gd name="connsiteY2" fmla="*/ 38100 h 110424"/>
              <a:gd name="connsiteX3" fmla="*/ 120652 w 315360"/>
              <a:gd name="connsiteY3" fmla="*/ 0 h 110424"/>
              <a:gd name="connsiteX4" fmla="*/ 254002 w 315360"/>
              <a:gd name="connsiteY4" fmla="*/ 9525 h 110424"/>
              <a:gd name="connsiteX5" fmla="*/ 301627 w 315360"/>
              <a:gd name="connsiteY5" fmla="*/ 19050 h 110424"/>
              <a:gd name="connsiteX6" fmla="*/ 263527 w 315360"/>
              <a:gd name="connsiteY6" fmla="*/ 95250 h 1104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360" h="110424">
                <a:moveTo>
                  <a:pt x="263527" y="95250"/>
                </a:moveTo>
                <a:cubicBezTo>
                  <a:pt x="214315" y="107950"/>
                  <a:pt x="67159" y="121853"/>
                  <a:pt x="6352" y="95250"/>
                </a:cubicBezTo>
                <a:cubicBezTo>
                  <a:pt x="-12045" y="87201"/>
                  <a:pt x="14263" y="54808"/>
                  <a:pt x="25402" y="38100"/>
                </a:cubicBezTo>
                <a:cubicBezTo>
                  <a:pt x="48830" y="2958"/>
                  <a:pt x="84488" y="6027"/>
                  <a:pt x="120652" y="0"/>
                </a:cubicBezTo>
                <a:cubicBezTo>
                  <a:pt x="165102" y="3175"/>
                  <a:pt x="209684" y="4860"/>
                  <a:pt x="254002" y="9525"/>
                </a:cubicBezTo>
                <a:cubicBezTo>
                  <a:pt x="270102" y="11220"/>
                  <a:pt x="296975" y="3543"/>
                  <a:pt x="301627" y="19050"/>
                </a:cubicBezTo>
                <a:cubicBezTo>
                  <a:pt x="330134" y="114073"/>
                  <a:pt x="312739" y="82550"/>
                  <a:pt x="263527" y="95250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자유형: 도형 13"/>
          <p:cNvSpPr/>
          <p:nvPr/>
        </p:nvSpPr>
        <p:spPr>
          <a:xfrm>
            <a:off x="9441378" y="3219799"/>
            <a:ext cx="315360" cy="110424"/>
          </a:xfrm>
          <a:custGeom>
            <a:avLst/>
            <a:gdLst>
              <a:gd name="connsiteX0" fmla="*/ 263527 w 315360"/>
              <a:gd name="connsiteY0" fmla="*/ 95250 h 110424"/>
              <a:gd name="connsiteX1" fmla="*/ 6352 w 315360"/>
              <a:gd name="connsiteY1" fmla="*/ 95250 h 110424"/>
              <a:gd name="connsiteX2" fmla="*/ 25402 w 315360"/>
              <a:gd name="connsiteY2" fmla="*/ 38100 h 110424"/>
              <a:gd name="connsiteX3" fmla="*/ 120652 w 315360"/>
              <a:gd name="connsiteY3" fmla="*/ 0 h 110424"/>
              <a:gd name="connsiteX4" fmla="*/ 254002 w 315360"/>
              <a:gd name="connsiteY4" fmla="*/ 9525 h 110424"/>
              <a:gd name="connsiteX5" fmla="*/ 301627 w 315360"/>
              <a:gd name="connsiteY5" fmla="*/ 19050 h 110424"/>
              <a:gd name="connsiteX6" fmla="*/ 263527 w 315360"/>
              <a:gd name="connsiteY6" fmla="*/ 95250 h 1104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360" h="110424">
                <a:moveTo>
                  <a:pt x="263527" y="95250"/>
                </a:moveTo>
                <a:cubicBezTo>
                  <a:pt x="214315" y="107950"/>
                  <a:pt x="67159" y="121853"/>
                  <a:pt x="6352" y="95250"/>
                </a:cubicBezTo>
                <a:cubicBezTo>
                  <a:pt x="-12045" y="87201"/>
                  <a:pt x="14263" y="54808"/>
                  <a:pt x="25402" y="38100"/>
                </a:cubicBezTo>
                <a:cubicBezTo>
                  <a:pt x="48830" y="2958"/>
                  <a:pt x="84488" y="6027"/>
                  <a:pt x="120652" y="0"/>
                </a:cubicBezTo>
                <a:cubicBezTo>
                  <a:pt x="165102" y="3175"/>
                  <a:pt x="209684" y="4860"/>
                  <a:pt x="254002" y="9525"/>
                </a:cubicBezTo>
                <a:cubicBezTo>
                  <a:pt x="270102" y="11220"/>
                  <a:pt x="296975" y="3543"/>
                  <a:pt x="301627" y="19050"/>
                </a:cubicBezTo>
                <a:cubicBezTo>
                  <a:pt x="330134" y="114073"/>
                  <a:pt x="312739" y="82550"/>
                  <a:pt x="263527" y="95250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자유형: 도형 14"/>
          <p:cNvSpPr/>
          <p:nvPr/>
        </p:nvSpPr>
        <p:spPr>
          <a:xfrm>
            <a:off x="9441378" y="3372198"/>
            <a:ext cx="315360" cy="110424"/>
          </a:xfrm>
          <a:custGeom>
            <a:avLst/>
            <a:gdLst>
              <a:gd name="connsiteX0" fmla="*/ 263527 w 315360"/>
              <a:gd name="connsiteY0" fmla="*/ 95250 h 110424"/>
              <a:gd name="connsiteX1" fmla="*/ 6352 w 315360"/>
              <a:gd name="connsiteY1" fmla="*/ 95250 h 110424"/>
              <a:gd name="connsiteX2" fmla="*/ 25402 w 315360"/>
              <a:gd name="connsiteY2" fmla="*/ 38100 h 110424"/>
              <a:gd name="connsiteX3" fmla="*/ 120652 w 315360"/>
              <a:gd name="connsiteY3" fmla="*/ 0 h 110424"/>
              <a:gd name="connsiteX4" fmla="*/ 254002 w 315360"/>
              <a:gd name="connsiteY4" fmla="*/ 9525 h 110424"/>
              <a:gd name="connsiteX5" fmla="*/ 301627 w 315360"/>
              <a:gd name="connsiteY5" fmla="*/ 19050 h 110424"/>
              <a:gd name="connsiteX6" fmla="*/ 263527 w 315360"/>
              <a:gd name="connsiteY6" fmla="*/ 95250 h 1104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360" h="110424">
                <a:moveTo>
                  <a:pt x="263527" y="95250"/>
                </a:moveTo>
                <a:cubicBezTo>
                  <a:pt x="214315" y="107950"/>
                  <a:pt x="67159" y="121853"/>
                  <a:pt x="6352" y="95250"/>
                </a:cubicBezTo>
                <a:cubicBezTo>
                  <a:pt x="-12045" y="87201"/>
                  <a:pt x="14263" y="54808"/>
                  <a:pt x="25402" y="38100"/>
                </a:cubicBezTo>
                <a:cubicBezTo>
                  <a:pt x="48830" y="2958"/>
                  <a:pt x="84488" y="6027"/>
                  <a:pt x="120652" y="0"/>
                </a:cubicBezTo>
                <a:cubicBezTo>
                  <a:pt x="165102" y="3175"/>
                  <a:pt x="209684" y="4860"/>
                  <a:pt x="254002" y="9525"/>
                </a:cubicBezTo>
                <a:cubicBezTo>
                  <a:pt x="270102" y="11220"/>
                  <a:pt x="296975" y="3543"/>
                  <a:pt x="301627" y="19050"/>
                </a:cubicBezTo>
                <a:cubicBezTo>
                  <a:pt x="330134" y="114073"/>
                  <a:pt x="312739" y="82550"/>
                  <a:pt x="263527" y="95250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자유형: 도형 15"/>
          <p:cNvSpPr/>
          <p:nvPr/>
        </p:nvSpPr>
        <p:spPr>
          <a:xfrm>
            <a:off x="9441378" y="3524598"/>
            <a:ext cx="315360" cy="110424"/>
          </a:xfrm>
          <a:custGeom>
            <a:avLst/>
            <a:gdLst>
              <a:gd name="connsiteX0" fmla="*/ 263527 w 315360"/>
              <a:gd name="connsiteY0" fmla="*/ 95250 h 110424"/>
              <a:gd name="connsiteX1" fmla="*/ 6352 w 315360"/>
              <a:gd name="connsiteY1" fmla="*/ 95250 h 110424"/>
              <a:gd name="connsiteX2" fmla="*/ 25402 w 315360"/>
              <a:gd name="connsiteY2" fmla="*/ 38100 h 110424"/>
              <a:gd name="connsiteX3" fmla="*/ 120652 w 315360"/>
              <a:gd name="connsiteY3" fmla="*/ 0 h 110424"/>
              <a:gd name="connsiteX4" fmla="*/ 254002 w 315360"/>
              <a:gd name="connsiteY4" fmla="*/ 9525 h 110424"/>
              <a:gd name="connsiteX5" fmla="*/ 301627 w 315360"/>
              <a:gd name="connsiteY5" fmla="*/ 19050 h 110424"/>
              <a:gd name="connsiteX6" fmla="*/ 263527 w 315360"/>
              <a:gd name="connsiteY6" fmla="*/ 95250 h 1104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360" h="110424">
                <a:moveTo>
                  <a:pt x="263527" y="95250"/>
                </a:moveTo>
                <a:cubicBezTo>
                  <a:pt x="214315" y="107950"/>
                  <a:pt x="67159" y="121853"/>
                  <a:pt x="6352" y="95250"/>
                </a:cubicBezTo>
                <a:cubicBezTo>
                  <a:pt x="-12045" y="87201"/>
                  <a:pt x="14263" y="54808"/>
                  <a:pt x="25402" y="38100"/>
                </a:cubicBezTo>
                <a:cubicBezTo>
                  <a:pt x="48830" y="2958"/>
                  <a:pt x="84488" y="6027"/>
                  <a:pt x="120652" y="0"/>
                </a:cubicBezTo>
                <a:cubicBezTo>
                  <a:pt x="165102" y="3175"/>
                  <a:pt x="209684" y="4860"/>
                  <a:pt x="254002" y="9525"/>
                </a:cubicBezTo>
                <a:cubicBezTo>
                  <a:pt x="270102" y="11220"/>
                  <a:pt x="296975" y="3543"/>
                  <a:pt x="301627" y="19050"/>
                </a:cubicBezTo>
                <a:cubicBezTo>
                  <a:pt x="330134" y="114073"/>
                  <a:pt x="312739" y="82550"/>
                  <a:pt x="263527" y="95250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자유형: 도형 15"/>
          <p:cNvSpPr/>
          <p:nvPr/>
        </p:nvSpPr>
        <p:spPr>
          <a:xfrm>
            <a:off x="9469954" y="3686523"/>
            <a:ext cx="315360" cy="110424"/>
          </a:xfrm>
          <a:custGeom>
            <a:avLst/>
            <a:gdLst>
              <a:gd name="connsiteX0" fmla="*/ 263527 w 315360"/>
              <a:gd name="connsiteY0" fmla="*/ 95250 h 110424"/>
              <a:gd name="connsiteX1" fmla="*/ 6352 w 315360"/>
              <a:gd name="connsiteY1" fmla="*/ 95250 h 110424"/>
              <a:gd name="connsiteX2" fmla="*/ 25402 w 315360"/>
              <a:gd name="connsiteY2" fmla="*/ 38100 h 110424"/>
              <a:gd name="connsiteX3" fmla="*/ 120652 w 315360"/>
              <a:gd name="connsiteY3" fmla="*/ 0 h 110424"/>
              <a:gd name="connsiteX4" fmla="*/ 254002 w 315360"/>
              <a:gd name="connsiteY4" fmla="*/ 9525 h 110424"/>
              <a:gd name="connsiteX5" fmla="*/ 301627 w 315360"/>
              <a:gd name="connsiteY5" fmla="*/ 19050 h 110424"/>
              <a:gd name="connsiteX6" fmla="*/ 263527 w 315360"/>
              <a:gd name="connsiteY6" fmla="*/ 95250 h 1104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360" h="110424">
                <a:moveTo>
                  <a:pt x="263527" y="95250"/>
                </a:moveTo>
                <a:cubicBezTo>
                  <a:pt x="214315" y="107950"/>
                  <a:pt x="67159" y="121853"/>
                  <a:pt x="6352" y="95250"/>
                </a:cubicBezTo>
                <a:cubicBezTo>
                  <a:pt x="-12045" y="87201"/>
                  <a:pt x="14263" y="54808"/>
                  <a:pt x="25402" y="38100"/>
                </a:cubicBezTo>
                <a:cubicBezTo>
                  <a:pt x="48830" y="2958"/>
                  <a:pt x="84488" y="6027"/>
                  <a:pt x="120652" y="0"/>
                </a:cubicBezTo>
                <a:cubicBezTo>
                  <a:pt x="165102" y="3175"/>
                  <a:pt x="209684" y="4860"/>
                  <a:pt x="254002" y="9525"/>
                </a:cubicBezTo>
                <a:cubicBezTo>
                  <a:pt x="270102" y="11220"/>
                  <a:pt x="296975" y="3543"/>
                  <a:pt x="301627" y="19050"/>
                </a:cubicBezTo>
                <a:cubicBezTo>
                  <a:pt x="330134" y="114073"/>
                  <a:pt x="312739" y="82550"/>
                  <a:pt x="263527" y="95250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Questions (part 4 / 5)</a:t>
            </a:r>
            <a:endParaRPr xmlns:mc="http://schemas.openxmlformats.org/markup-compatibility/2006" xmlns:hp="http://schemas.haansoft.com/office/presentation/8.0" kumimoji="0" lang="en-US" altLang="ko-KR" sz="5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내용 개체 틀 4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1" y="1690688"/>
            <a:ext cx="4597399" cy="1890712"/>
          </a:xfrm>
          <a:prstGeom prst="rect">
            <a:avLst/>
          </a:prstGeom>
        </p:spPr>
      </p:pic>
      <p:pic>
        <p:nvPicPr>
          <p:cNvPr id="4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1611" y="1690688"/>
            <a:ext cx="4984604" cy="1890712"/>
          </a:xfrm>
          <a:prstGeom prst="rect">
            <a:avLst/>
          </a:prstGeom>
        </p:spPr>
      </p:pic>
      <p:sp>
        <p:nvSpPr>
          <p:cNvPr id="5" name="TextBox 7"/>
          <p:cNvSpPr txBox="1"/>
          <p:nvPr/>
        </p:nvSpPr>
        <p:spPr>
          <a:xfrm>
            <a:off x="855785" y="3797300"/>
            <a:ext cx="10480430" cy="2031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첫번째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post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포함된 시그먼트의 시간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4.000167s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마지막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post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포함된 시그먼트의 시간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4.602357s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소요시간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4.602357s – 4.000167s = 0.60219s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Alice.txt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크기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152,136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바이트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Throughput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크기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= 152136 / 0.60219 = 252,637.871 b/s = 252.638 kb/s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Questions (part 5 / 5)</a:t>
            </a:r>
            <a:endParaRPr xmlns:mc="http://schemas.openxmlformats.org/markup-compatibility/2006" xmlns:hp="http://schemas.haansoft.com/office/presentation/8.0" kumimoji="0" lang="en-US" altLang="ko-KR" sz="5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838199" y="1506828"/>
            <a:ext cx="3281241" cy="29149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키다리 아저씨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.txt / </a:t>
            </a:r>
            <a:r>
              <a:rPr xmlns:mc="http://schemas.openxmlformats.org/markup-compatibility/2006" xmlns:hp="http://schemas.haansoft.com/office/presentation/8.0" kumimoji="0" lang="en-US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76,620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바이트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" name="내용 개체 틀 4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1936828"/>
            <a:ext cx="3281241" cy="2984343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838199" y="5203065"/>
            <a:ext cx="3281241" cy="10772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TCP slowstart :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약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3.3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~4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 사이 점점 흐름이 지수승으로 변하는 것으로 보임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전송량이 적어 이산적인 증가 흐름을 보임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31265" y="1506022"/>
            <a:ext cx="6827347" cy="6351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&lt;BTS 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전하지 못한 진심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(feat.Steve Aoki).mp4 / 31,984,808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바이트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97878" y="2279728"/>
            <a:ext cx="3408861" cy="2984343"/>
          </a:xfrm>
          <a:prstGeom prst="rect">
            <a:avLst/>
          </a:prstGeom>
        </p:spPr>
      </p:pic>
      <p:pic>
        <p:nvPicPr>
          <p:cNvPr id="8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73514" y="2298778"/>
            <a:ext cx="3408861" cy="2984343"/>
          </a:xfrm>
          <a:prstGeom prst="rect">
            <a:avLst/>
          </a:prstGeom>
        </p:spPr>
      </p:pic>
      <p:sp>
        <p:nvSpPr>
          <p:cNvPr id="9" name="TextBox 12"/>
          <p:cNvSpPr txBox="1"/>
          <p:nvPr/>
        </p:nvSpPr>
        <p:spPr>
          <a:xfrm>
            <a:off x="4526454" y="5631689"/>
            <a:ext cx="6827346" cy="338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전송량이 많이 선형적인 증가가 관찰 됨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DISCUSSION</a:t>
            </a:r>
            <a:endParaRPr xmlns:mc="http://schemas.openxmlformats.org/markup-compatibility/2006" xmlns:hp="http://schemas.haansoft.com/office/presentation/8.0" kumimoji="0" lang="en-US" altLang="ko-KR" sz="5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600192" y="1409699"/>
            <a:ext cx="9864098" cy="22888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Question(3/5) </a:t>
            </a:r>
            <a:r>
              <a:rPr lang="ko-KR" altLang="en-US"/>
              <a:t>까지는 학교 </a:t>
            </a:r>
            <a:r>
              <a:rPr lang="en-US" altLang="ko-KR"/>
              <a:t>wifi</a:t>
            </a:r>
            <a:r>
              <a:rPr lang="ko-KR" altLang="en-US"/>
              <a:t>로 진행하다 나머지 과제를 집에 있는 </a:t>
            </a:r>
            <a:r>
              <a:rPr lang="en-US" altLang="ko-KR"/>
              <a:t>desktop</a:t>
            </a:r>
            <a:r>
              <a:rPr lang="ko-KR" altLang="en-US"/>
              <a:t>으로 진행했는데 </a:t>
            </a:r>
            <a:r>
              <a:rPr lang="en-US" altLang="ko-KR"/>
              <a:t>wireshark</a:t>
            </a:r>
            <a:r>
              <a:rPr lang="ko-KR" altLang="en-US"/>
              <a:t>의 기록이</a:t>
            </a:r>
            <a:endParaRPr lang="ko-KR" altLang="en-US"/>
          </a:p>
          <a:p>
            <a:pPr>
              <a:defRPr/>
            </a:pPr>
            <a:r>
              <a:rPr lang="ko-KR" altLang="en-US"/>
              <a:t>바뀌는 사실을 까먹어 다시 </a:t>
            </a:r>
            <a:r>
              <a:rPr lang="en-US" altLang="ko-KR"/>
              <a:t>Question(3/5)</a:t>
            </a:r>
            <a:r>
              <a:rPr lang="ko-KR" altLang="en-US"/>
              <a:t> 부터 다시 진행하였다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wifi</a:t>
            </a:r>
            <a:r>
              <a:rPr lang="ko-KR" altLang="en-US"/>
              <a:t> 보다 </a:t>
            </a:r>
            <a:r>
              <a:rPr lang="en-US" altLang="ko-KR"/>
              <a:t>desktop</a:t>
            </a:r>
            <a:r>
              <a:rPr lang="ko-KR" altLang="en-US"/>
              <a:t>으로 진행했을때</a:t>
            </a:r>
            <a:r>
              <a:rPr lang="en-US" altLang="ko-KR"/>
              <a:t> </a:t>
            </a:r>
            <a:r>
              <a:rPr lang="ko-KR" altLang="en-US"/>
              <a:t>결과가 더 깔끔하게 나온거 같아 기분이 좋았다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또</a:t>
            </a:r>
            <a:r>
              <a:rPr lang="en-US" altLang="ko-KR"/>
              <a:t>,</a:t>
            </a:r>
            <a:r>
              <a:rPr lang="ko-KR" altLang="en-US"/>
              <a:t> 왜 두번째</a:t>
            </a:r>
            <a:r>
              <a:rPr lang="en-US" altLang="ko-KR"/>
              <a:t> HTTP</a:t>
            </a:r>
            <a:r>
              <a:rPr lang="ko-KR" altLang="en-US"/>
              <a:t> </a:t>
            </a:r>
            <a:r>
              <a:rPr lang="en-US" altLang="ko-KR"/>
              <a:t>post</a:t>
            </a:r>
            <a:r>
              <a:rPr lang="ko-KR" altLang="en-US"/>
              <a:t>를 포함한 세그먼트는 상대적으로 많은 바이트를 갖고 있었던 걸까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 답은 </a:t>
            </a:r>
            <a:r>
              <a:rPr lang="en-US" altLang="ko-KR"/>
              <a:t>TCP</a:t>
            </a:r>
            <a:r>
              <a:rPr lang="ko-KR" altLang="en-US"/>
              <a:t> 세그먼테이션 오프로드 기능 </a:t>
            </a:r>
            <a:r>
              <a:rPr lang="en-US" altLang="ko-KR"/>
              <a:t>(TSO)</a:t>
            </a:r>
            <a:r>
              <a:rPr lang="ko-KR" altLang="en-US"/>
              <a:t>를 사용하였기 때문이다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4252644"/>
            <a:ext cx="5706271" cy="1924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8986" y="4159876"/>
            <a:ext cx="4334814" cy="175432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TSO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옵션을 사용하여 밖으로 패킷을 보낼 때 데이터를 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세그먼트 하여 작게 보내게 될 것인데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Wireshark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 관측된 값은 아직 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세그먼트를 하기 전 과정이기에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MTU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넘어서 큰 바이트로 보인 것이다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5553E-2E82-9818-B9FB-4F7CE17233CC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 (part 1 / 5)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16B06FB-EF80-E349-E21D-87BF6C44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096303"/>
            <a:ext cx="5131088" cy="2167883"/>
          </a:xfrm>
          <a:prstGeom prst="rect">
            <a:avLst/>
          </a:prstGeom>
        </p:spPr>
      </p:pic>
      <p:pic>
        <p:nvPicPr>
          <p:cNvPr id="6" name="그림 5" descr="텍스트, 전자제품, 스크린샷, 번호이(가) 표시된 사진&#10;&#10;자동 생성된 설명">
            <a:extLst>
              <a:ext uri="{FF2B5EF4-FFF2-40B4-BE49-F238E27FC236}">
                <a16:creationId xmlns:a16="http://schemas.microsoft.com/office/drawing/2014/main" id="{D0481570-142B-E5F7-0AD3-A4FA524E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844165"/>
            <a:ext cx="5131087" cy="27451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4F4CD-164E-A764-DECE-F2ED07FC5675}"/>
              </a:ext>
            </a:extLst>
          </p:cNvPr>
          <p:cNvSpPr txBox="1"/>
          <p:nvPr/>
        </p:nvSpPr>
        <p:spPr>
          <a:xfrm>
            <a:off x="1161535" y="5844746"/>
            <a:ext cx="481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Port : 18515</a:t>
            </a:r>
          </a:p>
          <a:p>
            <a:r>
              <a:rPr lang="en-US" altLang="ko-KR" dirty="0"/>
              <a:t>Gaia.cs.umass.edu : 128.119.245.12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84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F91D0-53D4-0048-7ECC-794F945635AD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Sequence Number : 0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Sequence Number (raw) : 323407479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AC09C3-A5EE-FFB9-1CAE-D2013289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69" y="1910583"/>
            <a:ext cx="6903720" cy="3382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FC32C4-5522-7F7F-7A57-C968DBEFA823}"/>
              </a:ext>
            </a:extLst>
          </p:cNvPr>
          <p:cNvSpPr txBox="1"/>
          <p:nvPr/>
        </p:nvSpPr>
        <p:spPr>
          <a:xfrm>
            <a:off x="3048000" y="3095063"/>
            <a:ext cx="6096000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 (part 1 / 5)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9CA51-395F-822D-EEE6-537758C57760}"/>
              </a:ext>
            </a:extLst>
          </p:cNvPr>
          <p:cNvSpPr txBox="1"/>
          <p:nvPr/>
        </p:nvSpPr>
        <p:spPr>
          <a:xfrm>
            <a:off x="630936" y="545719"/>
            <a:ext cx="6098058" cy="97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Questions (part 2 / 5)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826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F91D0-53D4-0048-7ECC-794F945635AD}"/>
              </a:ext>
            </a:extLst>
          </p:cNvPr>
          <p:cNvSpPr txBox="1"/>
          <p:nvPr/>
        </p:nvSpPr>
        <p:spPr>
          <a:xfrm>
            <a:off x="283061" y="2807208"/>
            <a:ext cx="3776875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Sequence Number : 0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Sequence Number (raw) : 2779389993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Acknowledgment Number: 1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Acknowledgment number (raw) : 323407480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9CA51-395F-822D-EEE6-537758C57760}"/>
              </a:ext>
            </a:extLst>
          </p:cNvPr>
          <p:cNvSpPr txBox="1"/>
          <p:nvPr/>
        </p:nvSpPr>
        <p:spPr>
          <a:xfrm>
            <a:off x="630936" y="545719"/>
            <a:ext cx="6098058" cy="97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Questions (part 2 / 5)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088473-E274-A8B2-8905-F376CAFB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95" y="1425472"/>
            <a:ext cx="7621144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F91D0-53D4-0048-7ECC-794F945635AD}"/>
              </a:ext>
            </a:extLst>
          </p:cNvPr>
          <p:cNvSpPr txBox="1"/>
          <p:nvPr/>
        </p:nvSpPr>
        <p:spPr>
          <a:xfrm>
            <a:off x="802386" y="3429000"/>
            <a:ext cx="3776875" cy="972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200" dirty="0"/>
              <a:t>Flags</a:t>
            </a:r>
            <a:r>
              <a:rPr lang="ko-KR" altLang="en-US" sz="2200" dirty="0"/>
              <a:t>의 내용을 보면 </a:t>
            </a:r>
            <a:r>
              <a:rPr lang="en-US" altLang="ko-KR" sz="2200" dirty="0" err="1"/>
              <a:t>synack</a:t>
            </a:r>
            <a:r>
              <a:rPr lang="en-US" altLang="ko-KR" sz="2200" dirty="0"/>
              <a:t> </a:t>
            </a:r>
            <a:r>
              <a:rPr lang="ko-KR" altLang="en-US" sz="2200" dirty="0"/>
              <a:t>세그먼트로 식별할 수 있다</a:t>
            </a:r>
            <a:r>
              <a:rPr lang="en-US" altLang="ko-KR" sz="2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9CA51-395F-822D-EEE6-537758C57760}"/>
              </a:ext>
            </a:extLst>
          </p:cNvPr>
          <p:cNvSpPr txBox="1"/>
          <p:nvPr/>
        </p:nvSpPr>
        <p:spPr>
          <a:xfrm>
            <a:off x="630936" y="545719"/>
            <a:ext cx="6098058" cy="97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Questions (part 2 / 5)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295E47-0AAF-2304-34FA-8F37D952B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704" y="1945013"/>
            <a:ext cx="6286823" cy="42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7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19CA51-395F-822D-EEE6-537758C57760}"/>
              </a:ext>
            </a:extLst>
          </p:cNvPr>
          <p:cNvSpPr txBox="1"/>
          <p:nvPr/>
        </p:nvSpPr>
        <p:spPr>
          <a:xfrm>
            <a:off x="630936" y="545719"/>
            <a:ext cx="6098058" cy="97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Questions (part 2 / 5)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72A5B8-1D61-6911-9755-2DE8E998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198"/>
            <a:ext cx="12192000" cy="421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43DAF3-C2E0-BB76-92CE-3E053057B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856"/>
            <a:ext cx="12192000" cy="126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A3B63E-C5D9-5177-9693-7EB0C186F0B0}"/>
              </a:ext>
            </a:extLst>
          </p:cNvPr>
          <p:cNvSpPr txBox="1"/>
          <p:nvPr/>
        </p:nvSpPr>
        <p:spPr>
          <a:xfrm>
            <a:off x="247134" y="4014258"/>
            <a:ext cx="768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634,</a:t>
            </a:r>
            <a:r>
              <a:rPr lang="ko-KR" altLang="en-US" dirty="0"/>
              <a:t> </a:t>
            </a:r>
            <a:r>
              <a:rPr lang="en-US" altLang="ko-KR" dirty="0"/>
              <a:t>2094,</a:t>
            </a:r>
            <a:r>
              <a:rPr lang="ko-KR" altLang="en-US" dirty="0"/>
              <a:t> </a:t>
            </a:r>
            <a:r>
              <a:rPr lang="en-US" altLang="ko-KR" dirty="0"/>
              <a:t>3554,</a:t>
            </a:r>
            <a:r>
              <a:rPr lang="ko-KR" altLang="en-US" dirty="0"/>
              <a:t> </a:t>
            </a:r>
            <a:r>
              <a:rPr lang="en-US" altLang="ko-KR" dirty="0"/>
              <a:t>5014,</a:t>
            </a:r>
            <a:r>
              <a:rPr lang="ko-KR" altLang="en-US" dirty="0"/>
              <a:t> </a:t>
            </a:r>
            <a:r>
              <a:rPr lang="en-US" altLang="ko-KR" dirty="0"/>
              <a:t>6474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726A17-5FCC-6AED-063E-F2EDCD7C0FE7}"/>
              </a:ext>
            </a:extLst>
          </p:cNvPr>
          <p:cNvSpPr/>
          <p:nvPr/>
        </p:nvSpPr>
        <p:spPr>
          <a:xfrm>
            <a:off x="368135" y="1575856"/>
            <a:ext cx="771896" cy="1267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9E8745-7E56-964E-099E-7223E0ADFB0E}"/>
              </a:ext>
            </a:extLst>
          </p:cNvPr>
          <p:cNvCxnSpPr/>
          <p:nvPr/>
        </p:nvCxnSpPr>
        <p:spPr>
          <a:xfrm>
            <a:off x="979714" y="2843743"/>
            <a:ext cx="552203" cy="48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AEFB66-B733-6752-3AE7-11D3F2873702}"/>
              </a:ext>
            </a:extLst>
          </p:cNvPr>
          <p:cNvSpPr txBox="1"/>
          <p:nvPr/>
        </p:nvSpPr>
        <p:spPr>
          <a:xfrm>
            <a:off x="1650669" y="3123210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Segment sent time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B7727D-AB88-12C7-E13D-C14A6107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557" y="3298993"/>
            <a:ext cx="5695014" cy="32339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B2A0FA-8EC1-E461-AE64-3B6B69D57E30}"/>
              </a:ext>
            </a:extLst>
          </p:cNvPr>
          <p:cNvSpPr txBox="1"/>
          <p:nvPr/>
        </p:nvSpPr>
        <p:spPr>
          <a:xfrm>
            <a:off x="90996" y="325053"/>
            <a:ext cx="609452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dirty="0">
                <a:latin typeface="+mj-lt"/>
                <a:ea typeface="+mj-ea"/>
                <a:cs typeface="+mj-cs"/>
              </a:rPr>
              <a:t>Questions (part 3 / 5)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1923CDA-0879-9327-1167-74BE7BBA3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418" y="375704"/>
            <a:ext cx="5695014" cy="12637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4344F2-039F-8574-74F2-15602C6C7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37588"/>
            <a:ext cx="5832629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3FC18-54C6-2711-1F67-336E1B062CE1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(part 3 / 5)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AF843BB-5153-9533-0BA0-F4FFF9158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66540"/>
              </p:ext>
            </p:extLst>
          </p:nvPr>
        </p:nvGraphicFramePr>
        <p:xfrm>
          <a:off x="287130" y="2319131"/>
          <a:ext cx="6233160" cy="337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919">
                  <a:extLst>
                    <a:ext uri="{9D8B030D-6E8A-4147-A177-3AD203B41FA5}">
                      <a16:colId xmlns:a16="http://schemas.microsoft.com/office/drawing/2014/main" val="1565079438"/>
                    </a:ext>
                  </a:extLst>
                </a:gridCol>
                <a:gridCol w="1524828">
                  <a:extLst>
                    <a:ext uri="{9D8B030D-6E8A-4147-A177-3AD203B41FA5}">
                      <a16:colId xmlns:a16="http://schemas.microsoft.com/office/drawing/2014/main" val="1103692875"/>
                    </a:ext>
                  </a:extLst>
                </a:gridCol>
                <a:gridCol w="1505759">
                  <a:extLst>
                    <a:ext uri="{9D8B030D-6E8A-4147-A177-3AD203B41FA5}">
                      <a16:colId xmlns:a16="http://schemas.microsoft.com/office/drawing/2014/main" val="146687125"/>
                    </a:ext>
                  </a:extLst>
                </a:gridCol>
                <a:gridCol w="1593654">
                  <a:extLst>
                    <a:ext uri="{9D8B030D-6E8A-4147-A177-3AD203B41FA5}">
                      <a16:colId xmlns:a16="http://schemas.microsoft.com/office/drawing/2014/main" val="2324715975"/>
                    </a:ext>
                  </a:extLst>
                </a:gridCol>
              </a:tblGrid>
              <a:tr h="468050">
                <a:tc>
                  <a:txBody>
                    <a:bodyPr/>
                    <a:lstStyle/>
                    <a:p>
                      <a:pPr algn="ctr"/>
                      <a:endParaRPr lang="ko-KR" altLang="en-US" sz="28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Sent time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Ack time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</a:rPr>
                        <a:t>RTT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2863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Segment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4.000167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4.198653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0.198486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01653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Segment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4.000295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4.198653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0.198358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95367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Segment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4.198734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4.202795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0.004061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7058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Segment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4.198877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4.397418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0.202636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82981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Segment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4.199874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4.398072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0.198198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77217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Segment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4.199929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4.399541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0.199612</a:t>
                      </a:r>
                    </a:p>
                  </a:txBody>
                  <a:tcPr marL="144490" marR="144490" marT="72245" marB="722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07380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78E280B2-2924-A312-235D-A6E4B4B4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194" y="2198656"/>
            <a:ext cx="4706413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B4C54E-0B71-2284-F4D0-8B0137CD1F1C}"/>
              </a:ext>
            </a:extLst>
          </p:cNvPr>
          <p:cNvSpPr txBox="1"/>
          <p:nvPr/>
        </p:nvSpPr>
        <p:spPr>
          <a:xfrm>
            <a:off x="369956" y="1628912"/>
            <a:ext cx="4223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집 </a:t>
            </a:r>
            <a:r>
              <a:rPr lang="ko-KR" altLang="en-US" dirty="0" err="1">
                <a:ea typeface="맑은 고딕"/>
              </a:rPr>
              <a:t>desktop에서</a:t>
            </a:r>
            <a:r>
              <a:rPr lang="ko-KR" altLang="en-US" dirty="0">
                <a:ea typeface="맑은 고딕"/>
              </a:rPr>
              <a:t> 한 결과</a:t>
            </a:r>
          </a:p>
        </p:txBody>
      </p:sp>
    </p:spTree>
    <p:extLst>
      <p:ext uri="{BB962C8B-B14F-4D97-AF65-F5344CB8AC3E}">
        <p14:creationId xmlns:p14="http://schemas.microsoft.com/office/powerpoint/2010/main" val="265931830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17" y="1573562"/>
            <a:ext cx="3897782" cy="2152276"/>
          </a:xfrm>
          <a:prstGeom prst="rect">
            <a:avLst/>
          </a:prstGeom>
        </p:spPr>
      </p:pic>
      <p:pic>
        <p:nvPicPr>
          <p:cNvPr id="3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6400" y="1573562"/>
            <a:ext cx="3897783" cy="2152277"/>
          </a:xfrm>
          <a:prstGeom prst="rect">
            <a:avLst/>
          </a:prstGeom>
        </p:spPr>
      </p:pic>
      <p:pic>
        <p:nvPicPr>
          <p:cNvPr id="4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28485" y="1573561"/>
            <a:ext cx="3897782" cy="2152276"/>
          </a:xfrm>
          <a:prstGeom prst="rect">
            <a:avLst/>
          </a:prstGeom>
        </p:spPr>
      </p:pic>
      <p:pic>
        <p:nvPicPr>
          <p:cNvPr id="5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92319" y="1573559"/>
            <a:ext cx="3897783" cy="2152277"/>
          </a:xfrm>
          <a:prstGeom prst="rect">
            <a:avLst/>
          </a:prstGeom>
        </p:spPr>
      </p:pic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10105" y="1573559"/>
            <a:ext cx="3897781" cy="2152276"/>
          </a:xfrm>
          <a:prstGeom prst="rect">
            <a:avLst/>
          </a:prstGeom>
        </p:spPr>
      </p:pic>
      <p:pic>
        <p:nvPicPr>
          <p:cNvPr id="7" name="그림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294217" y="1573558"/>
            <a:ext cx="3897783" cy="2152276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960329" y="4119392"/>
            <a:ext cx="6096000" cy="228902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1~6</a:t>
            </a:r>
            <a:r>
              <a:rPr lang="ko-KR" altLang="en-US"/>
              <a:t>번째 </a:t>
            </a:r>
            <a:r>
              <a:rPr lang="en-US" altLang="ko-KR"/>
              <a:t>TCP </a:t>
            </a:r>
            <a:r>
              <a:rPr lang="ko-KR" altLang="en-US"/>
              <a:t>시그먼트들의 길이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번째</a:t>
            </a:r>
            <a:r>
              <a:rPr lang="en-US" altLang="ko-KR"/>
              <a:t> : 642 </a:t>
            </a:r>
            <a:r>
              <a:rPr lang="ko-KR" altLang="en-US"/>
              <a:t>바이트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번째</a:t>
            </a:r>
            <a:r>
              <a:rPr lang="en-US" altLang="ko-KR"/>
              <a:t> : 13140 </a:t>
            </a:r>
            <a:r>
              <a:rPr lang="ko-KR" altLang="en-US"/>
              <a:t>바이트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번째</a:t>
            </a:r>
            <a:r>
              <a:rPr lang="en-US" altLang="ko-KR"/>
              <a:t> : 1450 </a:t>
            </a:r>
            <a:r>
              <a:rPr lang="ko-KR" altLang="en-US"/>
              <a:t>바이트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번째</a:t>
            </a:r>
            <a:r>
              <a:rPr lang="en-US" altLang="ko-KR"/>
              <a:t> : 2920 </a:t>
            </a:r>
            <a:r>
              <a:rPr lang="ko-KR" altLang="en-US"/>
              <a:t>바이트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5</a:t>
            </a:r>
            <a:r>
              <a:rPr lang="ko-KR" altLang="en-US"/>
              <a:t>번째</a:t>
            </a:r>
            <a:r>
              <a:rPr lang="en-US" altLang="ko-KR"/>
              <a:t> : 2920 </a:t>
            </a:r>
            <a:r>
              <a:rPr lang="ko-KR" altLang="en-US"/>
              <a:t>바이트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번째</a:t>
            </a:r>
            <a:r>
              <a:rPr lang="en-US" altLang="ko-KR"/>
              <a:t> : 2920 </a:t>
            </a:r>
            <a:r>
              <a:rPr lang="ko-KR" altLang="en-US"/>
              <a:t>바이트</a:t>
            </a:r>
            <a:endParaRPr lang="ko-KR" altLang="en-US"/>
          </a:p>
        </p:txBody>
      </p:sp>
      <p:sp>
        <p:nvSpPr>
          <p:cNvPr id="9" name="TextBox 2"/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Questions (part 4 / 5)</a:t>
            </a:r>
            <a:endParaRPr xmlns:mc="http://schemas.openxmlformats.org/markup-compatibility/2006" xmlns:hp="http://schemas.haansoft.com/office/presentation/8.0" kumimoji="0" lang="en-US" altLang="ko-KR" sz="5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398</ep:Words>
  <ep:PresentationFormat>와이드스크린</ep:PresentationFormat>
  <ep:Paragraphs>56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Lab 05 TCP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2023-11-14T06:37:04.000</dcterms:created>
  <dc:creator>김진석</dc:creator>
  <cp:lastModifiedBy>rlawl</cp:lastModifiedBy>
  <dcterms:modified xsi:type="dcterms:W3CDTF">2023-11-20T13:01:15.760</dcterms:modified>
  <cp:revision>30</cp:revision>
  <dc:title>Lab 05 TCP</dc:title>
  <cp:version/>
</cp:coreProperties>
</file>