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70" r:id="rId10"/>
    <p:sldId id="273" r:id="rId11"/>
    <p:sldId id="267" r:id="rId12"/>
    <p:sldId id="269" r:id="rId13"/>
    <p:sldId id="268" r:id="rId14"/>
    <p:sldId id="274" r:id="rId15"/>
    <p:sldId id="271" r:id="rId16"/>
    <p:sldId id="272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4AA4F-BEE8-4236-A6F2-79E9EC8FD6D7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C77D-9B15-444E-AF93-3E52927E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joung@sm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  <a:p>
            <a:r>
              <a:rPr lang="en-US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10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21" y="114504"/>
            <a:ext cx="4930857" cy="1531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400" y="3573837"/>
            <a:ext cx="5262893" cy="231371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1902" y="1657835"/>
            <a:ext cx="7886700" cy="19044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Suppose we choose shirts first.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Depending </a:t>
            </a:r>
            <a:r>
              <a:rPr lang="en-US" dirty="0"/>
              <a:t>on whether we </a:t>
            </a:r>
            <a:r>
              <a:rPr lang="en-US" dirty="0" smtClean="0"/>
              <a:t>choose red </a:t>
            </a:r>
            <a:r>
              <a:rPr lang="en-US" dirty="0"/>
              <a:t>compatible or </a:t>
            </a:r>
            <a:r>
              <a:rPr lang="en-US" dirty="0" smtClean="0"/>
              <a:t>green </a:t>
            </a:r>
            <a:r>
              <a:rPr lang="en-US" dirty="0"/>
              <a:t>compatible shirts there are different numbers </a:t>
            </a:r>
            <a:r>
              <a:rPr lang="en-US" dirty="0" smtClean="0"/>
              <a:t>of sweaters </a:t>
            </a:r>
            <a:r>
              <a:rPr lang="en-US" dirty="0"/>
              <a:t>we can choose next.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 </a:t>
            </a:r>
            <a:r>
              <a:rPr lang="en-US" dirty="0"/>
              <a:t>we split the problem up before using </a:t>
            </a:r>
            <a:r>
              <a:rPr lang="en-US" dirty="0" smtClean="0"/>
              <a:t>the rule </a:t>
            </a:r>
            <a:r>
              <a:rPr lang="en-US" dirty="0"/>
              <a:t>of product.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multiplication tree </a:t>
            </a:r>
            <a:r>
              <a:rPr lang="en-US" dirty="0"/>
              <a:t>is an easy way to present the answer.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01902" y="3902745"/>
            <a:ext cx="3535943" cy="190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Number </a:t>
            </a:r>
            <a:r>
              <a:rPr lang="en-US" sz="1800" dirty="0"/>
              <a:t>of outfits = (3 × 3 × 4) + (3 × 4 × 4) + (2 × 2 × 4) = 100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2268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(</a:t>
            </a:r>
            <a:r>
              <a:rPr lang="ko-KR" altLang="en-US" dirty="0" smtClean="0"/>
              <a:t>순열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1715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Consider the three letters a, b, and 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possible permutations are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 smtClean="0"/>
              <a:t>acb</a:t>
            </a:r>
            <a:r>
              <a:rPr lang="en-US" dirty="0" smtClean="0"/>
              <a:t>, bac</a:t>
            </a:r>
            <a:r>
              <a:rPr lang="en-US" dirty="0"/>
              <a:t>, </a:t>
            </a:r>
            <a:r>
              <a:rPr lang="en-US" dirty="0" err="1"/>
              <a:t>bca</a:t>
            </a:r>
            <a:r>
              <a:rPr lang="en-US" dirty="0"/>
              <a:t>, cab, and </a:t>
            </a:r>
            <a:r>
              <a:rPr lang="en-US" dirty="0" err="1"/>
              <a:t>cba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6 distinct </a:t>
            </a:r>
            <a:r>
              <a:rPr lang="en-US" dirty="0" smtClean="0"/>
              <a:t>arrangements, which is by the rule of product 3*2*1.</a:t>
            </a:r>
          </a:p>
          <a:p>
            <a:r>
              <a:rPr lang="en-US" dirty="0"/>
              <a:t>Now consider the number of permutations </a:t>
            </a:r>
            <a:r>
              <a:rPr lang="en-US" dirty="0" smtClean="0"/>
              <a:t>by </a:t>
            </a:r>
            <a:r>
              <a:rPr lang="en-US" dirty="0"/>
              <a:t>taking two </a:t>
            </a:r>
            <a:r>
              <a:rPr lang="en-US" dirty="0" smtClean="0"/>
              <a:t>letters from </a:t>
            </a:r>
            <a:r>
              <a:rPr lang="en-US" dirty="0"/>
              <a:t>four</a:t>
            </a:r>
            <a:r>
              <a:rPr lang="en-US" dirty="0" smtClean="0"/>
              <a:t>.</a:t>
            </a:r>
          </a:p>
          <a:p>
            <a:r>
              <a:rPr lang="en-US" dirty="0"/>
              <a:t>These would be ab, ac, ad,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dirty="0" err="1"/>
              <a:t>bd</a:t>
            </a:r>
            <a:r>
              <a:rPr lang="en-US" dirty="0"/>
              <a:t>, ca, </a:t>
            </a:r>
            <a:r>
              <a:rPr lang="en-US" dirty="0" err="1"/>
              <a:t>cb</a:t>
            </a:r>
            <a:r>
              <a:rPr lang="en-US" dirty="0"/>
              <a:t>, cd, da,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smtClean="0"/>
              <a:t>and dc.</a:t>
            </a:r>
          </a:p>
          <a:p>
            <a:r>
              <a:rPr lang="en-US" dirty="0" smtClean="0"/>
              <a:t>There are 4*3 = 12 permutations.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6" y="1503548"/>
            <a:ext cx="8416139" cy="4576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8" y="4903972"/>
            <a:ext cx="8293777" cy="12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4357"/>
            <a:ext cx="7886700" cy="28880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Partitions: the ways </a:t>
            </a:r>
            <a:r>
              <a:rPr lang="en-US" dirty="0"/>
              <a:t>of partitioning a set of </a:t>
            </a:r>
            <a:r>
              <a:rPr lang="en-US" dirty="0" smtClean="0"/>
              <a:t>n objects </a:t>
            </a:r>
            <a:r>
              <a:rPr lang="en-US" dirty="0"/>
              <a:t>into r subsets called cells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 partition </a:t>
            </a:r>
            <a:r>
              <a:rPr lang="en-US" dirty="0" smtClean="0"/>
              <a:t>is achieved </a:t>
            </a:r>
            <a:r>
              <a:rPr lang="en-US" dirty="0"/>
              <a:t>if the </a:t>
            </a:r>
            <a:r>
              <a:rPr lang="en-US" dirty="0" smtClean="0"/>
              <a:t>intersection </a:t>
            </a:r>
            <a:r>
              <a:rPr lang="en-US" sz="2000" dirty="0" smtClean="0"/>
              <a:t>(</a:t>
            </a:r>
            <a:r>
              <a:rPr lang="ko-KR" altLang="en-US" sz="2000" dirty="0" smtClean="0"/>
              <a:t>교집합</a:t>
            </a:r>
            <a:r>
              <a:rPr lang="en-US" altLang="ko-KR" sz="2000" dirty="0" smtClean="0"/>
              <a:t>)</a:t>
            </a:r>
            <a:r>
              <a:rPr lang="en-US" sz="2000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every possible pair of the r subsets is the empty set φ and if the union </a:t>
            </a:r>
            <a:r>
              <a:rPr lang="en-US" sz="2000" dirty="0" smtClean="0"/>
              <a:t>(</a:t>
            </a:r>
            <a:r>
              <a:rPr lang="ko-KR" altLang="en-US" sz="2000" dirty="0" smtClean="0"/>
              <a:t>합집합</a:t>
            </a:r>
            <a:r>
              <a:rPr lang="en-US" altLang="ko-KR" sz="2000" dirty="0" smtClean="0"/>
              <a:t>) </a:t>
            </a:r>
            <a:r>
              <a:rPr lang="en-US" dirty="0" smtClean="0"/>
              <a:t>of all subsets </a:t>
            </a:r>
            <a:r>
              <a:rPr lang="en-US" dirty="0"/>
              <a:t>gives the original set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The order of the elements within a cell is of </a:t>
            </a:r>
            <a:r>
              <a:rPr lang="en-US" dirty="0" smtClean="0"/>
              <a:t>no importance.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Consider partitions of n objects into r cells with n1, n2, … </a:t>
            </a:r>
            <a:r>
              <a:rPr lang="en-US" dirty="0" err="1" smtClean="0"/>
              <a:t>nr</a:t>
            </a:r>
            <a:r>
              <a:rPr lang="en-US" dirty="0" smtClean="0"/>
              <a:t> elements. n1+n2+…+</a:t>
            </a:r>
            <a:r>
              <a:rPr lang="en-US" dirty="0" err="1" smtClean="0"/>
              <a:t>nr</a:t>
            </a:r>
            <a:r>
              <a:rPr lang="en-US" dirty="0" smtClean="0"/>
              <a:t> = 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65" y="4294336"/>
            <a:ext cx="7698070" cy="17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(</a:t>
            </a:r>
            <a:r>
              <a:rPr lang="ko-KR" altLang="en-US" dirty="0" smtClean="0"/>
              <a:t>조합</a:t>
            </a:r>
            <a:r>
              <a:rPr lang="en-US" altLang="ko-KR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6251"/>
                <a:ext cx="7886700" cy="237200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combinations: the </a:t>
                </a:r>
                <a:r>
                  <a:rPr lang="en-US" dirty="0"/>
                  <a:t>number of ways of selecting r </a:t>
                </a:r>
                <a:r>
                  <a:rPr lang="en-US" dirty="0" smtClean="0"/>
                  <a:t>objects from </a:t>
                </a:r>
                <a:r>
                  <a:rPr lang="en-US" dirty="0"/>
                  <a:t>n without regard to order. 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A combination </a:t>
                </a:r>
                <a:r>
                  <a:rPr lang="en-US" dirty="0"/>
                  <a:t>is actually a partition with two cells, the one cell containing the </a:t>
                </a:r>
                <a:r>
                  <a:rPr lang="en-US" dirty="0" smtClean="0"/>
                  <a:t>r objects </a:t>
                </a:r>
                <a:r>
                  <a:rPr lang="en-US" dirty="0"/>
                  <a:t>selected and the other cell containing the (n−r) objects that are left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nCr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6251"/>
                <a:ext cx="7886700" cy="2372006"/>
              </a:xfrm>
              <a:blipFill>
                <a:blip r:embed="rId2"/>
                <a:stretch>
                  <a:fillRect l="-696" t="-154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13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4" y="3934428"/>
            <a:ext cx="8489552" cy="13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99705"/>
            <a:ext cx="7886700" cy="4351338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None/>
            </a:pPr>
            <a:r>
              <a:rPr lang="en-US" dirty="0" smtClean="0"/>
              <a:t>(a) Count </a:t>
            </a:r>
            <a:r>
              <a:rPr lang="en-US" dirty="0"/>
              <a:t>the number of ways to get exactly 3 heads in 10 flips of a coin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442913" indent="-442913">
              <a:lnSpc>
                <a:spcPct val="100000"/>
              </a:lnSpc>
              <a:buNone/>
            </a:pPr>
            <a:r>
              <a:rPr lang="en-US" dirty="0" smtClean="0"/>
              <a:t>(b) For </a:t>
            </a:r>
            <a:r>
              <a:rPr lang="en-US" dirty="0"/>
              <a:t>a fair coin, what is the probability of exactly 3 heads in 10 flips?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14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6" y="2592653"/>
            <a:ext cx="7685967" cy="6793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16" y="4557260"/>
            <a:ext cx="7126634" cy="18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15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5" y="401338"/>
            <a:ext cx="8557930" cy="57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the Questions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do this two ways as combinations or permutations.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keys are:</a:t>
            </a:r>
          </a:p>
          <a:p>
            <a:pPr marL="457200" lvl="1" indent="0">
              <a:buNone/>
            </a:pPr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be consistent</a:t>
            </a:r>
          </a:p>
          <a:p>
            <a:pPr marL="457200" lvl="1" indent="0">
              <a:buNone/>
            </a:pPr>
            <a:r>
              <a:rPr lang="en-US" dirty="0"/>
              <a:t>2. break the problem into a sequence of actions and use the rule </a:t>
            </a:r>
            <a:r>
              <a:rPr lang="en-US" dirty="0" smtClean="0"/>
              <a:t>of product</a:t>
            </a:r>
            <a:r>
              <a:rPr lang="en-US" dirty="0"/>
              <a:t>.</a:t>
            </a:r>
          </a:p>
          <a:p>
            <a:r>
              <a:rPr lang="en-US" dirty="0" smtClean="0"/>
              <a:t>Break </a:t>
            </a:r>
            <a:r>
              <a:rPr lang="en-US" dirty="0"/>
              <a:t>it into </a:t>
            </a:r>
            <a:r>
              <a:rPr lang="en-US" dirty="0" smtClean="0"/>
              <a:t>very small </a:t>
            </a:r>
            <a:r>
              <a:rPr lang="en-US" dirty="0"/>
              <a:t>steps in order to make the process clear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Combinations approach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1900" y="1582049"/>
            <a:ext cx="8234693" cy="446566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Count the number of one-pair hands, where the order they are </a:t>
            </a:r>
            <a:r>
              <a:rPr lang="en-US" sz="2900" dirty="0" smtClean="0"/>
              <a:t>dealt doesn’t matter.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1. </a:t>
            </a:r>
            <a:r>
              <a:rPr lang="en-US" dirty="0" smtClean="0"/>
              <a:t>Choose </a:t>
            </a:r>
            <a:r>
              <a:rPr lang="en-US" dirty="0"/>
              <a:t>the rank of the pair: 13 different ranks, choosing 1, so 13C1 ways to do this.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2. </a:t>
            </a:r>
            <a:r>
              <a:rPr lang="en-US" dirty="0" smtClean="0"/>
              <a:t>Choose </a:t>
            </a:r>
            <a:r>
              <a:rPr lang="en-US" dirty="0"/>
              <a:t>2 cards from this rank: 4 cards in a rank, choosing 2, so 4C2 ways to do this. 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3. </a:t>
            </a:r>
            <a:r>
              <a:rPr lang="en-US" dirty="0" smtClean="0"/>
              <a:t>Choose </a:t>
            </a:r>
            <a:r>
              <a:rPr lang="en-US" dirty="0"/>
              <a:t>the 3 </a:t>
            </a:r>
            <a:r>
              <a:rPr lang="en-US" dirty="0" smtClean="0"/>
              <a:t>different </a:t>
            </a:r>
            <a:r>
              <a:rPr lang="en-US" dirty="0"/>
              <a:t>ranks: 12 remaining ranks, so 12C3 ways to do this.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Action 4. </a:t>
            </a:r>
            <a:r>
              <a:rPr lang="en-US" dirty="0" smtClean="0"/>
              <a:t>Choose </a:t>
            </a:r>
            <a:r>
              <a:rPr lang="en-US" dirty="0"/>
              <a:t>1 card from each of these ranks: 4 cards in each rank so (4C1)^3 ways to do this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To compute the probability we have to stay consistent and </a:t>
            </a:r>
            <a:r>
              <a:rPr lang="en-US" dirty="0" smtClean="0"/>
              <a:t>count combinations</a:t>
            </a:r>
            <a:r>
              <a:rPr lang="en-US" dirty="0"/>
              <a:t>. To make a 5 card hand we choose 5 cards out of 52, </a:t>
            </a:r>
            <a:r>
              <a:rPr lang="en-US" dirty="0" smtClean="0"/>
              <a:t>so there are 52C5 = 2598960 possible hands.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each hand is equally likely the probability of </a:t>
            </a:r>
            <a:r>
              <a:rPr lang="en-US" dirty="0" smtClean="0"/>
              <a:t>a one-pair </a:t>
            </a:r>
            <a:r>
              <a:rPr lang="en-US" dirty="0"/>
              <a:t>hand is </a:t>
            </a:r>
            <a:r>
              <a:rPr lang="en-US" dirty="0" smtClean="0"/>
              <a:t>1098240/2598960 = 0.42257.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70912"/>
            <a:ext cx="3537547" cy="8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666"/>
          </a:xfrm>
        </p:spPr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Permutations </a:t>
            </a:r>
            <a:r>
              <a:rPr lang="en-US" dirty="0"/>
              <a:t>approach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85180"/>
            <a:ext cx="7886700" cy="497117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Count the number of one-pair hands, where we keep track of the order they are dealt.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1. (This one is tricky.) Choose the positions in the hand that will hold the pair: 5 different positions, so 5C2 ways to do this.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2. Put a card in the first position of the pair: 52 cards, so 52 ways to do this.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3. Put a card in the second position of the pair: since this has to match the first card, there are only 3 ways to do this.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4. Put a card in the first open slot: this can’t match the pair so there are 48 ways to do this.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5. Put a card in the next open slot: this can’t match the pair or the previous card, so there 44 ways to do this.</a:t>
            </a:r>
          </a:p>
          <a:p>
            <a:pPr>
              <a:lnSpc>
                <a:spcPct val="120000"/>
              </a:lnSpc>
            </a:pPr>
            <a:r>
              <a:rPr lang="en-US" dirty="0"/>
              <a:t>Action 6. Put a card in the last open slot: there are 40 ways to do this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There </a:t>
            </a:r>
            <a:r>
              <a:rPr lang="en-US" dirty="0"/>
              <a:t>are                                                                                            cards hands where order is important.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Thus, the probability of a one-pair hand is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74" y="4295695"/>
            <a:ext cx="3389946" cy="837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34" y="5481388"/>
            <a:ext cx="3407639" cy="4216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858" y="5929317"/>
            <a:ext cx="2919082" cy="2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Course title : Probability and </a:t>
            </a:r>
            <a:r>
              <a:rPr lang="en-US" altLang="ko-KR" dirty="0" smtClean="0"/>
              <a:t>statistics</a:t>
            </a:r>
            <a:endParaRPr lang="ko-KR" altLang="en-US" u="sng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Background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Target: 1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Prerequisite: none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3 Credits</a:t>
            </a:r>
            <a:endParaRPr lang="ko-KR" altLang="en-US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3 hours lecture</a:t>
            </a:r>
            <a:endParaRPr lang="ko-KR" altLang="en-US" dirty="0"/>
          </a:p>
          <a:p>
            <a:pPr lvl="1">
              <a:lnSpc>
                <a:spcPct val="110000"/>
              </a:lnSpc>
              <a:defRPr/>
            </a:pPr>
            <a:endParaRPr lang="en-US" altLang="ko-KR" sz="1800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Text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Probability &amp; statistics for engineers &amp; </a:t>
            </a:r>
            <a:r>
              <a:rPr lang="en-US" dirty="0" smtClean="0"/>
              <a:t>scientists;  Ronald </a:t>
            </a:r>
            <a:r>
              <a:rPr lang="en-US" dirty="0"/>
              <a:t>E. Walpole </a:t>
            </a:r>
            <a:r>
              <a:rPr lang="en-US" dirty="0" smtClean="0"/>
              <a:t>et </a:t>
            </a:r>
            <a:r>
              <a:rPr lang="en-US" dirty="0"/>
              <a:t>al</a:t>
            </a:r>
            <a:r>
              <a:rPr lang="en-US" dirty="0" smtClean="0"/>
              <a:t>. </a:t>
            </a:r>
            <a:r>
              <a:rPr lang="en-US" dirty="0"/>
              <a:t>— 9th ed.</a:t>
            </a:r>
            <a:endParaRPr lang="en-US" altLang="ko-KR" sz="1800" dirty="0" smtClean="0"/>
          </a:p>
          <a:p>
            <a:endParaRPr 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36" y="2553076"/>
            <a:ext cx="1804143" cy="2480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42" y="2647395"/>
            <a:ext cx="1808619" cy="226877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Grading </a:t>
            </a:r>
            <a:r>
              <a:rPr lang="en-US" altLang="ko-KR" dirty="0"/>
              <a:t>Policy</a:t>
            </a:r>
            <a:endParaRPr lang="ko-KR" altLang="en-US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Mid-term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en-US" altLang="ko-KR" dirty="0" smtClean="0"/>
              <a:t>50  </a:t>
            </a:r>
            <a:r>
              <a:rPr lang="en-US" altLang="ko-KR" dirty="0"/>
              <a:t>%        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en-US" altLang="ko-KR" dirty="0" smtClean="0"/>
              <a:t>50  %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endParaRPr lang="en-US" altLang="ko-KR" dirty="0"/>
          </a:p>
          <a:p>
            <a:pPr>
              <a:lnSpc>
                <a:spcPct val="110000"/>
              </a:lnSpc>
              <a:defRPr/>
            </a:pPr>
            <a:r>
              <a:rPr lang="en-US" altLang="ko-KR" dirty="0"/>
              <a:t>Lecturer</a:t>
            </a:r>
            <a:endParaRPr lang="ko-KR" altLang="en-US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정진우 교수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err="1" smtClean="0"/>
              <a:t>미백관</a:t>
            </a:r>
            <a:r>
              <a:rPr lang="ko-KR" altLang="en-US" dirty="0" smtClean="0"/>
              <a:t> </a:t>
            </a:r>
            <a:r>
              <a:rPr lang="en-US" altLang="ko-KR" dirty="0" smtClean="0"/>
              <a:t>418</a:t>
            </a:r>
            <a:r>
              <a:rPr lang="ko-KR" altLang="en-US" dirty="0" smtClean="0"/>
              <a:t>호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Tel: 02-2287-5452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>
                <a:hlinkClick r:id="rId2"/>
              </a:rPr>
              <a:t>jjoung@smu.ac.kr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Weekly plan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7608"/>
            <a:ext cx="7886700" cy="471935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/>
              <a:t>Probability: Terminology and </a:t>
            </a:r>
            <a:r>
              <a:rPr lang="en-US" dirty="0" smtClean="0"/>
              <a:t>Examples</a:t>
            </a:r>
          </a:p>
          <a:p>
            <a:pPr>
              <a:lnSpc>
                <a:spcPct val="120000"/>
              </a:lnSpc>
            </a:pPr>
            <a:r>
              <a:rPr lang="en-US" dirty="0"/>
              <a:t>Conditional Probability, Independence, Bayes’ </a:t>
            </a:r>
            <a:r>
              <a:rPr lang="en-US" dirty="0" smtClean="0"/>
              <a:t>Theorem</a:t>
            </a:r>
          </a:p>
          <a:p>
            <a:pPr>
              <a:lnSpc>
                <a:spcPct val="120000"/>
              </a:lnSpc>
            </a:pPr>
            <a:r>
              <a:rPr lang="en-US" dirty="0"/>
              <a:t>Discrete Random Variables; </a:t>
            </a:r>
            <a:r>
              <a:rPr lang="en-US" dirty="0" smtClean="0"/>
              <a:t>Expectation</a:t>
            </a:r>
          </a:p>
          <a:p>
            <a:pPr>
              <a:lnSpc>
                <a:spcPct val="120000"/>
              </a:lnSpc>
            </a:pPr>
            <a:r>
              <a:rPr lang="en-US" dirty="0"/>
              <a:t>Variance; Continuous Random </a:t>
            </a:r>
            <a:r>
              <a:rPr lang="en-US" dirty="0" smtClean="0"/>
              <a:t>Variables</a:t>
            </a:r>
          </a:p>
          <a:p>
            <a:pPr>
              <a:lnSpc>
                <a:spcPct val="120000"/>
              </a:lnSpc>
            </a:pPr>
            <a:r>
              <a:rPr lang="en-US" dirty="0"/>
              <a:t>Continuous Expectation and </a:t>
            </a:r>
            <a:r>
              <a:rPr lang="en-US" dirty="0" smtClean="0"/>
              <a:t>Variance, the </a:t>
            </a:r>
            <a:r>
              <a:rPr lang="en-US" dirty="0"/>
              <a:t>Law of Large </a:t>
            </a:r>
            <a:r>
              <a:rPr lang="en-US" dirty="0" smtClean="0"/>
              <a:t>Numbers, and </a:t>
            </a:r>
            <a:r>
              <a:rPr lang="en-US" dirty="0"/>
              <a:t>the Central Limit </a:t>
            </a:r>
            <a:r>
              <a:rPr lang="en-US" dirty="0" smtClean="0"/>
              <a:t>Theorem</a:t>
            </a:r>
          </a:p>
          <a:p>
            <a:pPr>
              <a:lnSpc>
                <a:spcPct val="120000"/>
              </a:lnSpc>
            </a:pPr>
            <a:r>
              <a:rPr lang="en-US" dirty="0"/>
              <a:t>Joint Distributions, </a:t>
            </a:r>
            <a:r>
              <a:rPr lang="en-US" dirty="0" smtClean="0"/>
              <a:t>Independence Covariance </a:t>
            </a:r>
            <a:r>
              <a:rPr lang="en-US" dirty="0"/>
              <a:t>and </a:t>
            </a:r>
            <a:r>
              <a:rPr lang="en-US" dirty="0" smtClean="0"/>
              <a:t>Correlation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중간고사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Introduction to </a:t>
            </a:r>
            <a:r>
              <a:rPr lang="en-US" dirty="0" smtClean="0"/>
              <a:t>Statistics</a:t>
            </a:r>
          </a:p>
          <a:p>
            <a:pPr>
              <a:lnSpc>
                <a:spcPct val="120000"/>
              </a:lnSpc>
            </a:pPr>
            <a:r>
              <a:rPr lang="en-US" dirty="0"/>
              <a:t>Bayesian </a:t>
            </a:r>
            <a:r>
              <a:rPr lang="en-US" dirty="0" smtClean="0"/>
              <a:t>Updating; Prediction </a:t>
            </a:r>
            <a:r>
              <a:rPr lang="en-US" dirty="0"/>
              <a:t>and </a:t>
            </a:r>
            <a:r>
              <a:rPr lang="en-US" dirty="0" smtClean="0"/>
              <a:t>Odds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Frequentist </a:t>
            </a:r>
            <a:r>
              <a:rPr lang="en-US" dirty="0"/>
              <a:t>Statistics and Hypothesis </a:t>
            </a:r>
            <a:r>
              <a:rPr lang="en-US" dirty="0" smtClean="0"/>
              <a:t>Testing; Null </a:t>
            </a:r>
            <a:r>
              <a:rPr lang="en-US" dirty="0"/>
              <a:t>Hypothesis Significance </a:t>
            </a:r>
            <a:r>
              <a:rPr lang="en-US" dirty="0" smtClean="0"/>
              <a:t>Testing</a:t>
            </a:r>
          </a:p>
          <a:p>
            <a:pPr>
              <a:lnSpc>
                <a:spcPct val="120000"/>
              </a:lnSpc>
            </a:pPr>
            <a:r>
              <a:rPr lang="en-US" dirty="0"/>
              <a:t>Comparison of Bayesian and Frequentist </a:t>
            </a:r>
            <a:r>
              <a:rPr lang="en-US" dirty="0" smtClean="0"/>
              <a:t>Inference</a:t>
            </a:r>
          </a:p>
          <a:p>
            <a:pPr>
              <a:lnSpc>
                <a:spcPct val="120000"/>
              </a:lnSpc>
            </a:pPr>
            <a:r>
              <a:rPr lang="en-US" dirty="0"/>
              <a:t>Confidence </a:t>
            </a:r>
            <a:r>
              <a:rPr lang="en-US" dirty="0" smtClean="0"/>
              <a:t>Intervals; Bootstrapping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Linear Regression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기말고사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634557"/>
            <a:ext cx="7886700" cy="354240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population: </a:t>
            </a:r>
            <a:r>
              <a:rPr lang="ko-KR" altLang="en-US" dirty="0" smtClean="0"/>
              <a:t>모집단</a:t>
            </a:r>
            <a:endParaRPr lang="en-US" altLang="ko-KR" dirty="0" smtClean="0"/>
          </a:p>
          <a:p>
            <a:r>
              <a:rPr lang="en-US" dirty="0" smtClean="0"/>
              <a:t>sample </a:t>
            </a:r>
            <a:r>
              <a:rPr lang="en-US" dirty="0" smtClean="0">
                <a:cs typeface="Calibri Light" panose="020F0302020204030204" pitchFamily="34" charset="0"/>
              </a:rPr>
              <a:t>≈ collections ≈ observations</a:t>
            </a:r>
            <a:endParaRPr lang="en-US" dirty="0" smtClean="0"/>
          </a:p>
          <a:p>
            <a:r>
              <a:rPr lang="en-US" dirty="0" smtClean="0"/>
              <a:t>elements </a:t>
            </a:r>
            <a:r>
              <a:rPr lang="en-US" dirty="0"/>
              <a:t>in probability allow us </a:t>
            </a:r>
            <a:r>
              <a:rPr lang="en-US" dirty="0" smtClean="0"/>
              <a:t>to draw </a:t>
            </a:r>
            <a:r>
              <a:rPr lang="en-US" dirty="0"/>
              <a:t>conclusions about characteristics of hypothetical data taken </a:t>
            </a:r>
            <a:r>
              <a:rPr lang="en-US" dirty="0" smtClean="0"/>
              <a:t>from the population (sample), </a:t>
            </a:r>
            <a:r>
              <a:rPr lang="en-US" dirty="0"/>
              <a:t>based on known features of the </a:t>
            </a:r>
            <a:r>
              <a:rPr lang="en-US" dirty="0" smtClean="0"/>
              <a:t>population.</a:t>
            </a:r>
          </a:p>
          <a:p>
            <a:r>
              <a:rPr lang="en-US" dirty="0"/>
              <a:t>the sample with inferential statistics </a:t>
            </a:r>
            <a:r>
              <a:rPr lang="en-US" sz="2200" dirty="0"/>
              <a:t>(</a:t>
            </a:r>
            <a:r>
              <a:rPr lang="ko-KR" altLang="en-US" sz="2200" dirty="0"/>
              <a:t>추론 통계</a:t>
            </a:r>
            <a:r>
              <a:rPr lang="en-US" altLang="ko-KR" sz="2200" dirty="0"/>
              <a:t>) </a:t>
            </a:r>
            <a:r>
              <a:rPr lang="en-US" dirty="0"/>
              <a:t>allows us to draw conclusions about the </a:t>
            </a:r>
            <a:r>
              <a:rPr lang="en-US" dirty="0" smtClean="0"/>
              <a:t>population.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18" y="306387"/>
            <a:ext cx="4744924" cy="271747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100 </a:t>
            </a:r>
            <a:r>
              <a:rPr lang="en-US" dirty="0"/>
              <a:t>items are sampled and 10 are found to be defective.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/>
              <a:t>100 </a:t>
            </a:r>
            <a:r>
              <a:rPr lang="en-US" dirty="0" smtClean="0"/>
              <a:t>items represent </a:t>
            </a:r>
            <a:r>
              <a:rPr lang="en-US" dirty="0"/>
              <a:t>the sample.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population </a:t>
            </a:r>
            <a:r>
              <a:rPr lang="en-US" dirty="0" smtClean="0"/>
              <a:t>means all </a:t>
            </a:r>
            <a:r>
              <a:rPr lang="en-US" dirty="0"/>
              <a:t>possible items from the process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only tolerate 5% defective in the process.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we conclude the process is not acceptable?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02" y="114417"/>
            <a:ext cx="2987908" cy="1711208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2726" y="1822450"/>
            <a:ext cx="78867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Suppose we learn </a:t>
            </a:r>
            <a:r>
              <a:rPr lang="en-US" dirty="0"/>
              <a:t>that if the </a:t>
            </a:r>
            <a:r>
              <a:rPr lang="en-US" dirty="0" smtClean="0"/>
              <a:t>process is </a:t>
            </a:r>
            <a:r>
              <a:rPr lang="en-US" dirty="0"/>
              <a:t>acceptable, that is, if it does produce items </a:t>
            </a:r>
            <a:r>
              <a:rPr lang="en-US" dirty="0" smtClean="0"/>
              <a:t>no more than </a:t>
            </a:r>
            <a:r>
              <a:rPr lang="en-US" dirty="0"/>
              <a:t>5% of which are </a:t>
            </a:r>
            <a:r>
              <a:rPr lang="en-US" dirty="0" smtClean="0"/>
              <a:t>defective, there </a:t>
            </a:r>
            <a:r>
              <a:rPr lang="en-US" dirty="0"/>
              <a:t>is a probability of 0.0282 of obtaining 10 or more defective items </a:t>
            </a:r>
            <a:r>
              <a:rPr lang="en-US" dirty="0" smtClean="0"/>
              <a:t>in a </a:t>
            </a:r>
            <a:r>
              <a:rPr lang="en-US" dirty="0"/>
              <a:t>random sample of 100 items from the process.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 </a:t>
            </a:r>
            <a:r>
              <a:rPr lang="en-US" dirty="0"/>
              <a:t>other words, </a:t>
            </a:r>
            <a:r>
              <a:rPr lang="en-US" dirty="0" smtClean="0"/>
              <a:t>even for </a:t>
            </a:r>
            <a:r>
              <a:rPr lang="en-US" dirty="0"/>
              <a:t>an acceptable process, the </a:t>
            </a:r>
            <a:r>
              <a:rPr lang="en-US" dirty="0" smtClean="0"/>
              <a:t>sample obtained in the previous page would </a:t>
            </a:r>
            <a:r>
              <a:rPr lang="en-US" dirty="0"/>
              <a:t>rarely occur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Anyway, the </a:t>
            </a:r>
            <a:r>
              <a:rPr lang="en-US" dirty="0"/>
              <a:t>result suggests that the </a:t>
            </a:r>
            <a:r>
              <a:rPr lang="en-US" dirty="0" smtClean="0"/>
              <a:t>process very </a:t>
            </a:r>
            <a:r>
              <a:rPr lang="en-US" dirty="0"/>
              <a:t>likely is not acceptable.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 Probability aids </a:t>
            </a:r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dirty="0" smtClean="0">
                <a:sym typeface="Wingdings" panose="05000000000000000000" pitchFamily="2" charset="2"/>
              </a:rPr>
              <a:t>the translation </a:t>
            </a:r>
            <a:r>
              <a:rPr lang="en-US" dirty="0">
                <a:sym typeface="Wingdings" panose="05000000000000000000" pitchFamily="2" charset="2"/>
              </a:rPr>
              <a:t>of sample information into something conclusive or inconclusive </a:t>
            </a:r>
            <a:r>
              <a:rPr lang="en-US" dirty="0" smtClean="0">
                <a:sym typeface="Wingdings" panose="05000000000000000000" pitchFamily="2" charset="2"/>
              </a:rPr>
              <a:t>about the </a:t>
            </a:r>
            <a:r>
              <a:rPr lang="en-US" dirty="0">
                <a:sym typeface="Wingdings" panose="05000000000000000000" pitchFamily="2" charset="2"/>
              </a:rPr>
              <a:t>scientific system.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02" y="114417"/>
            <a:ext cx="2987908" cy="171120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858361" y="2960483"/>
            <a:ext cx="1285639" cy="805758"/>
          </a:xfrm>
          <a:prstGeom prst="wedgeRoundRectCallout">
            <a:avLst>
              <a:gd name="adj1" fmla="val -78429"/>
              <a:gd name="adj2" fmla="val -4648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Statistical inference technique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858360" y="4164256"/>
            <a:ext cx="1285639" cy="805758"/>
          </a:xfrm>
          <a:prstGeom prst="wedgeRoundRectCallout">
            <a:avLst>
              <a:gd name="adj1" fmla="val -74908"/>
              <a:gd name="adj2" fmla="val -2289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Conclusion about the population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58359" y="1854230"/>
            <a:ext cx="1285639" cy="805758"/>
          </a:xfrm>
          <a:prstGeom prst="wedgeRoundRectCallout">
            <a:avLst>
              <a:gd name="adj1" fmla="val -77725"/>
              <a:gd name="adj2" fmla="val 407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Sample &amp; probability elements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product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8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of product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81" y="3516362"/>
            <a:ext cx="8142037" cy="1206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1" y="2374333"/>
            <a:ext cx="8142037" cy="9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Wardrobe (all different cloths)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Wear a shirt, a sweater, and a pants.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wear green and red together.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many different outfits?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0" y="2381062"/>
            <a:ext cx="6737806" cy="20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1234</Words>
  <Application>Microsoft Office PowerPoint</Application>
  <PresentationFormat>화면 슬라이드 쇼(4:3)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Probability and statistics Introduction</vt:lpstr>
      <vt:lpstr>Overview</vt:lpstr>
      <vt:lpstr>Overview</vt:lpstr>
      <vt:lpstr>Overview: Weekly plan</vt:lpstr>
      <vt:lpstr>Introduction</vt:lpstr>
      <vt:lpstr>Example 1</vt:lpstr>
      <vt:lpstr>Example 1 (continued)</vt:lpstr>
      <vt:lpstr>Rule of product</vt:lpstr>
      <vt:lpstr>Example 2</vt:lpstr>
      <vt:lpstr>Example 2</vt:lpstr>
      <vt:lpstr>Permutation (순열)</vt:lpstr>
      <vt:lpstr>Partition</vt:lpstr>
      <vt:lpstr>Combination (조합)</vt:lpstr>
      <vt:lpstr>Example</vt:lpstr>
      <vt:lpstr>PowerPoint 프레젠테이션</vt:lpstr>
      <vt:lpstr>Answer to the Questions</vt:lpstr>
      <vt:lpstr>Answer: Combinations approach</vt:lpstr>
      <vt:lpstr>Answer: Permutations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 Jinoo</dc:creator>
  <cp:lastModifiedBy>Joung Jinoo</cp:lastModifiedBy>
  <cp:revision>71</cp:revision>
  <dcterms:created xsi:type="dcterms:W3CDTF">2022-08-31T03:19:07Z</dcterms:created>
  <dcterms:modified xsi:type="dcterms:W3CDTF">2022-08-31T11:36:33Z</dcterms:modified>
</cp:coreProperties>
</file>