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6" y="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EE4AA4F-BEE8-4236-A6F2-79E9EC8FD6D7}" type="datetime1">
              <a:rPr lang="en-US"/>
              <a:pPr lvl="0">
                <a:defRPr/>
              </a:pPr>
              <a:t>9/8/2022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02-Basics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  <a:p>
            <a:r>
              <a:rPr lang="en-US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829931"/>
          </a:xfrm>
        </p:spPr>
        <p:txBody>
          <a:bodyPr/>
          <a:lstStyle/>
          <a:p>
            <a:pPr lvl="0">
              <a:defRPr/>
            </a:pPr>
            <a:r>
              <a:rPr lang="en-US"/>
              <a:t>Conditional probability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951" y="1253331"/>
            <a:ext cx="78867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Conditional probability answers the question ‘how does the probability of an event change if we have extra information’.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364" y="2745222"/>
            <a:ext cx="8563272" cy="325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675707"/>
            <a:ext cx="7886700" cy="2501256"/>
          </a:xfrm>
        </p:spPr>
        <p:txBody>
          <a:bodyPr/>
          <a:lstStyle/>
          <a:p>
            <a:r>
              <a:rPr lang="en-US" dirty="0"/>
              <a:t>This is read as ‘the conditional probability of A given B’</a:t>
            </a:r>
          </a:p>
          <a:p>
            <a:r>
              <a:rPr lang="en-US" dirty="0"/>
              <a:t>or ‘the probability of A conditioned on B</a:t>
            </a:r>
            <a:r>
              <a:rPr lang="en-US" dirty="0" smtClean="0"/>
              <a:t>’ </a:t>
            </a:r>
          </a:p>
          <a:p>
            <a:r>
              <a:rPr lang="en-US" dirty="0"/>
              <a:t>or simply </a:t>
            </a:r>
            <a:r>
              <a:rPr lang="en-US" dirty="0" smtClean="0"/>
              <a:t>‘</a:t>
            </a:r>
            <a:r>
              <a:rPr lang="en-US" dirty="0"/>
              <a:t>the probability of A given B’.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690689"/>
            <a:ext cx="89439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264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76" y="1157163"/>
            <a:ext cx="6752247" cy="26031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35" y="3938441"/>
            <a:ext cx="8094928" cy="13394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98" y="5331451"/>
            <a:ext cx="8597162" cy="8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376947"/>
            <a:ext cx="7886700" cy="25284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Q: Recalculate the example using the conditional probability equation in the previous page.</a:t>
            </a:r>
          </a:p>
          <a:p>
            <a:r>
              <a:rPr lang="en-US" dirty="0" smtClean="0"/>
              <a:t>What is P(S1)?</a:t>
            </a:r>
          </a:p>
          <a:p>
            <a:r>
              <a:rPr lang="en-US" dirty="0" smtClean="0"/>
              <a:t>What is P(S2 </a:t>
            </a:r>
            <a:r>
              <a:rPr lang="en-US" dirty="0" smtClean="0">
                <a:cs typeface="Calibri Light" panose="020F0302020204030204" pitchFamily="34" charset="0"/>
              </a:rPr>
              <a:t>∩ S1)?</a:t>
            </a:r>
          </a:p>
          <a:p>
            <a:r>
              <a:rPr lang="en-US" dirty="0" smtClean="0">
                <a:cs typeface="Calibri Light" panose="020F0302020204030204" pitchFamily="34" charset="0"/>
              </a:rPr>
              <a:t>What is P(S2|S1)?</a:t>
            </a:r>
          </a:p>
          <a:p>
            <a:r>
              <a:rPr lang="en-US" dirty="0" smtClean="0">
                <a:cs typeface="Calibri Light" panose="020F0302020204030204" pitchFamily="34" charset="0"/>
              </a:rPr>
              <a:t>What is P(S2)?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1" y="1784770"/>
            <a:ext cx="8526950" cy="1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Total Probability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26453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Suppose the sample space Ω is divided into 3 disjoint events B1, B2, </a:t>
            </a:r>
            <a:r>
              <a:rPr lang="en-US" sz="2400" dirty="0" smtClean="0"/>
              <a:t>B3.</a:t>
            </a:r>
            <a:endParaRPr 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564497"/>
            <a:ext cx="7258050" cy="1276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11" y="4006120"/>
            <a:ext cx="2180706" cy="23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urn contains 5 red balls and 2 green balls. Two balls are drawn one </a:t>
            </a:r>
            <a:r>
              <a:rPr lang="en-US" dirty="0" smtClean="0"/>
              <a:t>after the </a:t>
            </a:r>
            <a:r>
              <a:rPr lang="en-US" dirty="0"/>
              <a:t>other. What is the probability that the second ball is red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Hint: </a:t>
            </a:r>
          </a:p>
          <a:p>
            <a:pPr lvl="1"/>
            <a:r>
              <a:rPr lang="en-US" dirty="0"/>
              <a:t>Let R1 be the event ‘the first ball is red’, G1 = ‘first ball is green’, R2 = ‘second ball </a:t>
            </a:r>
            <a:r>
              <a:rPr lang="en-US" dirty="0" smtClean="0"/>
              <a:t>is red</a:t>
            </a:r>
            <a:r>
              <a:rPr lang="en-US" dirty="0"/>
              <a:t>’, G2 = ‘second ball is green’. We are asked to find P(R2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Answer: P(R2)=5/7.</a:t>
            </a:r>
          </a:p>
          <a:p>
            <a:r>
              <a:rPr lang="en-US" dirty="0" smtClean="0"/>
              <a:t>Question: Find P(R2) with the law of total probability.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74" y="3317615"/>
            <a:ext cx="3657883" cy="1551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6799"/>
            <a:ext cx="7886700" cy="484861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 urn contains 5 red balls and 2 green balls.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ball is drawn. If it’s </a:t>
            </a:r>
            <a:r>
              <a:rPr lang="en-US" dirty="0" smtClean="0"/>
              <a:t>green a </a:t>
            </a:r>
            <a:r>
              <a:rPr lang="en-US" dirty="0"/>
              <a:t>red ball is added to the urn and if it’s red a green ball is added to the urn. (The </a:t>
            </a:r>
            <a:r>
              <a:rPr lang="en-US" dirty="0" smtClean="0"/>
              <a:t>original ball </a:t>
            </a:r>
            <a:r>
              <a:rPr lang="en-US" dirty="0"/>
              <a:t>is not returned to the urn.)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Then </a:t>
            </a:r>
            <a:r>
              <a:rPr lang="en-US" dirty="0"/>
              <a:t>a second ball is drawn.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What </a:t>
            </a:r>
            <a:r>
              <a:rPr lang="en-US" dirty="0"/>
              <a:t>is the probability </a:t>
            </a:r>
            <a:r>
              <a:rPr lang="en-US" dirty="0" smtClean="0"/>
              <a:t>the second ball is red?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probability the first ball was red given the second </a:t>
            </a:r>
            <a:r>
              <a:rPr lang="en-US" dirty="0" smtClean="0"/>
              <a:t>ball was </a:t>
            </a:r>
            <a:r>
              <a:rPr lang="en-US" dirty="0"/>
              <a:t>red?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Answer: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sample space = {</a:t>
            </a:r>
            <a:r>
              <a:rPr lang="en-US" dirty="0" err="1" smtClean="0"/>
              <a:t>rr</a:t>
            </a:r>
            <a:r>
              <a:rPr lang="en-US" dirty="0" smtClean="0"/>
              <a:t>, </a:t>
            </a:r>
            <a:r>
              <a:rPr lang="en-US" dirty="0" err="1" smtClean="0"/>
              <a:t>rg</a:t>
            </a:r>
            <a:r>
              <a:rPr lang="en-US" dirty="0" smtClean="0"/>
              <a:t>, gr, gg}.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R1 is the event ‘the first ball is red’,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Let’s use the law of total probability.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P(R2) = P(R2|R1)P(R1)+P(R2|G1)P(G1) = 4/7 * 5/7 + 6/7 * 2/7 =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P(R2) = 32/49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Bayes’ rule: P(R1|R2) = P(R1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∩R2)/P(R2) = (20/49)/(32/49) = 20/32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182389"/>
            <a:ext cx="7886700" cy="1994574"/>
          </a:xfrm>
        </p:spPr>
        <p:txBody>
          <a:bodyPr/>
          <a:lstStyle/>
          <a:p>
            <a:r>
              <a:rPr lang="en-US" dirty="0" smtClean="0"/>
              <a:t>x= ? ; y= ? ; z= ? ; the circle = ?</a:t>
            </a:r>
          </a:p>
          <a:p>
            <a:r>
              <a:rPr lang="en-US" dirty="0" smtClean="0"/>
              <a:t>x = P(A1); y = P(B2|A1); z = P(C1|A1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∩</a:t>
            </a:r>
            <a:r>
              <a:rPr lang="en-US" dirty="0" smtClean="0"/>
              <a:t>B2)</a:t>
            </a:r>
          </a:p>
          <a:p>
            <a:r>
              <a:rPr lang="en-US" dirty="0" smtClean="0"/>
              <a:t>The circle is the event that A1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∩</a:t>
            </a:r>
            <a:r>
              <a:rPr lang="en-US" dirty="0" smtClean="0"/>
              <a:t>B2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∩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17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9" y="1500866"/>
            <a:ext cx="8398221" cy="23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Monty Hall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door hides a car, two hide goats.</a:t>
            </a:r>
          </a:p>
          <a:p>
            <a:pPr>
              <a:lnSpc>
                <a:spcPct val="110000"/>
              </a:lnSpc>
            </a:pPr>
            <a:r>
              <a:rPr lang="en-US" dirty="0"/>
              <a:t>The contestant chooses any door.</a:t>
            </a:r>
          </a:p>
          <a:p>
            <a:pPr>
              <a:lnSpc>
                <a:spcPct val="110000"/>
              </a:lnSpc>
            </a:pPr>
            <a:r>
              <a:rPr lang="en-US" dirty="0"/>
              <a:t>Monty always opens a different door with a goat. (</a:t>
            </a:r>
            <a:r>
              <a:rPr lang="en-US" dirty="0" smtClean="0"/>
              <a:t>He can </a:t>
            </a:r>
            <a:r>
              <a:rPr lang="en-US" dirty="0"/>
              <a:t>do this because he knows where the car is.)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contestant is then allowed to switch doors if she wants.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the best strategy for winning a car</a:t>
            </a:r>
            <a:r>
              <a:rPr lang="en-US" dirty="0" smtClean="0"/>
              <a:t>?</a:t>
            </a:r>
          </a:p>
          <a:p>
            <a:pPr marL="806450" lvl="1" indent="-349250">
              <a:lnSpc>
                <a:spcPct val="110000"/>
              </a:lnSpc>
              <a:buAutoNum type="alphaLcParenBoth"/>
            </a:pPr>
            <a:r>
              <a:rPr lang="en-US" dirty="0" smtClean="0"/>
              <a:t>Switch </a:t>
            </a:r>
            <a:r>
              <a:rPr lang="en-US" dirty="0"/>
              <a:t>(b) Don’t switch (c) It doesn’t </a:t>
            </a:r>
            <a:r>
              <a:rPr lang="en-US" dirty="0" smtClean="0"/>
              <a:t>matter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Organize </a:t>
            </a:r>
            <a:r>
              <a:rPr lang="en-US" dirty="0"/>
              <a:t>the Monty Hall problem into a tree and compute the probability of winning if you always switch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Hint: Break the game into a sequence of actions.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25" y="91899"/>
            <a:ext cx="3786659" cy="17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3" y="1870077"/>
            <a:ext cx="8406473" cy="35359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3" y="5416984"/>
            <a:ext cx="8406473" cy="9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5" y="1890439"/>
            <a:ext cx="8749090" cy="2074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6650" y="27431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표본 공간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82" y="4081749"/>
            <a:ext cx="6825275" cy="970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1552" y="3112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사건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700" y="497615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확률 변수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0" y="1665839"/>
            <a:ext cx="8745781" cy="36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(2/2)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413971"/>
            <a:ext cx="7886700" cy="7629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best choice of sample space depends on the context.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6" y="1716060"/>
            <a:ext cx="8537088" cy="35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Probability function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214" y="2593976"/>
            <a:ext cx="8527571" cy="41275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8213" y="1517655"/>
            <a:ext cx="8527571" cy="916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Question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848" y="1646237"/>
            <a:ext cx="7478304" cy="4480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Question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02463"/>
            <a:ext cx="7886700" cy="45745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/>
              <a:t>Experiment:</a:t>
            </a:r>
            <a:endParaRPr lang="en-US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/>
              <a:t>1. You should make 9 rolls of a 20-sided die.</a:t>
            </a:r>
            <a:endParaRPr lang="en-US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/>
              <a:t>2. Check if all rolls are distinct.</a:t>
            </a:r>
            <a:endParaRPr lang="en-US"/>
          </a:p>
          <a:p>
            <a:pPr marL="0" indent="0">
              <a:lnSpc>
                <a:spcPct val="110000"/>
              </a:lnSpc>
              <a:buNone/>
              <a:defRPr/>
            </a:pPr>
            <a:endParaRPr lang="en-US"/>
          </a:p>
          <a:p>
            <a:pPr>
              <a:lnSpc>
                <a:spcPct val="110000"/>
              </a:lnSpc>
              <a:defRPr/>
            </a:pPr>
            <a:r>
              <a:rPr lang="en-US"/>
              <a:t>For this experiment, how would you define the sample space, number of outcomes in sample space, probability function, and event?</a:t>
            </a:r>
            <a:endParaRPr lang="en-US"/>
          </a:p>
          <a:p>
            <a:pPr>
              <a:lnSpc>
                <a:spcPct val="110000"/>
              </a:lnSpc>
              <a:defRPr/>
            </a:pPr>
            <a:r>
              <a:rPr lang="en-US"/>
              <a:t>Compute the probability that some of the rolls show the same side.</a:t>
            </a:r>
            <a:endParaRPr lang="en-US"/>
          </a:p>
          <a:p>
            <a:pPr lvl="1">
              <a:lnSpc>
                <a:spcPct val="110000"/>
              </a:lnSpc>
              <a:defRPr/>
            </a:pPr>
            <a:r>
              <a:rPr lang="en-US"/>
              <a:t>Hint: Use a complement of an Event (E</a:t>
            </a:r>
            <a:r>
              <a:rPr lang="en-US" baseline="30000"/>
              <a:t>c</a:t>
            </a:r>
            <a:r>
              <a:rPr lang="en-US"/>
              <a:t>) </a:t>
            </a:r>
            <a:r>
              <a:rPr lang="en-US">
                <a:sym typeface="Wingdings"/>
              </a:rPr>
              <a:t> What would be the event E?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unfair coin is flipped twice.</a:t>
            </a:r>
            <a:endParaRPr lang="en-US" dirty="0"/>
          </a:p>
          <a:p>
            <a:r>
              <a:rPr lang="en-US" dirty="0" smtClean="0"/>
              <a:t>Bet </a:t>
            </a:r>
            <a:r>
              <a:rPr lang="en-US" dirty="0"/>
              <a:t>whether the outcomes will be </a:t>
            </a:r>
            <a:r>
              <a:rPr lang="en-US" dirty="0" smtClean="0"/>
              <a:t>the same </a:t>
            </a:r>
            <a:r>
              <a:rPr lang="en-US" dirty="0"/>
              <a:t>(HH, TT) or different (HT, TH).</a:t>
            </a:r>
          </a:p>
          <a:p>
            <a:r>
              <a:rPr lang="en-US" dirty="0"/>
              <a:t>Which should you choose?</a:t>
            </a:r>
          </a:p>
          <a:p>
            <a:pPr marL="0" indent="0">
              <a:buNone/>
            </a:pPr>
            <a:r>
              <a:rPr lang="en-US" dirty="0"/>
              <a:t>1. Same 2. Different 3. Doesn’t matter</a:t>
            </a:r>
          </a:p>
          <a:p>
            <a:endParaRPr lang="en-US" dirty="0" smtClean="0"/>
          </a:p>
          <a:p>
            <a:r>
              <a:rPr lang="en-US" dirty="0" smtClean="0"/>
              <a:t>Question</a:t>
            </a:r>
            <a:r>
              <a:rPr lang="en-US" dirty="0"/>
              <a:t>: Let p be the probability of heads and </a:t>
            </a:r>
            <a:r>
              <a:rPr lang="en-US" dirty="0" smtClean="0"/>
              <a:t>answer </a:t>
            </a:r>
            <a:r>
              <a:rPr lang="en-US" dirty="0"/>
              <a:t>the question.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714</ep:Words>
  <ep:PresentationFormat>화면 슬라이드 쇼(4:3)</ep:PresentationFormat>
  <ep:Paragraphs>92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Question</vt:lpstr>
      <vt:lpstr>Law of Total Probability</vt:lpstr>
      <vt:lpstr>Question</vt:lpstr>
      <vt:lpstr>Question 2</vt:lpstr>
      <vt:lpstr>Question 3</vt:lpstr>
      <vt:lpstr>Probability function</vt:lpstr>
      <vt:lpstr>Question</vt:lpstr>
      <vt:lpstr>Question 2</vt:lpstr>
      <vt:lpstr>슬라이드 9</vt:lpstr>
      <vt:lpstr>Conditional probability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2022-08-31T03:19:07.000</dcterms:created>
  <dc:creator>Joung Jinoo</dc:creator>
  <cp:lastModifiedBy>rlawl</cp:lastModifiedBy>
  <dcterms:modified xsi:type="dcterms:W3CDTF">2022-09-08T08:16:53.028</dcterms:modified>
  <cp:revision>140</cp:revision>
  <dc:title>PowerPoint 프레젠테이션</dc:title>
  <cp:version>1000.0000.01</cp:version>
</cp:coreProperties>
</file>