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7" r:id="rId2"/>
    <p:sldId id="259" r:id="rId3"/>
    <p:sldId id="272" r:id="rId4"/>
    <p:sldId id="262" r:id="rId5"/>
    <p:sldId id="260" r:id="rId6"/>
    <p:sldId id="261" r:id="rId7"/>
    <p:sldId id="273" r:id="rId8"/>
    <p:sldId id="263" r:id="rId9"/>
    <p:sldId id="264" r:id="rId10"/>
    <p:sldId id="265" r:id="rId11"/>
    <p:sldId id="277" r:id="rId12"/>
    <p:sldId id="266" r:id="rId13"/>
    <p:sldId id="274" r:id="rId14"/>
    <p:sldId id="275" r:id="rId15"/>
    <p:sldId id="268" r:id="rId16"/>
    <p:sldId id="270" r:id="rId17"/>
    <p:sldId id="269" r:id="rId18"/>
    <p:sldId id="271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4AA4F-BEE8-4236-A6F2-79E9EC8FD6D7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C77D-9B15-444E-AF93-3E52927E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201B-3A39-486B-96AF-9C0A16ED2A2F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6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C145-D821-4CF1-BBF1-69B9803BD843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7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565A-6834-43D5-BB07-AC6240A76A5D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6DB-5375-49A8-B274-E4793CED7959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7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9E09-5120-47A1-AC68-1A2BA92BECC6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30F4-FA89-4E43-BC6A-F558ADC2C06E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6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2E7B-F1A5-4D0E-8C5C-0FE0871A32CB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C3B3-7033-4735-8999-E9D11408E3C3}" type="datetime1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C0B1-9D2B-49E0-8CFA-3FF01BC6119A}" type="datetime1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F86B-92E6-4044-9109-1C7450D4A218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47F1-DE83-4168-8F40-01511BE0E6F6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9330C-230B-4D35-8B41-EB7C5D1601D1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182A-F459-421A-912F-7A05B7472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Probability and statistics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04-Discrete Random Variable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10684"/>
            <a:ext cx="6858000" cy="1247115"/>
          </a:xfrm>
        </p:spPr>
        <p:txBody>
          <a:bodyPr/>
          <a:lstStyle/>
          <a:p>
            <a:r>
              <a:rPr lang="ko-KR" altLang="en-US" dirty="0" smtClean="0"/>
              <a:t>상명대학교 휴먼지능정보공학과</a:t>
            </a:r>
            <a:endParaRPr lang="en-US" altLang="ko-KR" dirty="0" smtClean="0"/>
          </a:p>
          <a:p>
            <a:r>
              <a:rPr lang="en-US" dirty="0" smtClean="0"/>
              <a:t>2022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학기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2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of RVs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03287"/>
            <a:ext cx="7886700" cy="47736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Toss a fair coin n times. Let </a:t>
            </a:r>
            <a:r>
              <a:rPr lang="en-US" dirty="0" err="1"/>
              <a:t>Xj</a:t>
            </a:r>
            <a:r>
              <a:rPr lang="en-US" dirty="0"/>
              <a:t> </a:t>
            </a:r>
            <a:r>
              <a:rPr lang="en-US" dirty="0" smtClean="0"/>
              <a:t>be 1 if the </a:t>
            </a:r>
            <a:r>
              <a:rPr lang="en-US" dirty="0" err="1"/>
              <a:t>j</a:t>
            </a:r>
            <a:r>
              <a:rPr lang="en-US" baseline="-25000" dirty="0" err="1"/>
              <a:t>th</a:t>
            </a:r>
            <a:r>
              <a:rPr lang="en-US" dirty="0"/>
              <a:t> toss is heads and 0 if it’s tails.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Xj</a:t>
            </a:r>
            <a:r>
              <a:rPr lang="en-US" dirty="0" smtClean="0"/>
              <a:t> </a:t>
            </a:r>
            <a:r>
              <a:rPr lang="en-US" dirty="0"/>
              <a:t>is a Bernoulli(1/2) random variable.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Let </a:t>
            </a:r>
            <a:r>
              <a:rPr lang="en-US" dirty="0"/>
              <a:t>X be the total number of heads in the n tosses. Assuming the tosses are independence we know X ∼ binomial(n, 1/2). We can also write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X = X1 + X2 + X3 + ... + </a:t>
            </a:r>
            <a:r>
              <a:rPr lang="en-US" dirty="0" err="1"/>
              <a:t>Xn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sum is exactly the number of </a:t>
            </a:r>
            <a:r>
              <a:rPr lang="en-US" dirty="0" err="1"/>
              <a:t>Xj</a:t>
            </a:r>
            <a:r>
              <a:rPr lang="en-US" dirty="0"/>
              <a:t> that are 1, i.e. the number of heads.</a:t>
            </a:r>
          </a:p>
          <a:p>
            <a:pPr>
              <a:lnSpc>
                <a:spcPct val="120000"/>
              </a:lnSpc>
            </a:pPr>
            <a:r>
              <a:rPr lang="en-US" dirty="0"/>
              <a:t>The important thing to see in the example above is that we’ve written the more complicated binomial random variable X as the sum of extremely simple random variables </a:t>
            </a:r>
            <a:r>
              <a:rPr lang="en-US" dirty="0" err="1"/>
              <a:t>Xj</a:t>
            </a:r>
            <a:r>
              <a:rPr lang="en-US" dirty="0"/>
              <a:t> 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This </a:t>
            </a:r>
            <a:r>
              <a:rPr lang="en-US" dirty="0"/>
              <a:t>will allow us to manipulate </a:t>
            </a:r>
            <a:r>
              <a:rPr lang="en-US" dirty="0" smtClean="0"/>
              <a:t>RVs </a:t>
            </a:r>
            <a:r>
              <a:rPr lang="en-US" dirty="0"/>
              <a:t>algebraically.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RVs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The discrete random variables X and Y are independent if</a:t>
            </a:r>
          </a:p>
          <a:p>
            <a:pPr marL="0" indent="0" algn="ctr">
              <a:buNone/>
            </a:pPr>
            <a:r>
              <a:rPr lang="en-US" dirty="0"/>
              <a:t>P(X = a, Y = b)= P(X = a)P(Y = b</a:t>
            </a:r>
            <a:r>
              <a:rPr lang="en-US" dirty="0" smtClean="0"/>
              <a:t>),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for </a:t>
            </a:r>
            <a:r>
              <a:rPr lang="en-US" dirty="0"/>
              <a:t>any values a, b.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Let X ∼ </a:t>
            </a:r>
            <a:r>
              <a:rPr lang="en-US" dirty="0" err="1"/>
              <a:t>binom</a:t>
            </a:r>
            <a:r>
              <a:rPr lang="en-US" dirty="0"/>
              <a:t>(n, p) and Y ∼ </a:t>
            </a:r>
            <a:r>
              <a:rPr lang="en-US" dirty="0" err="1"/>
              <a:t>binom</a:t>
            </a:r>
            <a:r>
              <a:rPr lang="en-US" dirty="0"/>
              <a:t>(m, p) be independent. Then X + Y follows:</a:t>
            </a:r>
          </a:p>
          <a:p>
            <a:pPr marL="0" indent="0">
              <a:buNone/>
            </a:pPr>
            <a:r>
              <a:rPr lang="en-US" dirty="0" smtClean="0"/>
              <a:t>(a) </a:t>
            </a:r>
            <a:r>
              <a:rPr lang="en-US" dirty="0" err="1" smtClean="0"/>
              <a:t>binom</a:t>
            </a:r>
            <a:r>
              <a:rPr lang="en-US" dirty="0" smtClean="0"/>
              <a:t>(n </a:t>
            </a:r>
            <a:r>
              <a:rPr lang="en-US" dirty="0"/>
              <a:t>+ m, p) (b) </a:t>
            </a:r>
            <a:r>
              <a:rPr lang="en-US" dirty="0" err="1"/>
              <a:t>binom</a:t>
            </a:r>
            <a:r>
              <a:rPr lang="en-US" dirty="0"/>
              <a:t>(nm, p)</a:t>
            </a:r>
          </a:p>
          <a:p>
            <a:pPr marL="0" indent="0">
              <a:buNone/>
            </a:pPr>
            <a:r>
              <a:rPr lang="en-US" dirty="0" smtClean="0"/>
              <a:t>(c) </a:t>
            </a:r>
            <a:r>
              <a:rPr lang="en-US" dirty="0" err="1" smtClean="0"/>
              <a:t>binom</a:t>
            </a:r>
            <a:r>
              <a:rPr lang="en-US" dirty="0" smtClean="0"/>
              <a:t>(n </a:t>
            </a:r>
            <a:r>
              <a:rPr lang="en-US" dirty="0"/>
              <a:t>+ m, 2p) (d) other</a:t>
            </a:r>
          </a:p>
          <a:p>
            <a:pPr marL="0" indent="0">
              <a:buNone/>
            </a:pPr>
            <a:r>
              <a:rPr lang="en-US" dirty="0"/>
              <a:t>2. Let X ∼ </a:t>
            </a:r>
            <a:r>
              <a:rPr lang="en-US" dirty="0" err="1"/>
              <a:t>binom</a:t>
            </a:r>
            <a:r>
              <a:rPr lang="en-US" dirty="0"/>
              <a:t>(n, p) and Z ∼ </a:t>
            </a:r>
            <a:r>
              <a:rPr lang="en-US" dirty="0" err="1"/>
              <a:t>binom</a:t>
            </a:r>
            <a:r>
              <a:rPr lang="en-US" dirty="0"/>
              <a:t>(n, q) be independent. Then X + Z follows: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a) </a:t>
            </a:r>
            <a:r>
              <a:rPr lang="en-US" dirty="0" err="1" smtClean="0"/>
              <a:t>binom</a:t>
            </a:r>
            <a:r>
              <a:rPr lang="en-US" dirty="0" smtClean="0"/>
              <a:t>(n</a:t>
            </a:r>
            <a:r>
              <a:rPr lang="en-US" dirty="0"/>
              <a:t>, p + q) (b) </a:t>
            </a:r>
            <a:r>
              <a:rPr lang="en-US" dirty="0" err="1"/>
              <a:t>binom</a:t>
            </a:r>
            <a:r>
              <a:rPr lang="en-US" dirty="0"/>
              <a:t>(n, </a:t>
            </a:r>
            <a:r>
              <a:rPr lang="en-US" dirty="0" err="1"/>
              <a:t>pq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c) </a:t>
            </a:r>
            <a:r>
              <a:rPr lang="en-US" dirty="0" err="1" smtClean="0"/>
              <a:t>binom</a:t>
            </a:r>
            <a:r>
              <a:rPr lang="en-US" dirty="0" smtClean="0"/>
              <a:t>(2n</a:t>
            </a:r>
            <a:r>
              <a:rPr lang="en-US" dirty="0"/>
              <a:t>, p + q) (d) other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35509"/>
            <a:ext cx="78867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X = number </a:t>
            </a:r>
            <a:r>
              <a:rPr lang="en-US" dirty="0"/>
              <a:t>of </a:t>
            </a:r>
            <a:r>
              <a:rPr lang="en-US" dirty="0" smtClean="0"/>
              <a:t>H </a:t>
            </a:r>
            <a:r>
              <a:rPr lang="en-US" dirty="0"/>
              <a:t>before the second </a:t>
            </a:r>
            <a:r>
              <a:rPr lang="en-US" dirty="0" smtClean="0"/>
              <a:t>T </a:t>
            </a:r>
            <a:r>
              <a:rPr lang="en-US" dirty="0"/>
              <a:t>of a sequence of </a:t>
            </a:r>
            <a:r>
              <a:rPr lang="en-US" dirty="0" smtClean="0"/>
              <a:t>independent </a:t>
            </a:r>
            <a:r>
              <a:rPr lang="en-US" dirty="0"/>
              <a:t>Bernoulli(p) trials.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Find the </a:t>
            </a:r>
            <a:r>
              <a:rPr lang="en-US" dirty="0" err="1" smtClean="0"/>
              <a:t>pmf</a:t>
            </a:r>
            <a:r>
              <a:rPr lang="en-US" dirty="0" smtClean="0"/>
              <a:t> of X.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Hint: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Substitute X with a number 0, 1, 2, …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For example, {X=2}={ ---T} = {HHTT, HTHT, THHT}. 3C1 combinations for placing T in three positions </a:t>
            </a:r>
            <a:r>
              <a:rPr lang="en-US" dirty="0" smtClean="0">
                <a:sym typeface="Wingdings" panose="05000000000000000000" pitchFamily="2" charset="2"/>
              </a:rPr>
              <a:t> 3C1 such outcomes</a:t>
            </a:r>
            <a:r>
              <a:rPr lang="en-US" dirty="0" smtClean="0"/>
              <a:t>. Probability of getting each outcome is p</a:t>
            </a:r>
            <a:r>
              <a:rPr lang="en-US" baseline="30000" dirty="0" smtClean="0"/>
              <a:t>2</a:t>
            </a:r>
            <a:r>
              <a:rPr lang="en-US" dirty="0" smtClean="0"/>
              <a:t>(1-p)</a:t>
            </a:r>
            <a:r>
              <a:rPr lang="en-US" baseline="30000" dirty="0" smtClean="0"/>
              <a:t>2</a:t>
            </a:r>
            <a:r>
              <a:rPr lang="en-US" dirty="0" smtClean="0"/>
              <a:t>.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Thus P(X=2)=3p</a:t>
            </a:r>
            <a:r>
              <a:rPr lang="en-US" baseline="30000" dirty="0" smtClean="0"/>
              <a:t>2</a:t>
            </a:r>
            <a:r>
              <a:rPr lang="en-US" dirty="0" smtClean="0"/>
              <a:t>(1-p)</a:t>
            </a:r>
            <a:r>
              <a:rPr lang="en-US" baseline="30000" dirty="0" smtClean="0"/>
              <a:t>2</a:t>
            </a:r>
            <a:r>
              <a:rPr lang="en-US" dirty="0"/>
              <a:t>.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Generalize to {X=n}.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that the Geometric(p) is “memoryless”, i.e. </a:t>
            </a:r>
            <a:r>
              <a:rPr lang="pt-BR" dirty="0"/>
              <a:t>P(X = n + k | X ≥ n)= P(X = k)</a:t>
            </a:r>
            <a:r>
              <a:rPr lang="en-US" dirty="0" smtClean="0"/>
              <a:t> . </a:t>
            </a:r>
          </a:p>
          <a:p>
            <a:r>
              <a:rPr lang="en-US" dirty="0" smtClean="0"/>
              <a:t>Hint:</a:t>
            </a:r>
          </a:p>
          <a:p>
            <a:pPr lvl="1"/>
            <a:r>
              <a:rPr lang="en-US" dirty="0" smtClean="0"/>
              <a:t>Geometric(p) = p</a:t>
            </a:r>
            <a:r>
              <a:rPr lang="en-US" baseline="30000" dirty="0" smtClean="0"/>
              <a:t> </a:t>
            </a:r>
            <a:r>
              <a:rPr lang="en-US" dirty="0" smtClean="0"/>
              <a:t>(1-p)</a:t>
            </a:r>
            <a:r>
              <a:rPr lang="en-US" baseline="30000" dirty="0" smtClean="0"/>
              <a:t>n-1</a:t>
            </a:r>
            <a:endParaRPr lang="en-US" dirty="0" smtClean="0"/>
          </a:p>
          <a:p>
            <a:pPr lvl="1"/>
            <a:r>
              <a:rPr lang="en-US" dirty="0" smtClean="0"/>
              <a:t>Use events A = {X = </a:t>
            </a:r>
            <a:r>
              <a:rPr lang="en-US" dirty="0" err="1" smtClean="0"/>
              <a:t>n+k</a:t>
            </a:r>
            <a:r>
              <a:rPr lang="en-US" dirty="0" smtClean="0"/>
              <a:t>}, B={</a:t>
            </a:r>
            <a:r>
              <a:rPr lang="pt-BR" dirty="0"/>
              <a:t>X ≥ </a:t>
            </a:r>
            <a:r>
              <a:rPr lang="pt-BR" dirty="0" smtClean="0"/>
              <a:t>n}</a:t>
            </a:r>
          </a:p>
          <a:p>
            <a:pPr lvl="1"/>
            <a:r>
              <a:rPr lang="pt-BR" dirty="0" smtClean="0"/>
              <a:t>Try to show </a:t>
            </a:r>
            <a:r>
              <a:rPr lang="pt-BR" smtClean="0"/>
              <a:t>P(A|B)=P(X=k).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103139"/>
            <a:ext cx="7038975" cy="8953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3918"/>
          </a:xfrm>
        </p:spPr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13988"/>
            <a:ext cx="7886700" cy="5486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Definition: Suppose X is a discrete random variable that takes values x1, x2, ..., </a:t>
            </a:r>
            <a:r>
              <a:rPr lang="en-US" dirty="0" err="1"/>
              <a:t>xn</a:t>
            </a:r>
            <a:r>
              <a:rPr lang="en-US" dirty="0"/>
              <a:t> with probabilities p(x1), p(x2), ..., p(</a:t>
            </a:r>
            <a:r>
              <a:rPr lang="en-US" dirty="0" err="1"/>
              <a:t>xn</a:t>
            </a:r>
            <a:r>
              <a:rPr lang="en-US" dirty="0"/>
              <a:t>).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expected value of X is denoted E(X) and </a:t>
            </a:r>
            <a:r>
              <a:rPr lang="en-US" dirty="0" smtClean="0"/>
              <a:t>defined by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Notes:</a:t>
            </a:r>
          </a:p>
          <a:p>
            <a:pPr marL="180975" indent="-180975">
              <a:lnSpc>
                <a:spcPct val="120000"/>
              </a:lnSpc>
              <a:buNone/>
            </a:pPr>
            <a:r>
              <a:rPr lang="en-US" dirty="0" smtClean="0"/>
              <a:t>1. The </a:t>
            </a:r>
            <a:r>
              <a:rPr lang="en-US" dirty="0"/>
              <a:t>expected value is also called the mean or average of X and often denoted by μ (“mu”).</a:t>
            </a:r>
          </a:p>
          <a:p>
            <a:pPr marL="180975" indent="-180975">
              <a:lnSpc>
                <a:spcPct val="120000"/>
              </a:lnSpc>
              <a:buNone/>
            </a:pPr>
            <a:r>
              <a:rPr lang="en-US" dirty="0" smtClean="0"/>
              <a:t>2. The </a:t>
            </a:r>
            <a:r>
              <a:rPr lang="en-US" dirty="0"/>
              <a:t>expected value need not be a possible value of the random variable</a:t>
            </a:r>
            <a:r>
              <a:rPr lang="en-US" dirty="0" smtClean="0"/>
              <a:t>.</a:t>
            </a:r>
            <a:endParaRPr lang="en-US" dirty="0"/>
          </a:p>
          <a:p>
            <a:pPr marL="180975" indent="-180975">
              <a:lnSpc>
                <a:spcPct val="120000"/>
              </a:lnSpc>
              <a:buNone/>
            </a:pPr>
            <a:r>
              <a:rPr lang="en-US" dirty="0" smtClean="0"/>
              <a:t>3. Expected </a:t>
            </a:r>
            <a:r>
              <a:rPr lang="en-US" dirty="0"/>
              <a:t>value is a summary statistic, providing a measure of the location or central tendency of a random variable.</a:t>
            </a:r>
          </a:p>
          <a:p>
            <a:pPr marL="180975" indent="-180975">
              <a:lnSpc>
                <a:spcPct val="120000"/>
              </a:lnSpc>
              <a:buNone/>
            </a:pPr>
            <a:r>
              <a:rPr lang="en-US" dirty="0" smtClean="0"/>
              <a:t>4. If </a:t>
            </a:r>
            <a:r>
              <a:rPr lang="en-US" dirty="0"/>
              <a:t>all the values are equally probable then the expected value is just the usual average of the values.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Properties of E(X)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E(X </a:t>
            </a:r>
            <a:r>
              <a:rPr lang="en-US" sz="2800"/>
              <a:t>+ </a:t>
            </a:r>
            <a:r>
              <a:rPr lang="en-US" sz="2800" smtClean="0"/>
              <a:t>Y) </a:t>
            </a:r>
            <a:r>
              <a:rPr lang="en-US" sz="2800" dirty="0"/>
              <a:t>= E(X) </a:t>
            </a:r>
            <a:r>
              <a:rPr lang="en-US" sz="2800"/>
              <a:t>+ </a:t>
            </a:r>
            <a:r>
              <a:rPr lang="en-US" sz="2800" smtClean="0"/>
              <a:t>E(Y) </a:t>
            </a:r>
            <a:r>
              <a:rPr lang="en-US" sz="2800" dirty="0"/>
              <a:t>(linearity I)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E(</a:t>
            </a:r>
            <a:r>
              <a:rPr lang="en-US" sz="2800" dirty="0" err="1"/>
              <a:t>aX</a:t>
            </a:r>
            <a:r>
              <a:rPr lang="en-US" sz="2800" dirty="0"/>
              <a:t> + b) </a:t>
            </a:r>
            <a:r>
              <a:rPr lang="en-US" sz="2800" dirty="0" smtClean="0"/>
              <a:t>= </a:t>
            </a:r>
            <a:r>
              <a:rPr lang="en-US" sz="2800" dirty="0" err="1" smtClean="0"/>
              <a:t>aE</a:t>
            </a:r>
            <a:r>
              <a:rPr lang="en-US" sz="2800" dirty="0" smtClean="0"/>
              <a:t>(X</a:t>
            </a:r>
            <a:r>
              <a:rPr lang="en-US" sz="2800" dirty="0"/>
              <a:t>) + b (linearity II)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E(h(X)) = </a:t>
            </a:r>
            <a:r>
              <a:rPr lang="en-US" sz="2800" dirty="0" smtClean="0"/>
              <a:t>∑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h(xi) p(xi)</a:t>
            </a:r>
            <a:endParaRPr lang="en-US" sz="28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Let </a:t>
            </a:r>
            <a:r>
              <a:rPr lang="en-US" sz="2400" dirty="0"/>
              <a:t>X be a Bernoulli(p) random variable. Find E(X).</a:t>
            </a:r>
          </a:p>
          <a:p>
            <a:r>
              <a:rPr lang="en-US" sz="2400" dirty="0" smtClean="0"/>
              <a:t>X </a:t>
            </a:r>
            <a:r>
              <a:rPr lang="en-US" sz="2400" dirty="0"/>
              <a:t>takes values 1 and 0 with probabilities p and 1 − p, so</a:t>
            </a:r>
          </a:p>
          <a:p>
            <a:pPr marL="0" indent="0" algn="ctr">
              <a:buNone/>
            </a:pPr>
            <a:r>
              <a:rPr lang="en-US" sz="2400" dirty="0"/>
              <a:t>E(X</a:t>
            </a:r>
            <a:r>
              <a:rPr lang="en-US" sz="2400" dirty="0" smtClean="0"/>
              <a:t>) = </a:t>
            </a:r>
            <a:r>
              <a:rPr lang="en-US" sz="2400" dirty="0"/>
              <a:t>p · 1 + (1 − p) · </a:t>
            </a:r>
            <a:r>
              <a:rPr lang="en-US" sz="2400" dirty="0" smtClean="0"/>
              <a:t>0 = </a:t>
            </a:r>
            <a:r>
              <a:rPr lang="en-US" sz="2400" dirty="0"/>
              <a:t>p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Suppose </a:t>
            </a:r>
            <a:r>
              <a:rPr lang="en-US" sz="2400" dirty="0"/>
              <a:t>X ∼ Binomial(12,.25). Find E(X).</a:t>
            </a:r>
          </a:p>
          <a:p>
            <a:r>
              <a:rPr lang="en-US" sz="2400" dirty="0"/>
              <a:t>X = X1 + X2 + ... + X12, where Xi ∼ Bernoulli(.25). Therefore E(X)= E(X1)+ E(X2)+ ... E(X12) = 12 · (.25) = 3</a:t>
            </a:r>
          </a:p>
          <a:p>
            <a:r>
              <a:rPr lang="en-US" sz="2400" dirty="0"/>
              <a:t>In general if X ∼ Binomial(n, p) then E(X)= np.</a:t>
            </a:r>
            <a:endParaRPr lang="en-US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X be the value of a roll of one die and let Y = X</a:t>
            </a:r>
            <a:r>
              <a:rPr lang="en-US" baseline="30000" dirty="0"/>
              <a:t>2</a:t>
            </a:r>
            <a:r>
              <a:rPr lang="en-US" dirty="0"/>
              <a:t>. Find </a:t>
            </a:r>
            <a:r>
              <a:rPr lang="en-US" dirty="0" smtClean="0"/>
              <a:t>E(Y) (just give the formula).</a:t>
            </a:r>
          </a:p>
          <a:p>
            <a:r>
              <a:rPr lang="en-US" dirty="0" smtClean="0"/>
              <a:t>Hint: E(Y) = </a:t>
            </a:r>
            <a:r>
              <a:rPr lang="en-US" smtClean="0"/>
              <a:t>E(X</a:t>
            </a:r>
            <a:r>
              <a:rPr lang="en-US" baseline="30000" smtClean="0"/>
              <a:t>2</a:t>
            </a:r>
            <a:r>
              <a:rPr lang="en-US" smtClean="0"/>
              <a:t>)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6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 people have seated. They are randomly replaced.</a:t>
            </a:r>
          </a:p>
          <a:p>
            <a:r>
              <a:rPr lang="en-US" dirty="0" smtClean="0"/>
              <a:t>What is the expected number of people who returned to their original seat?</a:t>
            </a:r>
          </a:p>
          <a:p>
            <a:r>
              <a:rPr lang="en-US" dirty="0" smtClean="0"/>
              <a:t>Hint:</a:t>
            </a:r>
          </a:p>
          <a:p>
            <a:pPr lvl="1"/>
            <a:r>
              <a:rPr lang="en-US" dirty="0" smtClean="0"/>
              <a:t>Let X be the number of people returned to their original seat.</a:t>
            </a:r>
          </a:p>
          <a:p>
            <a:pPr lvl="1"/>
            <a:r>
              <a:rPr lang="en-US" dirty="0"/>
              <a:t>Number the people from 1 to n.</a:t>
            </a:r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dirty="0"/>
              <a:t>Xi be the </a:t>
            </a:r>
            <a:r>
              <a:rPr lang="en-US" dirty="0" smtClean="0"/>
              <a:t>Bernoulli </a:t>
            </a:r>
            <a:r>
              <a:rPr lang="en-US" dirty="0"/>
              <a:t>random variable with value 1 if person </a:t>
            </a:r>
            <a:r>
              <a:rPr lang="en-US" dirty="0" err="1"/>
              <a:t>i</a:t>
            </a:r>
            <a:r>
              <a:rPr lang="en-US" dirty="0"/>
              <a:t> returns to their original seat and value 0 otherwise</a:t>
            </a:r>
            <a:r>
              <a:rPr lang="en-US" dirty="0" smtClean="0"/>
              <a:t>. </a:t>
            </a:r>
            <a:r>
              <a:rPr lang="en-US" dirty="0" err="1" smtClean="0"/>
              <a:t>Xi~Bernoulli</a:t>
            </a:r>
            <a:r>
              <a:rPr lang="en-US" dirty="0" smtClean="0"/>
              <a:t>(1/n)</a:t>
            </a:r>
          </a:p>
          <a:p>
            <a:pPr lvl="1"/>
            <a:r>
              <a:rPr lang="en-US" dirty="0" smtClean="0"/>
              <a:t>Then X=X1+X2+X3+Xn.</a:t>
            </a:r>
          </a:p>
          <a:p>
            <a:pPr lvl="1"/>
            <a:r>
              <a:rPr lang="en-US" dirty="0" smtClean="0"/>
              <a:t>Note that Xi and </a:t>
            </a:r>
            <a:r>
              <a:rPr lang="en-US" dirty="0" err="1" smtClean="0"/>
              <a:t>Xj</a:t>
            </a:r>
            <a:r>
              <a:rPr lang="en-US" dirty="0" smtClean="0"/>
              <a:t> are not independent.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6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9720"/>
          </a:xfrm>
        </p:spPr>
        <p:txBody>
          <a:bodyPr/>
          <a:lstStyle/>
          <a:p>
            <a:r>
              <a:rPr lang="en-US" altLang="ko-KR" dirty="0" smtClean="0"/>
              <a:t>Discrete Random Variable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4234"/>
            <a:ext cx="7886700" cy="478272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discrete sample space Ω is a </a:t>
            </a:r>
            <a:r>
              <a:rPr lang="en-US" dirty="0" smtClean="0"/>
              <a:t>countable or </a:t>
            </a:r>
            <a:r>
              <a:rPr lang="en-US" dirty="0" err="1" smtClean="0"/>
              <a:t>listable</a:t>
            </a:r>
            <a:r>
              <a:rPr lang="en-US" dirty="0" smtClean="0"/>
              <a:t> </a:t>
            </a:r>
            <a:r>
              <a:rPr lang="en-US" dirty="0"/>
              <a:t>set of outcomes {ω1,ω2 ...}. The probability of an outcome ω is denoted P(ω).</a:t>
            </a:r>
          </a:p>
          <a:p>
            <a:pPr>
              <a:lnSpc>
                <a:spcPct val="120000"/>
              </a:lnSpc>
            </a:pPr>
            <a:r>
              <a:rPr lang="en-US" dirty="0"/>
              <a:t>An event E is a subset of Ω.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probability of an event E is P(E</a:t>
            </a:r>
            <a:r>
              <a:rPr lang="en-US" dirty="0" smtClean="0"/>
              <a:t>)=∑</a:t>
            </a:r>
            <a:r>
              <a:rPr lang="en-US" baseline="-25000" dirty="0" err="1"/>
              <a:t>ω</a:t>
            </a:r>
            <a:r>
              <a:rPr lang="en-US" baseline="-25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∈E</a:t>
            </a:r>
            <a:r>
              <a:rPr lang="en-US" baseline="-25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dirty="0" smtClean="0"/>
              <a:t>P(ω).</a:t>
            </a:r>
          </a:p>
          <a:p>
            <a:pPr>
              <a:lnSpc>
                <a:spcPct val="120000"/>
              </a:lnSpc>
            </a:pPr>
            <a:r>
              <a:rPr lang="en-US" dirty="0"/>
              <a:t>Definition: Let Ω be a sample space. A discrete random variable is a 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X </a:t>
            </a:r>
            <a:r>
              <a:rPr lang="en-US" dirty="0" smtClean="0"/>
              <a:t>: Ω </a:t>
            </a:r>
            <a:r>
              <a:rPr lang="en-US" dirty="0"/>
              <a:t>→ R</a:t>
            </a:r>
          </a:p>
          <a:p>
            <a:pPr>
              <a:lnSpc>
                <a:spcPct val="120000"/>
              </a:lnSpc>
            </a:pPr>
            <a:r>
              <a:rPr lang="en-US" dirty="0"/>
              <a:t>that assigns a number to each outcome. </a:t>
            </a:r>
            <a:r>
              <a:rPr lang="en-US" dirty="0" smtClean="0"/>
              <a:t>(R </a:t>
            </a:r>
            <a:r>
              <a:rPr lang="en-US" dirty="0"/>
              <a:t>stands for the real numbers.)</a:t>
            </a:r>
          </a:p>
          <a:p>
            <a:pPr>
              <a:lnSpc>
                <a:spcPct val="120000"/>
              </a:lnSpc>
            </a:pPr>
            <a:r>
              <a:rPr lang="en-US" dirty="0"/>
              <a:t>“X = a” denotes the event {ω | X(ω)= a}. 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Why </a:t>
            </a:r>
            <a:r>
              <a:rPr lang="en-US" dirty="0"/>
              <a:t>is X called a random variable? It’s ‘random’ because its value depends on a random outcome of an experiment. And we treat X like we would a usual variable: we can add it to other random variables, square it, and so 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Experiment: Toss a fair coin</a:t>
            </a:r>
          </a:p>
          <a:p>
            <a:r>
              <a:rPr lang="en-US" dirty="0" smtClean="0"/>
              <a:t>Outcomes: H, T</a:t>
            </a:r>
          </a:p>
          <a:p>
            <a:r>
              <a:rPr lang="en-US" dirty="0" smtClean="0"/>
              <a:t>Random variable (function from outcome to real number) X = 1 if H, 0 if T.</a:t>
            </a:r>
          </a:p>
          <a:p>
            <a:r>
              <a:rPr lang="en-US" dirty="0" smtClean="0"/>
              <a:t>Event “X=1” denotes the {ω=H}. </a:t>
            </a:r>
          </a:p>
          <a:p>
            <a:r>
              <a:rPr lang="en-US" dirty="0" smtClean="0"/>
              <a:t>What is P(X=1)?</a:t>
            </a:r>
          </a:p>
          <a:p>
            <a:r>
              <a:rPr lang="en-US" dirty="0" smtClean="0"/>
              <a:t>P(X=1) = P(ω=H) = 1/2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655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21806"/>
            <a:ext cx="7886700" cy="461976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“X = a” denotes the event {ω | X(ω)= a}.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We roll two dice and record </a:t>
            </a:r>
            <a:r>
              <a:rPr lang="en-US" dirty="0"/>
              <a:t>the outcomes as (</a:t>
            </a:r>
            <a:r>
              <a:rPr lang="en-US" dirty="0" err="1"/>
              <a:t>i</a:t>
            </a:r>
            <a:r>
              <a:rPr lang="en-US" dirty="0"/>
              <a:t>, j), where </a:t>
            </a:r>
            <a:r>
              <a:rPr lang="en-US" dirty="0" err="1"/>
              <a:t>i</a:t>
            </a:r>
            <a:r>
              <a:rPr lang="en-US" dirty="0"/>
              <a:t> is the result of the first roll and j the result of the </a:t>
            </a:r>
            <a:r>
              <a:rPr lang="en-US" dirty="0" smtClean="0"/>
              <a:t>second.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X is the random variable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 smtClean="0"/>
              <a:t>X(</a:t>
            </a:r>
            <a:r>
              <a:rPr lang="en-US" dirty="0" err="1" smtClean="0"/>
              <a:t>i</a:t>
            </a:r>
            <a:r>
              <a:rPr lang="en-US" dirty="0"/>
              <a:t>, j</a:t>
            </a:r>
            <a:r>
              <a:rPr lang="en-US" dirty="0" smtClean="0"/>
              <a:t>) = 500 </a:t>
            </a: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+ j =</a:t>
            </a:r>
            <a:r>
              <a:rPr lang="en-US" dirty="0" smtClean="0"/>
              <a:t>7; or −</a:t>
            </a:r>
            <a:r>
              <a:rPr lang="en-US" dirty="0"/>
              <a:t>100 if </a:t>
            </a:r>
            <a:r>
              <a:rPr lang="en-US" dirty="0" err="1"/>
              <a:t>i</a:t>
            </a:r>
            <a:r>
              <a:rPr lang="en-US" dirty="0"/>
              <a:t> + j ≠ 7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event X = 500 is the set {(1,6), (2,5), (3,4), (4,3), (5,2), (6,1)}, i.e. the set of all outcomes that sum to 7.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So </a:t>
            </a:r>
            <a:r>
              <a:rPr lang="en-US" dirty="0"/>
              <a:t>P(X = 500) = 1/6.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FF0000"/>
                </a:solidFill>
              </a:rPr>
              <a:t>Question</a:t>
            </a:r>
            <a:r>
              <a:rPr lang="en-US" dirty="0" smtClean="0"/>
              <a:t>: What is the P(X=1000)?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Answer: </a:t>
            </a:r>
            <a:r>
              <a:rPr lang="en-US" dirty="0"/>
              <a:t>Since X never equals 1000 this is just the empty event (or empty set)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‘X = 1000' = {} = </a:t>
            </a:r>
            <a:r>
              <a:rPr lang="en-US" dirty="0" smtClean="0"/>
              <a:t>∅; P(X </a:t>
            </a:r>
            <a:r>
              <a:rPr lang="en-US" dirty="0"/>
              <a:t>= 1000) = 0.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9720"/>
          </a:xfrm>
        </p:spPr>
        <p:txBody>
          <a:bodyPr>
            <a:noAutofit/>
          </a:bodyPr>
          <a:lstStyle/>
          <a:p>
            <a:r>
              <a:rPr lang="en-US" sz="3600" dirty="0"/>
              <a:t>Probability mass function and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cumulative </a:t>
            </a:r>
            <a:r>
              <a:rPr lang="en-US" sz="3600" dirty="0"/>
              <a:t>distribution function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94234"/>
            <a:ext cx="7886700" cy="47827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Probability </a:t>
            </a:r>
            <a:r>
              <a:rPr lang="en-US" sz="2400" dirty="0"/>
              <a:t>mass function (</a:t>
            </a:r>
            <a:r>
              <a:rPr lang="en-US" sz="2400" dirty="0" err="1"/>
              <a:t>pmf</a:t>
            </a:r>
            <a:r>
              <a:rPr lang="en-US" sz="2400" dirty="0"/>
              <a:t>) of X is given by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dirty="0"/>
              <a:t>p(a)= P(X = a).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Note: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 smtClean="0"/>
              <a:t>1. 0 </a:t>
            </a:r>
            <a:r>
              <a:rPr lang="en-US" sz="2000" dirty="0"/>
              <a:t>≤ p(a) ≤ 1.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 smtClean="0"/>
              <a:t>2. We </a:t>
            </a:r>
            <a:r>
              <a:rPr lang="en-US" sz="2000" dirty="0"/>
              <a:t>allow a to be any number. If a is a value that X never takes, then p(a) = 0.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Cumulative </a:t>
            </a:r>
            <a:r>
              <a:rPr lang="en-US" sz="2400" dirty="0"/>
              <a:t>distribution function (</a:t>
            </a:r>
            <a:r>
              <a:rPr lang="en-US" sz="2400" dirty="0" err="1"/>
              <a:t>cdf</a:t>
            </a:r>
            <a:r>
              <a:rPr lang="en-US" sz="2400" dirty="0"/>
              <a:t>) of X is given by </a:t>
            </a:r>
            <a:endParaRPr lang="en-US" sz="2400" dirty="0" smtClean="0"/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dirty="0" smtClean="0"/>
              <a:t>F(a</a:t>
            </a:r>
            <a:r>
              <a:rPr lang="en-US" sz="2400" dirty="0"/>
              <a:t>)= P(X ≤ a</a:t>
            </a:r>
            <a:r>
              <a:rPr lang="en-US" sz="2400" dirty="0" smtClean="0"/>
              <a:t>).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Properties of F(a):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/>
              <a:t>1. Non-decreasing </a:t>
            </a:r>
            <a:r>
              <a:rPr lang="en-US" sz="2000" dirty="0" smtClean="0"/>
              <a:t>(If </a:t>
            </a:r>
            <a:r>
              <a:rPr lang="en-US" sz="2000" dirty="0"/>
              <a:t>a ≤ b </a:t>
            </a:r>
            <a:r>
              <a:rPr lang="en-US" sz="2000" dirty="0" smtClean="0"/>
              <a:t>then F(a</a:t>
            </a:r>
            <a:r>
              <a:rPr lang="en-US" sz="2000" dirty="0"/>
              <a:t>) ≤ F(b</a:t>
            </a:r>
            <a:r>
              <a:rPr lang="en-US" sz="2000" dirty="0" smtClean="0"/>
              <a:t>).)</a:t>
            </a:r>
            <a:endParaRPr lang="en-US" sz="2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100" dirty="0" smtClean="0"/>
              <a:t>2. 0 </a:t>
            </a:r>
            <a:r>
              <a:rPr lang="en-US" sz="2100" dirty="0"/>
              <a:t>≤ F(a) ≤ 1. </a:t>
            </a:r>
          </a:p>
          <a:p>
            <a:pPr marL="457200" lvl="1" indent="0">
              <a:buNone/>
            </a:pPr>
            <a:r>
              <a:rPr lang="en-US" sz="2100" dirty="0"/>
              <a:t>3. </a:t>
            </a:r>
            <a:r>
              <a:rPr lang="en-US" sz="2100" dirty="0" err="1" smtClean="0"/>
              <a:t>lim</a:t>
            </a:r>
            <a:r>
              <a:rPr lang="en-US" sz="2100" dirty="0"/>
              <a:t> </a:t>
            </a:r>
            <a:r>
              <a:rPr lang="en-US" sz="2100" baseline="-25000" dirty="0"/>
              <a:t>a → </a:t>
            </a:r>
            <a:r>
              <a:rPr lang="en-US" sz="2100" baseline="-25000" dirty="0" smtClean="0"/>
              <a:t>∞ </a:t>
            </a:r>
            <a:r>
              <a:rPr lang="en-US" sz="2100" dirty="0"/>
              <a:t>F(a) = 1, </a:t>
            </a:r>
            <a:r>
              <a:rPr lang="en-US" sz="2100" dirty="0" err="1" smtClean="0"/>
              <a:t>lim</a:t>
            </a:r>
            <a:r>
              <a:rPr lang="en-US" sz="2100" dirty="0"/>
              <a:t> </a:t>
            </a:r>
            <a:r>
              <a:rPr lang="en-US" sz="2100" baseline="-25000" dirty="0"/>
              <a:t>a → −∞</a:t>
            </a:r>
            <a:r>
              <a:rPr lang="en-US" sz="2100" baseline="-25000" dirty="0" smtClean="0"/>
              <a:t> </a:t>
            </a:r>
            <a:r>
              <a:rPr lang="en-US" sz="2100" dirty="0"/>
              <a:t>F(a) = 0. 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6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1" y="562039"/>
            <a:ext cx="7946698" cy="57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426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Experiment: Toss a fair coin</a:t>
            </a:r>
          </a:p>
          <a:p>
            <a:r>
              <a:rPr lang="en-US" dirty="0"/>
              <a:t>Outcomes: H, T</a:t>
            </a:r>
          </a:p>
          <a:p>
            <a:r>
              <a:rPr lang="en-US" dirty="0"/>
              <a:t>Random variable (function from outcome to real number) X = 1 if H, 0 if T.</a:t>
            </a:r>
          </a:p>
          <a:p>
            <a:r>
              <a:rPr lang="en-US" dirty="0"/>
              <a:t>Event “X=1” denotes the {ω=H}. </a:t>
            </a:r>
          </a:p>
          <a:p>
            <a:r>
              <a:rPr lang="en-US" dirty="0"/>
              <a:t>What is P(X=1)?</a:t>
            </a:r>
          </a:p>
          <a:p>
            <a:r>
              <a:rPr lang="en-US" dirty="0"/>
              <a:t>P(X=1) = P(ω=H) = 1/2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Draw </a:t>
            </a:r>
            <a:r>
              <a:rPr lang="en-US" dirty="0" err="1" smtClean="0">
                <a:solidFill>
                  <a:srgbClr val="FF0000"/>
                </a:solidFill>
              </a:rPr>
              <a:t>pmf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cdf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Distributions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1594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The Bernoulli distribution models one trial in an experiment that can result </a:t>
            </a:r>
            <a:r>
              <a:rPr lang="en-US" dirty="0" smtClean="0"/>
              <a:t>in either head </a:t>
            </a:r>
            <a:r>
              <a:rPr lang="en-US" dirty="0"/>
              <a:t>or </a:t>
            </a:r>
            <a:r>
              <a:rPr lang="en-US" dirty="0" smtClean="0"/>
              <a:t>tail.</a:t>
            </a:r>
            <a:endParaRPr lang="en-US" dirty="0"/>
          </a:p>
          <a:p>
            <a:r>
              <a:rPr lang="en-US" dirty="0" smtClean="0"/>
              <a:t>Bernoulli(p</a:t>
            </a:r>
            <a:r>
              <a:rPr lang="en-US" dirty="0"/>
              <a:t>) = 1 (heads) with probability p, 0 (tails) with probability 1 − p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1. X takes the values 0 and 1.</a:t>
            </a:r>
          </a:p>
          <a:p>
            <a:pPr marL="457200" lvl="1" indent="0">
              <a:buNone/>
            </a:pPr>
            <a:r>
              <a:rPr lang="en-US" dirty="0"/>
              <a:t>2. P(X = 1) = p and P(X = 0) = 1 − 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9" y="4227173"/>
            <a:ext cx="8338242" cy="20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Distributions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20987"/>
            <a:ext cx="7886700" cy="45654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Binomial(</a:t>
            </a:r>
            <a:r>
              <a:rPr lang="en-US" dirty="0" err="1" smtClean="0"/>
              <a:t>n,p</a:t>
            </a:r>
            <a:r>
              <a:rPr lang="en-US" dirty="0"/>
              <a:t>) = # of </a:t>
            </a:r>
            <a:r>
              <a:rPr lang="en-US" dirty="0" smtClean="0"/>
              <a:t>heads </a:t>
            </a:r>
            <a:r>
              <a:rPr lang="en-US" dirty="0"/>
              <a:t>in n independent Bernoulli(p) trials.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Geometric(p</a:t>
            </a:r>
            <a:r>
              <a:rPr lang="en-US" dirty="0"/>
              <a:t>) = # of tails before first heads in </a:t>
            </a:r>
            <a:r>
              <a:rPr lang="en-US" dirty="0" smtClean="0"/>
              <a:t>a sequence </a:t>
            </a:r>
            <a:r>
              <a:rPr lang="en-US" dirty="0"/>
              <a:t>of </a:t>
            </a:r>
            <a:r>
              <a:rPr lang="en-US" dirty="0" smtClean="0"/>
              <a:t>independent </a:t>
            </a:r>
            <a:r>
              <a:rPr lang="en-US" dirty="0"/>
              <a:t>Bernoulli(p) trials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Uniform(N): The </a:t>
            </a:r>
            <a:r>
              <a:rPr lang="en-US" dirty="0"/>
              <a:t>uniform distribution models any situation where all the outcomes are equally likely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X takes values 1, 2, 3,...,N, each with probability 1/N.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182A-F459-421A-912F-7A05B747216A}" type="slidenum">
              <a:rPr lang="en-US" smtClean="0"/>
              <a:t>9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83" y="2166585"/>
            <a:ext cx="8736220" cy="87804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5" y="3902752"/>
            <a:ext cx="86010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5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</TotalTime>
  <Words>1528</Words>
  <Application>Microsoft Office PowerPoint</Application>
  <PresentationFormat>화면 슬라이드 쇼(4:3)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Office 테마</vt:lpstr>
      <vt:lpstr>Probability and statistics 04-Discrete Random Variable</vt:lpstr>
      <vt:lpstr>Discrete Random Variable</vt:lpstr>
      <vt:lpstr>Example</vt:lpstr>
      <vt:lpstr>Example</vt:lpstr>
      <vt:lpstr>Probability mass function and  cumulative distribution function </vt:lpstr>
      <vt:lpstr>PowerPoint 프레젠테이션</vt:lpstr>
      <vt:lpstr>Question</vt:lpstr>
      <vt:lpstr>Specific Distributions</vt:lpstr>
      <vt:lpstr>Specific Distributions</vt:lpstr>
      <vt:lpstr>Arithmetic of RVs</vt:lpstr>
      <vt:lpstr>Independent RVs</vt:lpstr>
      <vt:lpstr>Questions</vt:lpstr>
      <vt:lpstr>Question</vt:lpstr>
      <vt:lpstr>Question</vt:lpstr>
      <vt:lpstr>Expected value</vt:lpstr>
      <vt:lpstr>PowerPoint 프레젠테이션</vt:lpstr>
      <vt:lpstr>Example</vt:lpstr>
      <vt:lpstr>Question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Joung Jinoo</dc:creator>
  <cp:lastModifiedBy>Joung Jinoo</cp:lastModifiedBy>
  <cp:revision>267</cp:revision>
  <dcterms:created xsi:type="dcterms:W3CDTF">2022-08-31T03:19:07Z</dcterms:created>
  <dcterms:modified xsi:type="dcterms:W3CDTF">2022-09-28T11:07:10Z</dcterms:modified>
</cp:coreProperties>
</file>