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0" r:id="rId7"/>
    <p:sldId id="261" r:id="rId8"/>
    <p:sldId id="262" r:id="rId9"/>
    <p:sldId id="263" r:id="rId10"/>
    <p:sldId id="264" r:id="rId11"/>
    <p:sldId id="267" r:id="rId12"/>
    <p:sldId id="265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CE922-CB46-432B-95B6-24280B22F9D8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54692-F4B5-446D-8335-9AC9C7CAF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942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CE922-CB46-432B-95B6-24280B22F9D8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54692-F4B5-446D-8335-9AC9C7CAF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613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CE922-CB46-432B-95B6-24280B22F9D8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54692-F4B5-446D-8335-9AC9C7CAF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465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CE922-CB46-432B-95B6-24280B22F9D8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54692-F4B5-446D-8335-9AC9C7CAF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8778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CE922-CB46-432B-95B6-24280B22F9D8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54692-F4B5-446D-8335-9AC9C7CAF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339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CE922-CB46-432B-95B6-24280B22F9D8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54692-F4B5-446D-8335-9AC9C7CAF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834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CE922-CB46-432B-95B6-24280B22F9D8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54692-F4B5-446D-8335-9AC9C7CAF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914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CE922-CB46-432B-95B6-24280B22F9D8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54692-F4B5-446D-8335-9AC9C7CAF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737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CE922-CB46-432B-95B6-24280B22F9D8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54692-F4B5-446D-8335-9AC9C7CAF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778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CE922-CB46-432B-95B6-24280B22F9D8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54692-F4B5-446D-8335-9AC9C7CAF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372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CE922-CB46-432B-95B6-24280B22F9D8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54692-F4B5-446D-8335-9AC9C7CAF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638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BCE922-CB46-432B-95B6-24280B22F9D8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F54692-F4B5-446D-8335-9AC9C7CAF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599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Probability and statistics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05 - Continuous Random Variable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>
                <a:latin typeface="+mj-ea"/>
                <a:ea typeface="+mj-ea"/>
              </a:rPr>
              <a:t>상명대학교 휴먼지능정보공학과</a:t>
            </a:r>
            <a:endParaRPr lang="en-US" altLang="ko-KR" dirty="0" smtClean="0">
              <a:latin typeface="+mj-ea"/>
              <a:ea typeface="+mj-ea"/>
            </a:endParaRPr>
          </a:p>
          <a:p>
            <a:r>
              <a:rPr lang="en-US" dirty="0" smtClean="0">
                <a:latin typeface="+mj-ea"/>
                <a:ea typeface="+mj-ea"/>
              </a:rPr>
              <a:t>2022</a:t>
            </a:r>
            <a:r>
              <a:rPr lang="ko-KR" altLang="en-US" dirty="0" smtClean="0">
                <a:latin typeface="+mj-ea"/>
                <a:ea typeface="+mj-ea"/>
              </a:rPr>
              <a:t>년 </a:t>
            </a:r>
            <a:r>
              <a:rPr lang="en-US" altLang="ko-KR" dirty="0" smtClean="0">
                <a:latin typeface="+mj-ea"/>
                <a:ea typeface="+mj-ea"/>
              </a:rPr>
              <a:t>2</a:t>
            </a:r>
            <a:r>
              <a:rPr lang="ko-KR" altLang="en-US" dirty="0" smtClean="0">
                <a:latin typeface="+mj-ea"/>
                <a:ea typeface="+mj-ea"/>
              </a:rPr>
              <a:t>학기</a:t>
            </a:r>
            <a:endParaRPr lang="en-US" dirty="0" smtClean="0">
              <a:latin typeface="+mj-ea"/>
              <a:ea typeface="+mj-ea"/>
            </a:endParaRPr>
          </a:p>
          <a:p>
            <a:endParaRPr lang="en-US" dirty="0">
              <a:latin typeface="+mj-ea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6485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Suppose X is a continuous random variable.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 smtClean="0"/>
              <a:t>(a) What is P(a ≤ X ≤ a)?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 smtClean="0"/>
              <a:t>(b) What is P(X = 0)?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 smtClean="0"/>
              <a:t>(c) Does P(X = a) = 0 mean X never equals a?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answer: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 smtClean="0"/>
              <a:t>(a) 0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 smtClean="0"/>
              <a:t>(b) 0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 smtClean="0"/>
              <a:t>(c) No. For a continuous distribution any single value has probability 0. Only a range of values has non-zero probability.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383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88212"/>
            <a:ext cx="10515600" cy="60909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Uniform distribution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542" y="974222"/>
            <a:ext cx="9314916" cy="5645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110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199" y="239095"/>
            <a:ext cx="10515600" cy="798274"/>
          </a:xfrm>
        </p:spPr>
        <p:txBody>
          <a:bodyPr/>
          <a:lstStyle/>
          <a:p>
            <a:r>
              <a:rPr lang="en-US" dirty="0" smtClean="0"/>
              <a:t>Exponential distribution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038" y="1163400"/>
            <a:ext cx="9365923" cy="5538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987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090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Normal distribution</a:t>
            </a:r>
            <a:endParaRPr 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5975" y="891966"/>
            <a:ext cx="9300050" cy="346866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9778" y="4360633"/>
            <a:ext cx="7832444" cy="2337951"/>
          </a:xfrm>
          <a:prstGeom prst="rect">
            <a:avLst/>
          </a:prstGeom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699901" y="1663255"/>
            <a:ext cx="4918817" cy="102867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The standard normal distribution N(0, 1) has mean 0 and variance 1.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12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4931"/>
          </a:xfrm>
        </p:spPr>
        <p:txBody>
          <a:bodyPr/>
          <a:lstStyle/>
          <a:p>
            <a:r>
              <a:rPr lang="en-US" dirty="0" smtClean="0"/>
              <a:t>Normal probabilities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620524"/>
            <a:ext cx="10515600" cy="4351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To make approximations it is useful to remember the following rule of thumb for three approximate probabilities:</a:t>
            </a:r>
            <a:endParaRPr 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32160"/>
            <a:ext cx="1102995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79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75" y="85725"/>
            <a:ext cx="11220450" cy="668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92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137" y="94003"/>
            <a:ext cx="9289278" cy="6634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135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925" y="661987"/>
            <a:ext cx="11106150" cy="553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77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955992" y="1825625"/>
            <a:ext cx="2397807" cy="4351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Median is the 0.5 Quantile (q</a:t>
            </a:r>
            <a:r>
              <a:rPr lang="en-US" baseline="-25000" dirty="0" smtClean="0"/>
              <a:t>0.5</a:t>
            </a:r>
            <a:r>
              <a:rPr lang="en-US" dirty="0" smtClean="0"/>
              <a:t>).</a:t>
            </a:r>
            <a:endParaRPr 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459" y="222191"/>
            <a:ext cx="8769533" cy="6265046"/>
          </a:xfrm>
          <a:prstGeom prst="rect">
            <a:avLst/>
          </a:prstGeom>
        </p:spPr>
      </p:pic>
      <p:sp>
        <p:nvSpPr>
          <p:cNvPr id="5" name="모서리가 둥근 사각형 설명선 4"/>
          <p:cNvSpPr/>
          <p:nvPr/>
        </p:nvSpPr>
        <p:spPr>
          <a:xfrm>
            <a:off x="6964822" y="675118"/>
            <a:ext cx="1410057" cy="828942"/>
          </a:xfrm>
          <a:prstGeom prst="wedgeRoundRectCallout">
            <a:avLst>
              <a:gd name="adj1" fmla="val -127500"/>
              <a:gd name="adj2" fmla="val 2706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Standard Normal pdf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모서리가 둥근 사각형 설명선 5"/>
          <p:cNvSpPr/>
          <p:nvPr/>
        </p:nvSpPr>
        <p:spPr>
          <a:xfrm>
            <a:off x="6749753" y="3049425"/>
            <a:ext cx="1410057" cy="828942"/>
          </a:xfrm>
          <a:prstGeom prst="wedgeRoundRectCallout">
            <a:avLst>
              <a:gd name="adj1" fmla="val -143864"/>
              <a:gd name="adj2" fmla="val 13015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Standard Normal </a:t>
            </a:r>
            <a:r>
              <a:rPr lang="en-US" dirty="0" err="1" smtClean="0">
                <a:solidFill>
                  <a:schemeClr val="tx1"/>
                </a:solidFill>
              </a:rPr>
              <a:t>cdf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5687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098" y="4241603"/>
            <a:ext cx="6913325" cy="2401727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8737"/>
          </a:xfrm>
        </p:spPr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01231"/>
            <a:ext cx="10023505" cy="293300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Each of the curves is the pdf for a given random variable. 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The median of the black plot is always at q. 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Which density has the greatest median?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 smtClean="0"/>
              <a:t>1. Black     2. Red     3. Blue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 smtClean="0"/>
              <a:t>4. All the same     5. Impossible to tell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011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Variance and standard deviation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X a discrete random variable with mean E(X) = </a:t>
            </a:r>
            <a:r>
              <a:rPr lang="el-GR" dirty="0" smtClean="0"/>
              <a:t>μ.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Meaning: spread of probability mass about the mean.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Definition as expectation (weighted sum):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lang="en-US" dirty="0" err="1" smtClean="0"/>
              <a:t>Var</a:t>
            </a:r>
            <a:r>
              <a:rPr lang="en-US" dirty="0" smtClean="0"/>
              <a:t>(X) = E((X − </a:t>
            </a:r>
            <a:r>
              <a:rPr lang="el-GR" dirty="0" smtClean="0"/>
              <a:t>μ)</a:t>
            </a:r>
            <a:r>
              <a:rPr lang="el-GR" baseline="30000" dirty="0" smtClean="0"/>
              <a:t>2</a:t>
            </a:r>
            <a:r>
              <a:rPr lang="el-GR" dirty="0" smtClean="0"/>
              <a:t>).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Computation as sum:</a:t>
            </a:r>
          </a:p>
          <a:p>
            <a:pPr>
              <a:lnSpc>
                <a:spcPct val="120000"/>
              </a:lnSpc>
            </a:pP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Standard deviation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Units for standard deviation = units of X.</a:t>
            </a:r>
            <a:endParaRPr 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5378" y="4981590"/>
            <a:ext cx="2114328" cy="51277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7803" y="3896882"/>
            <a:ext cx="3649748" cy="949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11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8945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Law of Large Numbers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10813"/>
            <a:ext cx="8930356" cy="5597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544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08198"/>
          </a:xfrm>
        </p:spPr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415427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dirty="0" smtClean="0"/>
              <a:t>You have $10000. If you bet $k, you either win $k with probability p or lose $k with probability 1 − p.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Maximal strategy: Bet as much as you can, up to what you need, each time.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Minimal strategy: Make a small bet, say $5, each time.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 smtClean="0"/>
              <a:t>1. If p = 0.45, which is the better strategy?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 smtClean="0"/>
              <a:t>(a) Maximal (b) Minimal (c) They are the same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 smtClean="0"/>
              <a:t>2. If p = 0.8, which is the better strategy?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 smtClean="0"/>
              <a:t>(a) Maximal (b) Minimal (c) They are the same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116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Algebra with variances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a and b are constants then</a:t>
            </a:r>
          </a:p>
          <a:p>
            <a:pPr marL="0" indent="0" algn="ctr">
              <a:buNone/>
            </a:pPr>
            <a:r>
              <a:rPr lang="en-US" dirty="0" err="1" smtClean="0"/>
              <a:t>Var</a:t>
            </a:r>
            <a:r>
              <a:rPr lang="en-US" dirty="0" smtClean="0"/>
              <a:t>(</a:t>
            </a:r>
            <a:r>
              <a:rPr lang="en-US" dirty="0" err="1" smtClean="0"/>
              <a:t>aX</a:t>
            </a:r>
            <a:r>
              <a:rPr lang="en-US" dirty="0" smtClean="0"/>
              <a:t> + b) = a</a:t>
            </a:r>
            <a:r>
              <a:rPr lang="en-US" baseline="30000" dirty="0" smtClean="0"/>
              <a:t>2</a:t>
            </a:r>
            <a:r>
              <a:rPr lang="en-US" dirty="0" smtClean="0"/>
              <a:t> </a:t>
            </a:r>
            <a:r>
              <a:rPr lang="en-US" dirty="0" err="1" smtClean="0"/>
              <a:t>Var</a:t>
            </a:r>
            <a:r>
              <a:rPr lang="en-US" dirty="0" smtClean="0"/>
              <a:t>(X).</a:t>
            </a:r>
          </a:p>
          <a:p>
            <a:r>
              <a:rPr lang="en-US" dirty="0" smtClean="0"/>
              <a:t>If X and Y are independent random variables then</a:t>
            </a:r>
          </a:p>
          <a:p>
            <a:pPr marL="0" indent="0" algn="ctr">
              <a:buNone/>
            </a:pPr>
            <a:r>
              <a:rPr lang="en-US" dirty="0" err="1" smtClean="0"/>
              <a:t>Var</a:t>
            </a:r>
            <a:r>
              <a:rPr lang="en-US" dirty="0" smtClean="0"/>
              <a:t>(X + Y) = </a:t>
            </a:r>
            <a:r>
              <a:rPr lang="en-US" dirty="0" err="1" smtClean="0"/>
              <a:t>Var</a:t>
            </a:r>
            <a:r>
              <a:rPr lang="en-US" dirty="0" smtClean="0"/>
              <a:t>(X) + </a:t>
            </a:r>
            <a:r>
              <a:rPr lang="en-US" dirty="0" err="1" smtClean="0"/>
              <a:t>Var</a:t>
            </a:r>
            <a:r>
              <a:rPr lang="en-US" dirty="0" smtClean="0"/>
              <a:t>(Y).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651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0816" y="3614871"/>
            <a:ext cx="3649748" cy="949771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Prove: if X ∼ Bernoulli(p) then </a:t>
            </a:r>
            <a:r>
              <a:rPr lang="en-US" dirty="0" err="1" smtClean="0"/>
              <a:t>Var</a:t>
            </a:r>
            <a:r>
              <a:rPr lang="en-US" dirty="0" smtClean="0"/>
              <a:t>(X) = p(1 − p).</a:t>
            </a:r>
          </a:p>
          <a:p>
            <a:r>
              <a:rPr lang="en-US" dirty="0" smtClean="0"/>
              <a:t>Prove: if X ∼ bin(n, p) then </a:t>
            </a:r>
            <a:r>
              <a:rPr lang="en-US" dirty="0" err="1" smtClean="0"/>
              <a:t>Var</a:t>
            </a:r>
            <a:r>
              <a:rPr lang="en-US" dirty="0" smtClean="0"/>
              <a:t>(X) = n p(1 − p).</a:t>
            </a:r>
          </a:p>
          <a:p>
            <a:r>
              <a:rPr lang="en-US" dirty="0" smtClean="0"/>
              <a:t>Hint: </a:t>
            </a:r>
          </a:p>
          <a:p>
            <a:pPr lvl="1"/>
            <a:r>
              <a:rPr lang="en-US" dirty="0" smtClean="0"/>
              <a:t>X=1 if H with probability p, 0 otherwise. E(X)= p.</a:t>
            </a:r>
          </a:p>
          <a:p>
            <a:pPr lvl="1"/>
            <a:r>
              <a:rPr lang="en-US" dirty="0" smtClean="0"/>
              <a:t>Use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48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Expected values &amp; Variances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537" y="1576387"/>
            <a:ext cx="10448925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537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1288" y="4123927"/>
            <a:ext cx="4912741" cy="111471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9684" y="2755661"/>
            <a:ext cx="6335950" cy="109813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Continuous random variables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Continuous range of values: </a:t>
            </a:r>
            <a:r>
              <a:rPr lang="pt-BR" dirty="0" smtClean="0"/>
              <a:t>[0, 1], [a, b], [0,∞), (−∞,∞).</a:t>
            </a:r>
          </a:p>
          <a:p>
            <a:r>
              <a:rPr lang="en-US" dirty="0" smtClean="0"/>
              <a:t>Probability density function (pdf)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Cumulative distribution function (</a:t>
            </a:r>
            <a:r>
              <a:rPr lang="en-US" dirty="0" err="1" smtClean="0"/>
              <a:t>cdf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708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6675" y="259032"/>
            <a:ext cx="7638650" cy="60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599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of the pdf &amp; </a:t>
            </a:r>
            <a:r>
              <a:rPr lang="en-US" dirty="0" err="1" smtClean="0"/>
              <a:t>cdf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</a:t>
            </a:r>
            <a:r>
              <a:rPr lang="en-US" dirty="0" smtClean="0"/>
              <a:t>df: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cdf</a:t>
            </a:r>
            <a:r>
              <a:rPr lang="en-US" dirty="0" smtClean="0"/>
              <a:t>: Definition: F(x) = P(X ≤ x).</a:t>
            </a:r>
          </a:p>
          <a:p>
            <a:r>
              <a:rPr lang="en-US" dirty="0" smtClean="0"/>
              <a:t>0 ≤ F(x) ≤ 1.</a:t>
            </a:r>
          </a:p>
          <a:p>
            <a:r>
              <a:rPr lang="en-US" dirty="0" smtClean="0"/>
              <a:t>non-decreasing.</a:t>
            </a:r>
          </a:p>
          <a:p>
            <a:r>
              <a:rPr lang="en-US" dirty="0" smtClean="0"/>
              <a:t>0 to the left: </a:t>
            </a:r>
            <a:r>
              <a:rPr lang="en-US" dirty="0" err="1" smtClean="0"/>
              <a:t>lim</a:t>
            </a:r>
            <a:r>
              <a:rPr lang="en-US" baseline="-25000" dirty="0" err="1" smtClean="0"/>
              <a:t>x</a:t>
            </a:r>
            <a:r>
              <a:rPr lang="en-US" baseline="-25000" dirty="0" smtClean="0"/>
              <a:t>→−∞</a:t>
            </a:r>
            <a:r>
              <a:rPr lang="en-US" dirty="0" smtClean="0"/>
              <a:t> F(x) = 0.</a:t>
            </a:r>
          </a:p>
          <a:p>
            <a:r>
              <a:rPr lang="en-US" dirty="0" smtClean="0"/>
              <a:t>1 to the right: </a:t>
            </a:r>
            <a:r>
              <a:rPr lang="en-US" dirty="0" err="1" smtClean="0"/>
              <a:t>lim</a:t>
            </a:r>
            <a:r>
              <a:rPr lang="en-US" baseline="-25000" dirty="0" err="1" smtClean="0"/>
              <a:t>x</a:t>
            </a:r>
            <a:r>
              <a:rPr lang="en-US" baseline="-25000" dirty="0" smtClean="0"/>
              <a:t>→∞</a:t>
            </a:r>
            <a:r>
              <a:rPr lang="en-US" dirty="0" smtClean="0"/>
              <a:t> F(x) = 1.</a:t>
            </a:r>
          </a:p>
          <a:p>
            <a:r>
              <a:rPr lang="en-US" dirty="0" smtClean="0"/>
              <a:t>P(c &lt; X ≤ d) = F(d) − F(c).</a:t>
            </a:r>
          </a:p>
          <a:p>
            <a:r>
              <a:rPr lang="en-US" dirty="0" smtClean="0"/>
              <a:t>F'(x) = f(x).</a:t>
            </a:r>
            <a:endParaRPr 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6925" y="1690688"/>
            <a:ext cx="8058150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21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1. Suppose X has range [0, 2] and pdf f (x) = cx.</a:t>
            </a:r>
          </a:p>
          <a:p>
            <a:pPr marL="0" indent="0">
              <a:buNone/>
            </a:pPr>
            <a:r>
              <a:rPr lang="en-US" dirty="0" smtClean="0"/>
              <a:t>(a) What is the value of c?</a:t>
            </a:r>
          </a:p>
          <a:p>
            <a:pPr marL="0" indent="0">
              <a:buNone/>
            </a:pPr>
            <a:r>
              <a:rPr lang="en-US" dirty="0" smtClean="0"/>
              <a:t>(b) Compute the </a:t>
            </a:r>
            <a:r>
              <a:rPr lang="en-US" dirty="0" err="1" smtClean="0"/>
              <a:t>cdf</a:t>
            </a:r>
            <a:r>
              <a:rPr lang="en-US" dirty="0" smtClean="0"/>
              <a:t> F(x).</a:t>
            </a:r>
          </a:p>
          <a:p>
            <a:pPr marL="0" indent="0">
              <a:buNone/>
            </a:pPr>
            <a:r>
              <a:rPr lang="en-US" dirty="0" smtClean="0"/>
              <a:t>(c) Compute P(1 ≤ X ≤ 2).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2. Suppose Y has range [0, b] and </a:t>
            </a:r>
            <a:r>
              <a:rPr lang="en-US" dirty="0" err="1" smtClean="0"/>
              <a:t>cdf</a:t>
            </a:r>
            <a:r>
              <a:rPr lang="en-US" dirty="0" smtClean="0"/>
              <a:t> F(y) = y</a:t>
            </a:r>
            <a:r>
              <a:rPr lang="en-US" baseline="30000" dirty="0" smtClean="0"/>
              <a:t>2</a:t>
            </a:r>
            <a:r>
              <a:rPr lang="en-US" dirty="0" smtClean="0"/>
              <a:t>/9.</a:t>
            </a:r>
          </a:p>
          <a:p>
            <a:pPr marL="0" indent="0">
              <a:buNone/>
            </a:pPr>
            <a:r>
              <a:rPr lang="en-US" dirty="0" smtClean="0"/>
              <a:t>(a) What is b?</a:t>
            </a:r>
          </a:p>
          <a:p>
            <a:pPr marL="0" indent="0">
              <a:buNone/>
            </a:pPr>
            <a:r>
              <a:rPr lang="en-US" dirty="0" smtClean="0"/>
              <a:t>(b) Find the pdf of 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235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661</Words>
  <Application>Microsoft Office PowerPoint</Application>
  <PresentationFormat>와이드스크린</PresentationFormat>
  <Paragraphs>83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6" baseType="lpstr">
      <vt:lpstr>돋움</vt:lpstr>
      <vt:lpstr>바탕</vt:lpstr>
      <vt:lpstr>Arial</vt:lpstr>
      <vt:lpstr>Times New Roman</vt:lpstr>
      <vt:lpstr>Office 테마</vt:lpstr>
      <vt:lpstr>Probability and statistics 05 - Continuous Random Variable</vt:lpstr>
      <vt:lpstr>Variance and standard deviation</vt:lpstr>
      <vt:lpstr>Algebra with variances</vt:lpstr>
      <vt:lpstr>Questions</vt:lpstr>
      <vt:lpstr>Expected values &amp; Variances</vt:lpstr>
      <vt:lpstr>Continuous random variables</vt:lpstr>
      <vt:lpstr>PowerPoint 프레젠테이션</vt:lpstr>
      <vt:lpstr>Properties of the pdf &amp; cdf </vt:lpstr>
      <vt:lpstr>Questions</vt:lpstr>
      <vt:lpstr>PowerPoint 프레젠테이션</vt:lpstr>
      <vt:lpstr>Uniform distribution</vt:lpstr>
      <vt:lpstr>Exponential distribution</vt:lpstr>
      <vt:lpstr>Normal distribution</vt:lpstr>
      <vt:lpstr>Normal probabilities</vt:lpstr>
      <vt:lpstr>PowerPoint 프레젠테이션</vt:lpstr>
      <vt:lpstr>PowerPoint 프레젠테이션</vt:lpstr>
      <vt:lpstr>PowerPoint 프레젠테이션</vt:lpstr>
      <vt:lpstr>PowerPoint 프레젠테이션</vt:lpstr>
      <vt:lpstr>Question</vt:lpstr>
      <vt:lpstr>Law of Large Numbers</vt:lpstr>
      <vt:lpstr>Question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Probability and statistics 05 - Continuous Random Variable</dc:title>
  <dc:creator>Joung Jinoo</dc:creator>
  <cp:lastModifiedBy>Joung Jinoo</cp:lastModifiedBy>
  <cp:revision>41</cp:revision>
  <dcterms:created xsi:type="dcterms:W3CDTF">2022-09-28T08:34:03Z</dcterms:created>
  <dcterms:modified xsi:type="dcterms:W3CDTF">2022-09-28T12:33:38Z</dcterms:modified>
</cp:coreProperties>
</file>