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0" r:id="rId3"/>
    <p:sldId id="259" r:id="rId4"/>
    <p:sldId id="261" r:id="rId5"/>
    <p:sldId id="262" r:id="rId6"/>
    <p:sldId id="263" r:id="rId7"/>
    <p:sldId id="268" r:id="rId8"/>
    <p:sldId id="269" r:id="rId9"/>
    <p:sldId id="267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06-Central Limit Theorem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mean and variance of RV </a:t>
            </a:r>
            <a:r>
              <a:rPr lang="en-US" altLang="ko-KR" dirty="0" smtClean="0"/>
              <a:t>X ~ Uniform(a, b).</a:t>
            </a:r>
          </a:p>
          <a:p>
            <a:endParaRPr lang="en-US" altLang="ko-KR" dirty="0"/>
          </a:p>
          <a:p>
            <a:r>
              <a:rPr lang="en-US" altLang="ko-KR" dirty="0" smtClean="0"/>
              <a:t>Answer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302534"/>
            <a:ext cx="567690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4567772"/>
            <a:ext cx="6143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145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39501"/>
            <a:ext cx="7886700" cy="47374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은행원이 입금 하면서 원 단위로 반올림하여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353.4999</a:t>
            </a:r>
            <a:r>
              <a:rPr lang="ko-KR" altLang="en-US" dirty="0" smtClean="0"/>
              <a:t>원은 </a:t>
            </a:r>
            <a:r>
              <a:rPr lang="en-US" altLang="ko-KR" dirty="0" smtClean="0"/>
              <a:t>353</a:t>
            </a:r>
            <a:r>
              <a:rPr lang="ko-KR" altLang="en-US" dirty="0" smtClean="0"/>
              <a:t>원으로</a:t>
            </a:r>
            <a:r>
              <a:rPr lang="en-US" altLang="ko-KR" dirty="0" smtClean="0"/>
              <a:t>, 353.5000</a:t>
            </a:r>
            <a:r>
              <a:rPr lang="ko-KR" altLang="en-US" dirty="0" smtClean="0"/>
              <a:t>원은 </a:t>
            </a:r>
            <a:r>
              <a:rPr lang="en-US" altLang="ko-KR" dirty="0" smtClean="0"/>
              <a:t>360</a:t>
            </a:r>
            <a:r>
              <a:rPr lang="ko-KR" altLang="en-US" dirty="0" smtClean="0"/>
              <a:t>원으로 처리한다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하루에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건을 처리한다고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 오류가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원을 넘을 확률을 구하라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Hint: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건당 오류는 </a:t>
            </a:r>
            <a:r>
              <a:rPr lang="en-US" altLang="ko-KR" dirty="0" smtClean="0"/>
              <a:t>[-0.5, 0.5]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Uniform distribution</a:t>
            </a:r>
            <a:r>
              <a:rPr lang="ko-KR" altLang="en-US" dirty="0" smtClean="0"/>
              <a:t>을 가지는 </a:t>
            </a:r>
            <a:r>
              <a:rPr lang="en-US" altLang="ko-KR" dirty="0" smtClean="0"/>
              <a:t>RV</a:t>
            </a:r>
            <a:r>
              <a:rPr lang="ko-KR" altLang="en-US" dirty="0" smtClean="0"/>
              <a:t>으로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Uniform(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(b-a)/2, variance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(b-a)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/12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Xi ~ Uniform</a:t>
            </a:r>
            <a:r>
              <a:rPr lang="en-US" altLang="ko-KR" dirty="0" smtClean="0"/>
              <a:t>(-0.5, 0,5)</a:t>
            </a:r>
            <a:r>
              <a:rPr lang="ko-KR" altLang="en-US" dirty="0" smtClean="0"/>
              <a:t>라 하면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0, variance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1/12.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... X</a:t>
            </a:r>
            <a:r>
              <a:rPr lang="en-US" altLang="ko-KR" baseline="-25000" dirty="0" smtClean="0"/>
              <a:t>300</a:t>
            </a:r>
            <a:r>
              <a:rPr lang="ko-KR" altLang="en-US" dirty="0" smtClean="0"/>
              <a:t>의 합이라 할 때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0, variance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300/12=25, </a:t>
            </a:r>
            <a:r>
              <a:rPr lang="ko-KR" altLang="en-US" dirty="0" smtClean="0"/>
              <a:t>표준편차는 </a:t>
            </a:r>
            <a:r>
              <a:rPr lang="en-US" altLang="ko-KR" dirty="0" smtClean="0"/>
              <a:t>5.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3729"/>
            <a:ext cx="7886700" cy="927817"/>
          </a:xfrm>
        </p:spPr>
        <p:txBody>
          <a:bodyPr>
            <a:normAutofit/>
          </a:bodyPr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2" y="1298489"/>
            <a:ext cx="7954035" cy="4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9720"/>
          </a:xfrm>
        </p:spPr>
        <p:txBody>
          <a:bodyPr/>
          <a:lstStyle/>
          <a:p>
            <a:r>
              <a:rPr lang="en-US" altLang="ko-KR" dirty="0"/>
              <a:t>Law of Large Numbers (</a:t>
            </a:r>
            <a:r>
              <a:rPr lang="en-US" altLang="ko-KR" dirty="0" err="1"/>
              <a:t>LoLN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4234"/>
            <a:ext cx="7886700" cy="4782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LoLN</a:t>
            </a:r>
            <a:r>
              <a:rPr lang="en-US" dirty="0" smtClean="0"/>
              <a:t> tells us two things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1. The average of many independent samples is (with high probability) close to the mean of the underlying distribution.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2. This density histogram of many independent samples is (with high probability) close to the graph of the density of the underlying distribution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7075"/>
          </a:xfrm>
        </p:spPr>
        <p:txBody>
          <a:bodyPr/>
          <a:lstStyle/>
          <a:p>
            <a:r>
              <a:rPr lang="en-US" dirty="0" smtClean="0"/>
              <a:t>Central Limit Theorem (CLT)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5" y="1271589"/>
            <a:ext cx="7651489" cy="50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857"/>
          </a:xfrm>
        </p:spPr>
        <p:txBody>
          <a:bodyPr>
            <a:normAutofit/>
          </a:bodyPr>
          <a:lstStyle/>
          <a:p>
            <a:r>
              <a:rPr lang="en-US" dirty="0" smtClean="0"/>
              <a:t>CLT: Illustration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1" y="1318371"/>
            <a:ext cx="8082557" cy="53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4198"/>
          </a:xfrm>
        </p:spPr>
        <p:txBody>
          <a:bodyPr/>
          <a:lstStyle/>
          <a:p>
            <a:r>
              <a:rPr lang="en-US" dirty="0"/>
              <a:t>CLT: </a:t>
            </a:r>
            <a:r>
              <a:rPr lang="en-US" dirty="0" smtClean="0"/>
              <a:t>Illustration 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0" y="1229324"/>
            <a:ext cx="8094419" cy="54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7196"/>
            <a:ext cx="7886700" cy="46197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Suppose X</a:t>
            </a:r>
            <a:r>
              <a:rPr lang="en-US" baseline="-25000" dirty="0"/>
              <a:t>1</a:t>
            </a:r>
            <a:r>
              <a:rPr lang="en-US" dirty="0" smtClean="0"/>
              <a:t>,..., X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are independent </a:t>
            </a:r>
            <a:r>
              <a:rPr lang="en-US" dirty="0" smtClean="0"/>
              <a:t>identically-distributed. </a:t>
            </a:r>
            <a:r>
              <a:rPr lang="en-US" dirty="0"/>
              <a:t>Let </a:t>
            </a:r>
            <a:r>
              <a:rPr lang="en-US" dirty="0" smtClean="0"/>
              <a:t>(random variable) X </a:t>
            </a:r>
            <a:r>
              <a:rPr lang="en-US" dirty="0"/>
              <a:t>be their </a:t>
            </a:r>
            <a:r>
              <a:rPr lang="en-US" dirty="0" smtClean="0"/>
              <a:t>average: X=</a:t>
            </a:r>
            <a:r>
              <a:rPr lang="en-US" dirty="0"/>
              <a:t>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 +...+ X</a:t>
            </a:r>
            <a:r>
              <a:rPr lang="en-US" baseline="-25000" dirty="0" smtClean="0"/>
              <a:t>4</a:t>
            </a:r>
            <a:r>
              <a:rPr lang="en-US" dirty="0" smtClean="0"/>
              <a:t>)/4.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variance </a:t>
            </a:r>
            <a:r>
              <a:rPr lang="en-US" dirty="0"/>
              <a:t>of X</a:t>
            </a:r>
            <a:r>
              <a:rPr lang="en-US" dirty="0" smtClean="0"/>
              <a:t>? Represent in terms of </a:t>
            </a:r>
            <a:r>
              <a:rPr lang="en-US" dirty="0" err="1" smtClean="0"/>
              <a:t>Var</a:t>
            </a:r>
            <a:r>
              <a:rPr lang="en-US" dirty="0" smtClean="0"/>
              <a:t>(Xi).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Hint: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</a:t>
            </a:r>
            <a:r>
              <a:rPr lang="en-US" dirty="0"/>
              <a:t>a and b are constants then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aX</a:t>
            </a:r>
            <a:r>
              <a:rPr lang="en-US" sz="2400" dirty="0"/>
              <a:t> + b) = a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(X).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X and Y are independent random variables then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/>
              <a:t>(X + Y) = </a:t>
            </a:r>
            <a:r>
              <a:rPr lang="en-US" sz="2400" dirty="0" err="1"/>
              <a:t>Var</a:t>
            </a:r>
            <a:r>
              <a:rPr lang="en-US" sz="2400" dirty="0"/>
              <a:t>(X) + </a:t>
            </a:r>
            <a:r>
              <a:rPr lang="en-US" sz="2400" dirty="0" err="1"/>
              <a:t>Var</a:t>
            </a:r>
            <a:r>
              <a:rPr lang="en-US" sz="2400" dirty="0"/>
              <a:t>(Y</a:t>
            </a:r>
            <a:r>
              <a:rPr lang="en-US" sz="2400" dirty="0" smtClean="0"/>
              <a:t>).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7196"/>
            <a:ext cx="7886700" cy="46197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Suppose X</a:t>
            </a:r>
            <a:r>
              <a:rPr lang="en-US" baseline="-25000" dirty="0"/>
              <a:t>1</a:t>
            </a:r>
            <a:r>
              <a:rPr lang="en-US" dirty="0" smtClean="0"/>
              <a:t>,..., X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are independent </a:t>
            </a:r>
            <a:r>
              <a:rPr lang="en-US" dirty="0" smtClean="0"/>
              <a:t>identically-distributed. </a:t>
            </a:r>
            <a:r>
              <a:rPr lang="en-US" dirty="0"/>
              <a:t>Let </a:t>
            </a:r>
            <a:r>
              <a:rPr lang="en-US" dirty="0" smtClean="0"/>
              <a:t>(random variable) X </a:t>
            </a:r>
            <a:r>
              <a:rPr lang="en-US" dirty="0"/>
              <a:t>be their </a:t>
            </a:r>
            <a:r>
              <a:rPr lang="en-US" dirty="0" smtClean="0"/>
              <a:t>average: X=</a:t>
            </a:r>
            <a:r>
              <a:rPr lang="en-US" dirty="0"/>
              <a:t>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 +...+ X</a:t>
            </a:r>
            <a:r>
              <a:rPr lang="en-US" baseline="-25000" dirty="0" smtClean="0"/>
              <a:t>4</a:t>
            </a:r>
            <a:r>
              <a:rPr lang="en-US" dirty="0" smtClean="0"/>
              <a:t>)/4.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variance </a:t>
            </a:r>
            <a:r>
              <a:rPr lang="en-US" dirty="0"/>
              <a:t>of X</a:t>
            </a:r>
            <a:r>
              <a:rPr lang="en-US" dirty="0" smtClean="0"/>
              <a:t>? Represent in terms of </a:t>
            </a:r>
            <a:r>
              <a:rPr lang="en-US" dirty="0" err="1" smtClean="0"/>
              <a:t>Var</a:t>
            </a:r>
            <a:r>
              <a:rPr lang="en-US" dirty="0" smtClean="0"/>
              <a:t>(Xi).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Hint: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</a:t>
            </a:r>
            <a:r>
              <a:rPr lang="en-US" dirty="0"/>
              <a:t>a and b are constants then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aX</a:t>
            </a:r>
            <a:r>
              <a:rPr lang="en-US" sz="2400" dirty="0"/>
              <a:t> + b) = a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(X).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X and Y are independent random variables then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/>
              <a:t>(X + Y) = </a:t>
            </a:r>
            <a:r>
              <a:rPr lang="en-US" sz="2400" dirty="0" err="1"/>
              <a:t>Var</a:t>
            </a:r>
            <a:r>
              <a:rPr lang="en-US" sz="2400" dirty="0"/>
              <a:t>(X) + </a:t>
            </a:r>
            <a:r>
              <a:rPr lang="en-US" sz="2400" dirty="0" err="1"/>
              <a:t>Var</a:t>
            </a:r>
            <a:r>
              <a:rPr lang="en-US" sz="2400" dirty="0"/>
              <a:t>(Y</a:t>
            </a:r>
            <a:r>
              <a:rPr lang="en-US" sz="24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Answer: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(X1+...+X4)=</a:t>
            </a:r>
            <a:r>
              <a:rPr lang="en-US" sz="2400" dirty="0" err="1" smtClean="0"/>
              <a:t>Var</a:t>
            </a:r>
            <a:r>
              <a:rPr lang="en-US" sz="2400" dirty="0" smtClean="0"/>
              <a:t>(X1)+...+</a:t>
            </a:r>
            <a:r>
              <a:rPr lang="en-US" sz="2400" dirty="0" err="1" smtClean="0"/>
              <a:t>Var</a:t>
            </a:r>
            <a:r>
              <a:rPr lang="en-US" sz="2400" dirty="0" smtClean="0"/>
              <a:t>(X4)=4Var(Xi).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 smtClean="0"/>
              <a:t>( (X1</a:t>
            </a:r>
            <a:r>
              <a:rPr lang="en-US" sz="2400" dirty="0"/>
              <a:t>+...+</a:t>
            </a:r>
            <a:r>
              <a:rPr lang="en-US" sz="2400" dirty="0" smtClean="0"/>
              <a:t>X4</a:t>
            </a:r>
            <a:r>
              <a:rPr lang="en-US" sz="2400" dirty="0"/>
              <a:t>)</a:t>
            </a:r>
            <a:r>
              <a:rPr lang="en-US" sz="2400" dirty="0" smtClean="0"/>
              <a:t>/4 ) = </a:t>
            </a:r>
            <a:r>
              <a:rPr lang="en-US" sz="2400" dirty="0" err="1"/>
              <a:t>Var</a:t>
            </a:r>
            <a:r>
              <a:rPr lang="en-US" sz="2400" dirty="0"/>
              <a:t>(X1+...+X4</a:t>
            </a:r>
            <a:r>
              <a:rPr lang="en-US" sz="2400" dirty="0" smtClean="0"/>
              <a:t>)/16 = </a:t>
            </a:r>
            <a:r>
              <a:rPr lang="en-US" sz="2400" dirty="0" err="1" smtClean="0"/>
              <a:t>Var</a:t>
            </a:r>
            <a:r>
              <a:rPr lang="en-US" sz="2400" dirty="0" smtClean="0"/>
              <a:t>(Xi)/4.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여러 </a:t>
            </a:r>
            <a:r>
              <a:rPr lang="en-US" altLang="ko-KR" sz="2400" dirty="0" smtClean="0">
                <a:sym typeface="Wingdings" panose="05000000000000000000" pitchFamily="2" charset="2"/>
              </a:rPr>
              <a:t>RV</a:t>
            </a:r>
            <a:r>
              <a:rPr lang="ko-KR" altLang="en-US" sz="2400" dirty="0" smtClean="0">
                <a:sym typeface="Wingdings" panose="05000000000000000000" pitchFamily="2" charset="2"/>
              </a:rPr>
              <a:t>의 평균을 취하면 </a:t>
            </a:r>
            <a:r>
              <a:rPr lang="en-US" altLang="ko-KR" sz="2400" dirty="0" smtClean="0">
                <a:sym typeface="Wingdings" panose="05000000000000000000" pitchFamily="2" charset="2"/>
              </a:rPr>
              <a:t>variance</a:t>
            </a:r>
            <a:r>
              <a:rPr lang="ko-KR" altLang="en-US" sz="2400" dirty="0" smtClean="0">
                <a:sym typeface="Wingdings" panose="05000000000000000000" pitchFamily="2" charset="2"/>
              </a:rPr>
              <a:t>가 작아진다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  <a:endParaRPr lang="en-US" sz="2400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31" y="5072833"/>
            <a:ext cx="5497934" cy="17851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183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1555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인구의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정당을 지지한다고 하자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임의의 </a:t>
            </a:r>
            <a:r>
              <a:rPr lang="en-US" altLang="ko-KR" dirty="0"/>
              <a:t>4</a:t>
            </a:r>
            <a:r>
              <a:rPr lang="en-US" altLang="ko-KR" dirty="0" smtClean="0"/>
              <a:t>00</a:t>
            </a:r>
            <a:r>
              <a:rPr lang="ko-KR" altLang="en-US" dirty="0" smtClean="0"/>
              <a:t>명에게 지지 정당을 물었을 때 </a:t>
            </a:r>
            <a:r>
              <a:rPr lang="en-US" altLang="ko-KR" dirty="0" smtClean="0"/>
              <a:t>55% </a:t>
            </a:r>
            <a:r>
              <a:rPr lang="ko-KR" altLang="en-US" dirty="0" smtClean="0"/>
              <a:t>이상이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정당을 지지한다고 답할 확률은 얼마인가</a:t>
            </a:r>
            <a:r>
              <a:rPr lang="en-US" altLang="ko-KR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Hint: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400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지지하는 사람의 비율을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+...+X</a:t>
            </a:r>
            <a:r>
              <a:rPr lang="en-US" altLang="ko-KR" baseline="-25000" dirty="0" smtClean="0"/>
              <a:t>400</a:t>
            </a:r>
            <a:r>
              <a:rPr lang="en-US" altLang="ko-KR" dirty="0" smtClean="0"/>
              <a:t>)/400</a:t>
            </a:r>
            <a:r>
              <a:rPr lang="ko-KR" altLang="en-US" dirty="0" smtClean="0"/>
              <a:t>으로 나타낼 수 있으며</a:t>
            </a:r>
            <a:r>
              <a:rPr lang="en-US" altLang="ko-KR" dirty="0" smtClean="0"/>
              <a:t>, Xi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Bernoulli(0.5)</a:t>
            </a:r>
            <a:r>
              <a:rPr lang="ko-KR" altLang="en-US" dirty="0" smtClean="0"/>
              <a:t>를 따른다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Xi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p=0.5, variance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p(1-p)=0.25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p=0.5, variance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p(1-p)/400= 1/1600; </a:t>
            </a:r>
            <a:r>
              <a:rPr lang="ko-KR" altLang="en-US" dirty="0" smtClean="0"/>
              <a:t>표준편차는 </a:t>
            </a:r>
            <a:r>
              <a:rPr lang="en-US" altLang="ko-KR" dirty="0" smtClean="0"/>
              <a:t>1/40.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CLT: X</a:t>
            </a:r>
            <a:r>
              <a:rPr lang="ko-KR" altLang="en-US" dirty="0" smtClean="0"/>
              <a:t>는 대략 </a:t>
            </a:r>
            <a:r>
              <a:rPr lang="en-US" altLang="ko-KR" dirty="0" smtClean="0"/>
              <a:t>Normal distribution</a:t>
            </a:r>
            <a:r>
              <a:rPr lang="ko-KR" altLang="en-US" dirty="0" smtClean="0"/>
              <a:t>을 따르며</a:t>
            </a:r>
            <a:r>
              <a:rPr lang="en-US" altLang="ko-KR" dirty="0" smtClean="0"/>
              <a:t>, X</a:t>
            </a:r>
            <a:r>
              <a:rPr lang="ko-KR" altLang="en-US" dirty="0" smtClean="0"/>
              <a:t>를 표준화 </a:t>
            </a:r>
            <a:r>
              <a:rPr lang="en-US" altLang="ko-KR" dirty="0" smtClean="0"/>
              <a:t>(standardizing)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, (X-0.5)/(1/40) ~ Z.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2200</TotalTime>
  <Words>541</Words>
  <Application>Microsoft Office PowerPoint</Application>
  <PresentationFormat>화면 슬라이드 쇼(4:3)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Probability and statistics 06-Central Limit Theorem</vt:lpstr>
      <vt:lpstr>Law of Large Numbers</vt:lpstr>
      <vt:lpstr>Law of Large Numbers (LoLN)</vt:lpstr>
      <vt:lpstr>Central Limit Theorem (CLT)</vt:lpstr>
      <vt:lpstr>CLT: Illustration</vt:lpstr>
      <vt:lpstr>CLT: Illustration 2</vt:lpstr>
      <vt:lpstr>Question</vt:lpstr>
      <vt:lpstr>Question</vt:lpstr>
      <vt:lpstr>Question 2</vt:lpstr>
      <vt:lpstr>Question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300</cp:revision>
  <dcterms:created xsi:type="dcterms:W3CDTF">2022-08-31T03:19:07Z</dcterms:created>
  <dcterms:modified xsi:type="dcterms:W3CDTF">2022-10-12T12:40:35Z</dcterms:modified>
</cp:coreProperties>
</file>