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4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7" r:id="rId11"/>
    <p:sldId id="266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168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E4AA4F-BEE8-4236-A6F2-79E9EC8FD6D7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78C77D-9B15-444E-AF93-3E52927E5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49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F201B-3A39-486B-96AF-9C0A16ED2A2F}" type="datetime1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A182A-F459-421A-912F-7A05B7472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960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AC145-D821-4CF1-BBF1-69B9803BD843}" type="datetime1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A182A-F459-421A-912F-7A05B7472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675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D565A-6834-43D5-BB07-AC6240A76A5D}" type="datetime1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A182A-F459-421A-912F-7A05B7472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291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986DB-5375-49A8-B274-E4793CED7959}" type="datetime1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A182A-F459-421A-912F-7A05B7472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675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A9E09-5120-47A1-AC68-1A2BA92BECC6}" type="datetime1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A182A-F459-421A-912F-7A05B7472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75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730F4-FA89-4E43-BC6A-F558ADC2C06E}" type="datetime1">
              <a:rPr lang="en-US" smtClean="0"/>
              <a:t>11/2/2022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A182A-F459-421A-912F-7A05B7472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165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F2E7B-F1A5-4D0E-8C5C-0FE0871A32CB}" type="datetime1">
              <a:rPr lang="en-US" smtClean="0"/>
              <a:t>11/2/2022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A182A-F459-421A-912F-7A05B7472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048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CC3B3-7033-4735-8999-E9D11408E3C3}" type="datetime1">
              <a:rPr lang="en-US" smtClean="0"/>
              <a:t>11/2/2022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A182A-F459-421A-912F-7A05B7472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843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5C0B1-9D2B-49E0-8CFA-3FF01BC6119A}" type="datetime1">
              <a:rPr lang="en-US" smtClean="0"/>
              <a:t>11/2/2022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A182A-F459-421A-912F-7A05B7472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884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AF86B-92E6-4044-9109-1C7450D4A218}" type="datetime1">
              <a:rPr lang="en-US" smtClean="0"/>
              <a:t>11/2/2022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A182A-F459-421A-912F-7A05B7472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61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747F1-DE83-4168-8F40-01511BE0E6F6}" type="datetime1">
              <a:rPr lang="en-US" smtClean="0"/>
              <a:t>11/2/2022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A182A-F459-421A-912F-7A05B7472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830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F9330C-230B-4D35-8B41-EB7C5D1601D1}" type="datetime1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8A182A-F459-421A-912F-7A05B7472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18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dirty="0"/>
              <a:t>Probability and statistics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4800" dirty="0" smtClean="0"/>
              <a:t>07-Joint </a:t>
            </a:r>
            <a:r>
              <a:rPr lang="en-US" sz="4800" dirty="0" smtClean="0"/>
              <a:t>Distribution</a:t>
            </a:r>
            <a:endParaRPr lang="en-US" sz="48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4010684"/>
            <a:ext cx="6858000" cy="1247115"/>
          </a:xfrm>
        </p:spPr>
        <p:txBody>
          <a:bodyPr/>
          <a:lstStyle/>
          <a:p>
            <a:r>
              <a:rPr lang="ko-KR" altLang="en-US" dirty="0" smtClean="0"/>
              <a:t>상명대학교 휴먼지능정보공학과</a:t>
            </a:r>
            <a:endParaRPr lang="en-US" altLang="ko-KR" dirty="0" smtClean="0"/>
          </a:p>
          <a:p>
            <a:r>
              <a:rPr lang="en-US" dirty="0" smtClean="0"/>
              <a:t>2022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2</a:t>
            </a:r>
            <a:r>
              <a:rPr lang="ko-KR" altLang="en-US" dirty="0" smtClean="0"/>
              <a:t>학기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721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611" y="2621861"/>
            <a:ext cx="8798778" cy="3036554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14545"/>
          </a:xfrm>
        </p:spPr>
        <p:txBody>
          <a:bodyPr>
            <a:normAutofit/>
          </a:bodyPr>
          <a:lstStyle/>
          <a:p>
            <a:r>
              <a:rPr lang="en-US" dirty="0"/>
              <a:t>Marginal </a:t>
            </a:r>
            <a:r>
              <a:rPr lang="en-US" dirty="0" err="1"/>
              <a:t>pmf</a:t>
            </a:r>
            <a:r>
              <a:rPr lang="en-US" dirty="0"/>
              <a:t> and pdf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186004"/>
            <a:ext cx="7886700" cy="553547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Roll two dice: X = # on first die, T = total on </a:t>
            </a:r>
            <a:r>
              <a:rPr lang="en-US" dirty="0" smtClean="0"/>
              <a:t>two </a:t>
            </a:r>
            <a:r>
              <a:rPr lang="en-US" dirty="0"/>
              <a:t>dice. </a:t>
            </a:r>
          </a:p>
          <a:p>
            <a:r>
              <a:rPr lang="en-US" dirty="0"/>
              <a:t>The marginal </a:t>
            </a:r>
            <a:r>
              <a:rPr lang="en-US" dirty="0" err="1"/>
              <a:t>pmf</a:t>
            </a:r>
            <a:r>
              <a:rPr lang="en-US" dirty="0"/>
              <a:t> of X is found by summing the rows. The marginal </a:t>
            </a:r>
            <a:r>
              <a:rPr lang="en-US" dirty="0" err="1"/>
              <a:t>pmf</a:t>
            </a:r>
            <a:r>
              <a:rPr lang="en-US" dirty="0"/>
              <a:t> of T is found by summing the </a:t>
            </a:r>
            <a:r>
              <a:rPr lang="en-US" dirty="0" smtClean="0"/>
              <a:t>columns.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For continuous distributions the marginal pdf </a:t>
            </a:r>
            <a:r>
              <a:rPr lang="en-US" dirty="0" err="1" smtClean="0"/>
              <a:t>f</a:t>
            </a:r>
            <a:r>
              <a:rPr lang="en-US" baseline="-25000" dirty="0" err="1" smtClean="0"/>
              <a:t>X</a:t>
            </a:r>
            <a:r>
              <a:rPr lang="en-US" dirty="0" smtClean="0"/>
              <a:t>(x</a:t>
            </a:r>
            <a:r>
              <a:rPr lang="en-US" dirty="0"/>
              <a:t>) is found by integrating out the y. Likewise for </a:t>
            </a:r>
            <a:r>
              <a:rPr lang="en-US" dirty="0" err="1" smtClean="0"/>
              <a:t>f</a:t>
            </a:r>
            <a:r>
              <a:rPr lang="en-US" baseline="-25000" dirty="0" err="1" smtClean="0"/>
              <a:t>Y</a:t>
            </a:r>
            <a:r>
              <a:rPr lang="en-US" dirty="0" smtClean="0"/>
              <a:t>(y</a:t>
            </a:r>
            <a:r>
              <a:rPr lang="en-US" dirty="0"/>
              <a:t>).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A182A-F459-421A-912F-7A05B747216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851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14545"/>
          </a:xfrm>
        </p:spPr>
        <p:txBody>
          <a:bodyPr>
            <a:normAutofit/>
          </a:bodyPr>
          <a:lstStyle/>
          <a:p>
            <a:r>
              <a:rPr lang="en-US" dirty="0"/>
              <a:t>Independence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539089"/>
            <a:ext cx="7886700" cy="5024674"/>
          </a:xfrm>
        </p:spPr>
        <p:txBody>
          <a:bodyPr>
            <a:normAutofit/>
          </a:bodyPr>
          <a:lstStyle/>
          <a:p>
            <a:r>
              <a:rPr lang="en-US" dirty="0"/>
              <a:t>Events A and B are independent if </a:t>
            </a: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P(A∩B</a:t>
            </a:r>
            <a:r>
              <a:rPr lang="en-US" dirty="0"/>
              <a:t>)= P(A)P(B). </a:t>
            </a:r>
            <a:endParaRPr lang="en-US" dirty="0" smtClean="0"/>
          </a:p>
          <a:p>
            <a:r>
              <a:rPr lang="en-US" dirty="0" smtClean="0"/>
              <a:t>Random </a:t>
            </a:r>
            <a:r>
              <a:rPr lang="en-US" dirty="0"/>
              <a:t>variables X and Y are independent if </a:t>
            </a:r>
            <a:endParaRPr lang="en-US" dirty="0" smtClean="0"/>
          </a:p>
          <a:p>
            <a:pPr marL="0" indent="0" algn="ctr">
              <a:buNone/>
            </a:pPr>
            <a:r>
              <a:rPr lang="en-US" dirty="0" smtClean="0">
                <a:cs typeface="Times New Roman" panose="02020603050405020304" pitchFamily="18" charset="0"/>
              </a:rPr>
              <a:t>F(x</a:t>
            </a:r>
            <a:r>
              <a:rPr lang="en-US" dirty="0">
                <a:cs typeface="Times New Roman" panose="02020603050405020304" pitchFamily="18" charset="0"/>
              </a:rPr>
              <a:t>, y)= </a:t>
            </a:r>
            <a:r>
              <a:rPr lang="en-US" dirty="0" smtClean="0">
                <a:cs typeface="Times New Roman" panose="02020603050405020304" pitchFamily="18" charset="0"/>
              </a:rPr>
              <a:t>F</a:t>
            </a:r>
            <a:r>
              <a:rPr lang="en-US" baseline="-25000" dirty="0" smtClean="0">
                <a:cs typeface="Times New Roman" panose="02020603050405020304" pitchFamily="18" charset="0"/>
              </a:rPr>
              <a:t>X</a:t>
            </a:r>
            <a:r>
              <a:rPr lang="en-US" dirty="0" smtClean="0">
                <a:cs typeface="Times New Roman" panose="02020603050405020304" pitchFamily="18" charset="0"/>
              </a:rPr>
              <a:t>(x)F</a:t>
            </a:r>
            <a:r>
              <a:rPr lang="en-US" baseline="-25000" dirty="0" smtClean="0">
                <a:cs typeface="Times New Roman" panose="02020603050405020304" pitchFamily="18" charset="0"/>
              </a:rPr>
              <a:t>Y</a:t>
            </a:r>
            <a:r>
              <a:rPr lang="en-US" dirty="0" smtClean="0">
                <a:cs typeface="Times New Roman" panose="02020603050405020304" pitchFamily="18" charset="0"/>
              </a:rPr>
              <a:t>(y</a:t>
            </a:r>
            <a:r>
              <a:rPr lang="en-US" dirty="0">
                <a:cs typeface="Times New Roman" panose="02020603050405020304" pitchFamily="18" charset="0"/>
              </a:rPr>
              <a:t>).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Discrete </a:t>
            </a:r>
            <a:r>
              <a:rPr lang="en-US" dirty="0"/>
              <a:t>random variables X and Y are independent if </a:t>
            </a: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p(x</a:t>
            </a:r>
            <a:r>
              <a:rPr lang="en-US" baseline="-25000" dirty="0" smtClean="0"/>
              <a:t>i</a:t>
            </a:r>
            <a:r>
              <a:rPr lang="en-US" dirty="0" smtClean="0"/>
              <a:t>, </a:t>
            </a:r>
            <a:r>
              <a:rPr lang="en-US" dirty="0" err="1" smtClean="0"/>
              <a:t>y</a:t>
            </a:r>
            <a:r>
              <a:rPr lang="en-US" baseline="-25000" dirty="0" err="1" smtClean="0"/>
              <a:t>j</a:t>
            </a:r>
            <a:r>
              <a:rPr lang="en-US" dirty="0" smtClean="0"/>
              <a:t>)= </a:t>
            </a:r>
            <a:r>
              <a:rPr lang="en-US" dirty="0" err="1" smtClean="0"/>
              <a:t>p</a:t>
            </a:r>
            <a:r>
              <a:rPr lang="en-US" baseline="-25000" dirty="0" err="1" smtClean="0"/>
              <a:t>X</a:t>
            </a:r>
            <a:r>
              <a:rPr lang="en-US" dirty="0" smtClean="0"/>
              <a:t>(x</a:t>
            </a:r>
            <a:r>
              <a:rPr lang="en-US" baseline="-25000" dirty="0" smtClean="0"/>
              <a:t>i</a:t>
            </a:r>
            <a:r>
              <a:rPr lang="en-US" dirty="0" smtClean="0"/>
              <a:t>)</a:t>
            </a:r>
            <a:r>
              <a:rPr lang="en-US" dirty="0" err="1" smtClean="0"/>
              <a:t>p</a:t>
            </a:r>
            <a:r>
              <a:rPr lang="en-US" baseline="-25000" dirty="0" err="1" smtClean="0"/>
              <a:t>Y</a:t>
            </a:r>
            <a:r>
              <a:rPr lang="en-US" dirty="0" smtClean="0"/>
              <a:t>(</a:t>
            </a:r>
            <a:r>
              <a:rPr lang="en-US" dirty="0" err="1" smtClean="0"/>
              <a:t>y</a:t>
            </a:r>
            <a:r>
              <a:rPr lang="en-US" baseline="-25000" dirty="0" err="1" smtClean="0"/>
              <a:t>j</a:t>
            </a:r>
            <a:r>
              <a:rPr lang="en-US" dirty="0" smtClean="0"/>
              <a:t>). </a:t>
            </a:r>
          </a:p>
          <a:p>
            <a:r>
              <a:rPr lang="en-US" dirty="0" smtClean="0"/>
              <a:t>Continuous </a:t>
            </a:r>
            <a:r>
              <a:rPr lang="en-US" dirty="0"/>
              <a:t>random variables X and Y are independent if </a:t>
            </a: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f(x</a:t>
            </a:r>
            <a:r>
              <a:rPr lang="en-US" dirty="0"/>
              <a:t>, y)= </a:t>
            </a:r>
            <a:r>
              <a:rPr lang="en-US" dirty="0" err="1" smtClean="0"/>
              <a:t>f</a:t>
            </a:r>
            <a:r>
              <a:rPr lang="en-US" baseline="-25000" dirty="0" err="1" smtClean="0"/>
              <a:t>X</a:t>
            </a:r>
            <a:r>
              <a:rPr lang="en-US" dirty="0" smtClean="0"/>
              <a:t>(x)</a:t>
            </a:r>
            <a:r>
              <a:rPr lang="en-US" dirty="0" err="1" smtClean="0"/>
              <a:t>f</a:t>
            </a:r>
            <a:r>
              <a:rPr lang="en-US" baseline="-25000" dirty="0" err="1" smtClean="0"/>
              <a:t>Y</a:t>
            </a:r>
            <a:r>
              <a:rPr lang="en-US" dirty="0" smtClean="0"/>
              <a:t>(y</a:t>
            </a:r>
            <a:r>
              <a:rPr lang="en-US" dirty="0"/>
              <a:t>).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A182A-F459-421A-912F-7A05B747216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172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Roll two dice: X = #</a:t>
            </a:r>
            <a:r>
              <a:rPr lang="en-US" dirty="0" smtClean="0"/>
              <a:t> </a:t>
            </a:r>
            <a:r>
              <a:rPr lang="en-US" dirty="0"/>
              <a:t>on </a:t>
            </a:r>
            <a:r>
              <a:rPr lang="en-US" dirty="0" smtClean="0"/>
              <a:t>first die, </a:t>
            </a:r>
            <a:r>
              <a:rPr lang="en-US" dirty="0"/>
              <a:t>T = sum </a:t>
            </a:r>
            <a:endParaRPr lang="en-US" dirty="0" smtClean="0"/>
          </a:p>
          <a:p>
            <a:r>
              <a:rPr lang="en-US" dirty="0"/>
              <a:t>Are X and </a:t>
            </a:r>
            <a:r>
              <a:rPr lang="en-US" dirty="0" smtClean="0"/>
              <a:t>T </a:t>
            </a:r>
            <a:r>
              <a:rPr lang="en-US" dirty="0"/>
              <a:t>independent?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1</a:t>
            </a:r>
            <a:r>
              <a:rPr lang="en-US" dirty="0"/>
              <a:t>. Yes 2. No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A182A-F459-421A-912F-7A05B747216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284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902359"/>
          </a:xfrm>
        </p:spPr>
        <p:txBody>
          <a:bodyPr/>
          <a:lstStyle/>
          <a:p>
            <a:r>
              <a:rPr lang="en-US" dirty="0"/>
              <a:t>Joint Distributions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X and Y are </a:t>
            </a:r>
            <a:r>
              <a:rPr lang="en-US" dirty="0">
                <a:solidFill>
                  <a:srgbClr val="FF0000"/>
                </a:solidFill>
              </a:rPr>
              <a:t>jointly distributed</a:t>
            </a:r>
            <a:r>
              <a:rPr lang="en-US" dirty="0"/>
              <a:t> random variables. </a:t>
            </a:r>
            <a:endParaRPr lang="en-US" dirty="0" smtClean="0"/>
          </a:p>
          <a:p>
            <a:r>
              <a:rPr lang="en-US" dirty="0" smtClean="0"/>
              <a:t>Discrete</a:t>
            </a:r>
            <a:r>
              <a:rPr lang="en-US" dirty="0"/>
              <a:t>: Probability mass function (</a:t>
            </a:r>
            <a:r>
              <a:rPr lang="en-US" dirty="0" err="1"/>
              <a:t>pmf</a:t>
            </a:r>
            <a:r>
              <a:rPr lang="en-US" dirty="0"/>
              <a:t>): </a:t>
            </a:r>
          </a:p>
          <a:p>
            <a:pPr marL="0" indent="0" algn="ctr">
              <a:buNone/>
            </a:pPr>
            <a:r>
              <a:rPr lang="en-US" dirty="0" smtClean="0"/>
              <a:t>p(x</a:t>
            </a:r>
            <a:r>
              <a:rPr lang="en-US" baseline="-25000" dirty="0" smtClean="0"/>
              <a:t>i</a:t>
            </a:r>
            <a:r>
              <a:rPr lang="en-US" dirty="0" smtClean="0"/>
              <a:t>, </a:t>
            </a:r>
            <a:r>
              <a:rPr lang="en-US" dirty="0" err="1" smtClean="0"/>
              <a:t>y</a:t>
            </a:r>
            <a:r>
              <a:rPr lang="en-US" baseline="-25000" dirty="0" err="1" smtClean="0"/>
              <a:t>j</a:t>
            </a:r>
            <a:r>
              <a:rPr lang="en-US" dirty="0" smtClean="0"/>
              <a:t>) </a:t>
            </a:r>
            <a:endParaRPr lang="en-US" dirty="0"/>
          </a:p>
          <a:p>
            <a:r>
              <a:rPr lang="en-US" dirty="0"/>
              <a:t>Continuous: probability density function (pdf): </a:t>
            </a: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f </a:t>
            </a:r>
            <a:r>
              <a:rPr lang="en-US" dirty="0"/>
              <a:t>(x, y) </a:t>
            </a:r>
          </a:p>
          <a:p>
            <a:r>
              <a:rPr lang="en-US" dirty="0"/>
              <a:t>Both: cumulative distribution function (</a:t>
            </a:r>
            <a:r>
              <a:rPr lang="en-US" dirty="0" err="1"/>
              <a:t>cdf</a:t>
            </a:r>
            <a:r>
              <a:rPr lang="en-US" dirty="0"/>
              <a:t>): </a:t>
            </a: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F(x</a:t>
            </a:r>
            <a:r>
              <a:rPr lang="en-US" dirty="0"/>
              <a:t>, y)= P(X ≤ x, Y ≤ y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A182A-F459-421A-912F-7A05B747216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314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14545"/>
          </a:xfrm>
        </p:spPr>
        <p:txBody>
          <a:bodyPr/>
          <a:lstStyle/>
          <a:p>
            <a:r>
              <a:rPr lang="en-US" dirty="0" smtClean="0"/>
              <a:t>Discrete joint </a:t>
            </a:r>
            <a:r>
              <a:rPr lang="en-US" dirty="0" err="1" smtClean="0"/>
              <a:t>pmf</a:t>
            </a:r>
            <a:r>
              <a:rPr lang="en-US" dirty="0" smtClean="0"/>
              <a:t>: Example 1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222218"/>
            <a:ext cx="7886700" cy="513413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Roll two dice: X = # on first die, Y = # on second die </a:t>
            </a:r>
            <a:endParaRPr lang="en-US" dirty="0" smtClean="0"/>
          </a:p>
          <a:p>
            <a:r>
              <a:rPr lang="en-US" dirty="0"/>
              <a:t>X takes values in 1, 2, . . . , </a:t>
            </a:r>
            <a:r>
              <a:rPr lang="en-US" dirty="0" smtClean="0"/>
              <a:t>6 </a:t>
            </a:r>
          </a:p>
          <a:p>
            <a:r>
              <a:rPr lang="en-US" dirty="0" smtClean="0"/>
              <a:t>Y </a:t>
            </a:r>
            <a:r>
              <a:rPr lang="en-US" dirty="0"/>
              <a:t>takes values in 1, 2, . . . , 6 </a:t>
            </a:r>
            <a:endParaRPr lang="en-US" dirty="0" smtClean="0"/>
          </a:p>
          <a:p>
            <a:r>
              <a:rPr lang="en-US" dirty="0"/>
              <a:t>Joint probability table: 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err="1"/>
              <a:t>pmf</a:t>
            </a:r>
            <a:r>
              <a:rPr lang="en-US" dirty="0"/>
              <a:t>: </a:t>
            </a:r>
            <a:r>
              <a:rPr lang="en-US" dirty="0" smtClean="0"/>
              <a:t>p(</a:t>
            </a:r>
            <a:r>
              <a:rPr lang="en-US" dirty="0" err="1" smtClean="0"/>
              <a:t>i</a:t>
            </a:r>
            <a:r>
              <a:rPr lang="en-US" dirty="0" smtClean="0"/>
              <a:t>, </a:t>
            </a:r>
            <a:r>
              <a:rPr lang="en-US" dirty="0"/>
              <a:t>j) = 1/36 for any </a:t>
            </a:r>
            <a:r>
              <a:rPr lang="en-US" dirty="0" err="1"/>
              <a:t>i</a:t>
            </a:r>
            <a:r>
              <a:rPr lang="en-US" dirty="0"/>
              <a:t> and j between 1 and 6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A182A-F459-421A-912F-7A05B747216A}" type="slidenum">
              <a:rPr lang="en-US" smtClean="0"/>
              <a:t>3</a:t>
            </a:fld>
            <a:endParaRPr 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5965" y="2824680"/>
            <a:ext cx="5032069" cy="2684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288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14545"/>
          </a:xfrm>
        </p:spPr>
        <p:txBody>
          <a:bodyPr/>
          <a:lstStyle/>
          <a:p>
            <a:r>
              <a:rPr lang="en-US" dirty="0" smtClean="0"/>
              <a:t>Discrete joint </a:t>
            </a:r>
            <a:r>
              <a:rPr lang="en-US" dirty="0" err="1" smtClean="0"/>
              <a:t>pmf</a:t>
            </a:r>
            <a:r>
              <a:rPr lang="en-US" dirty="0" smtClean="0"/>
              <a:t>: Example 2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222218"/>
            <a:ext cx="7886700" cy="5134133"/>
          </a:xfrm>
        </p:spPr>
        <p:txBody>
          <a:bodyPr>
            <a:normAutofit/>
          </a:bodyPr>
          <a:lstStyle/>
          <a:p>
            <a:r>
              <a:rPr lang="en-US" dirty="0"/>
              <a:t>Roll two dice: X = # on first die, T = total on </a:t>
            </a:r>
            <a:r>
              <a:rPr lang="en-US" dirty="0" smtClean="0"/>
              <a:t>two </a:t>
            </a:r>
            <a:r>
              <a:rPr lang="en-US" dirty="0"/>
              <a:t>dice </a:t>
            </a:r>
            <a:r>
              <a:rPr lang="en-US" dirty="0" smtClean="0"/>
              <a:t> </a:t>
            </a:r>
          </a:p>
          <a:p>
            <a:r>
              <a:rPr lang="en-US" dirty="0"/>
              <a:t>Joint probability table: 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A182A-F459-421A-912F-7A05B747216A}" type="slidenum">
              <a:rPr lang="en-US" smtClean="0"/>
              <a:t>4</a:t>
            </a:fld>
            <a:endParaRPr 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722709"/>
            <a:ext cx="7803663" cy="2718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08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9212" y="3053295"/>
            <a:ext cx="6283105" cy="3553881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14545"/>
          </a:xfrm>
        </p:spPr>
        <p:txBody>
          <a:bodyPr>
            <a:normAutofit/>
          </a:bodyPr>
          <a:lstStyle/>
          <a:p>
            <a:r>
              <a:rPr lang="en-US" dirty="0" smtClean="0"/>
              <a:t>Continuous </a:t>
            </a:r>
            <a:r>
              <a:rPr lang="en-US" dirty="0"/>
              <a:t>joint distributions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222219"/>
            <a:ext cx="7886700" cy="20819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X takes values in [a, b], Y takes values in [c, d] </a:t>
            </a:r>
          </a:p>
          <a:p>
            <a:r>
              <a:rPr lang="en-US" dirty="0"/>
              <a:t>(X, Y ) takes values in [a, b] × [c, d]. </a:t>
            </a:r>
          </a:p>
          <a:p>
            <a:r>
              <a:rPr lang="en-US" dirty="0"/>
              <a:t>Joint probability density function (pdf) f (x, y) </a:t>
            </a:r>
            <a:endParaRPr lang="en-US" dirty="0" smtClean="0"/>
          </a:p>
          <a:p>
            <a:r>
              <a:rPr lang="en-US" dirty="0"/>
              <a:t>f (x, y) dx </a:t>
            </a:r>
            <a:r>
              <a:rPr lang="en-US" dirty="0" err="1"/>
              <a:t>dy</a:t>
            </a:r>
            <a:r>
              <a:rPr lang="en-US" dirty="0"/>
              <a:t> is the probability of being in the small square.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A182A-F459-421A-912F-7A05B747216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626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14545"/>
          </a:xfrm>
        </p:spPr>
        <p:txBody>
          <a:bodyPr>
            <a:normAutofit fontScale="90000"/>
          </a:bodyPr>
          <a:lstStyle/>
          <a:p>
            <a:r>
              <a:rPr lang="en-US" dirty="0"/>
              <a:t>Properties of the joint </a:t>
            </a:r>
            <a:r>
              <a:rPr lang="en-US" dirty="0" err="1"/>
              <a:t>pmf</a:t>
            </a:r>
            <a:r>
              <a:rPr lang="en-US" dirty="0"/>
              <a:t> and pdf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222218"/>
            <a:ext cx="7886700" cy="528722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Discrete case: probability mass function (</a:t>
            </a:r>
            <a:r>
              <a:rPr lang="en-US" dirty="0" err="1"/>
              <a:t>pmf</a:t>
            </a:r>
            <a:r>
              <a:rPr lang="en-US" dirty="0"/>
              <a:t>) </a:t>
            </a:r>
          </a:p>
          <a:p>
            <a:r>
              <a:rPr lang="en-US" dirty="0"/>
              <a:t>0 ≤ </a:t>
            </a:r>
            <a:r>
              <a:rPr lang="en-US" dirty="0" smtClean="0"/>
              <a:t>p(x</a:t>
            </a:r>
            <a:r>
              <a:rPr lang="en-US" baseline="-25000" dirty="0" smtClean="0"/>
              <a:t>i</a:t>
            </a:r>
            <a:r>
              <a:rPr lang="en-US" dirty="0" smtClean="0"/>
              <a:t>, </a:t>
            </a:r>
            <a:r>
              <a:rPr lang="en-US" dirty="0" err="1" smtClean="0"/>
              <a:t>y</a:t>
            </a:r>
            <a:r>
              <a:rPr lang="en-US" baseline="-25000" dirty="0" err="1" smtClean="0"/>
              <a:t>j</a:t>
            </a:r>
            <a:r>
              <a:rPr lang="en-US" dirty="0" smtClean="0"/>
              <a:t>) </a:t>
            </a:r>
            <a:r>
              <a:rPr lang="en-US" dirty="0"/>
              <a:t>≤ 1 </a:t>
            </a:r>
          </a:p>
          <a:p>
            <a:r>
              <a:rPr lang="en-US" dirty="0"/>
              <a:t>Total probability is 1. 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Continuous </a:t>
            </a:r>
            <a:r>
              <a:rPr lang="en-US" dirty="0"/>
              <a:t>case: probability density function (pdf) </a:t>
            </a:r>
          </a:p>
          <a:p>
            <a:r>
              <a:rPr lang="en-US" dirty="0"/>
              <a:t>0 ≤ f (x, y) </a:t>
            </a:r>
          </a:p>
          <a:p>
            <a:r>
              <a:rPr lang="en-US" dirty="0"/>
              <a:t>Total probability is 1. 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Note: f (x, y) can be greater than 1: it is a density not a probability.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A182A-F459-421A-912F-7A05B747216A}" type="slidenum">
              <a:rPr lang="en-US" smtClean="0"/>
              <a:t>6</a:t>
            </a:fld>
            <a:endParaRPr 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7759" y="2572600"/>
            <a:ext cx="2306748" cy="84662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1133" y="4486378"/>
            <a:ext cx="2773095" cy="75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428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14545"/>
          </a:xfrm>
        </p:spPr>
        <p:txBody>
          <a:bodyPr>
            <a:normAutofit/>
          </a:bodyPr>
          <a:lstStyle/>
          <a:p>
            <a:r>
              <a:rPr lang="en-US" dirty="0"/>
              <a:t>Example: discrete events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222218"/>
            <a:ext cx="7886700" cy="267982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Roll two dice: X = # on first die, Y = # on second die. </a:t>
            </a:r>
            <a:endParaRPr lang="en-US" dirty="0" smtClean="0"/>
          </a:p>
          <a:p>
            <a:r>
              <a:rPr lang="en-US" dirty="0" smtClean="0"/>
              <a:t>Consider </a:t>
            </a:r>
            <a:r>
              <a:rPr lang="en-US" dirty="0"/>
              <a:t>the event: A = ‘Y − X ≥ 2’ </a:t>
            </a:r>
            <a:endParaRPr lang="en-US" dirty="0" smtClean="0"/>
          </a:p>
          <a:p>
            <a:r>
              <a:rPr lang="en-US" dirty="0" smtClean="0"/>
              <a:t>Describe </a:t>
            </a:r>
            <a:r>
              <a:rPr lang="en-US" dirty="0"/>
              <a:t>the event A and find its probability. </a:t>
            </a:r>
            <a:endParaRPr lang="en-US" dirty="0" smtClean="0"/>
          </a:p>
          <a:p>
            <a:r>
              <a:rPr lang="en-US" u="sng" dirty="0"/>
              <a:t>answer:</a:t>
            </a:r>
            <a:r>
              <a:rPr lang="en-US" dirty="0"/>
              <a:t> We can describe A as a set of (X, </a:t>
            </a:r>
            <a:r>
              <a:rPr lang="en-US" dirty="0" smtClean="0"/>
              <a:t>Y) </a:t>
            </a:r>
            <a:r>
              <a:rPr lang="en-US" dirty="0"/>
              <a:t>pairs: </a:t>
            </a:r>
          </a:p>
          <a:p>
            <a:r>
              <a:rPr lang="en-US" dirty="0"/>
              <a:t>A = {(1, 3), (1, 4), (1, 5), (1, 6), (2, 4), (2, 5), (2, 6), (3, 5), (3, 6), (4, 6)}. </a:t>
            </a:r>
            <a:endParaRPr lang="en-US" dirty="0" smtClean="0"/>
          </a:p>
          <a:p>
            <a:r>
              <a:rPr lang="en-US" dirty="0" smtClean="0"/>
              <a:t>Or </a:t>
            </a:r>
            <a:r>
              <a:rPr lang="en-US" dirty="0"/>
              <a:t>we can visualize it by shading the table: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A182A-F459-421A-912F-7A05B747216A}" type="slidenum">
              <a:rPr lang="en-US" smtClean="0"/>
              <a:t>7</a:t>
            </a:fld>
            <a:endParaRPr 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2912" y="3902044"/>
            <a:ext cx="4898175" cy="2684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356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516" y="2906341"/>
            <a:ext cx="2388135" cy="2255461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14545"/>
          </a:xfrm>
        </p:spPr>
        <p:txBody>
          <a:bodyPr>
            <a:normAutofit/>
          </a:bodyPr>
          <a:lstStyle/>
          <a:p>
            <a:r>
              <a:rPr lang="en-US" dirty="0"/>
              <a:t>Example: continuous events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222217"/>
            <a:ext cx="7886700" cy="5341545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Suppose </a:t>
            </a:r>
            <a:r>
              <a:rPr lang="en-US" dirty="0"/>
              <a:t>(X, Y ) takes values in [0, 1] × [0, 1]. </a:t>
            </a:r>
            <a:endParaRPr lang="en-US" dirty="0" smtClean="0"/>
          </a:p>
          <a:p>
            <a:r>
              <a:rPr lang="en-US" dirty="0" smtClean="0"/>
              <a:t>Uniform </a:t>
            </a:r>
            <a:r>
              <a:rPr lang="en-US" dirty="0"/>
              <a:t>density f (x, y) = 1. </a:t>
            </a:r>
            <a:endParaRPr lang="en-US" dirty="0" smtClean="0"/>
          </a:p>
          <a:p>
            <a:r>
              <a:rPr lang="en-US" dirty="0" smtClean="0"/>
              <a:t>Visualize </a:t>
            </a:r>
            <a:r>
              <a:rPr lang="en-US" dirty="0"/>
              <a:t>the event ‘X &gt; Y ’ and find its probability. </a:t>
            </a:r>
          </a:p>
          <a:p>
            <a:r>
              <a:rPr lang="en-US" u="sng" dirty="0"/>
              <a:t>answer: 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event takes up half the square. Since the density is uniform this is half the probability. </a:t>
            </a:r>
            <a:endParaRPr lang="en-US" dirty="0" smtClean="0"/>
          </a:p>
          <a:p>
            <a:r>
              <a:rPr lang="en-US" dirty="0" smtClean="0"/>
              <a:t>That </a:t>
            </a:r>
            <a:r>
              <a:rPr lang="en-US" dirty="0"/>
              <a:t>is, P(X &gt; Y ) = 0.5 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A182A-F459-421A-912F-7A05B747216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019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14545"/>
          </a:xfrm>
        </p:spPr>
        <p:txBody>
          <a:bodyPr>
            <a:normAutofit/>
          </a:bodyPr>
          <a:lstStyle/>
          <a:p>
            <a:r>
              <a:rPr lang="en-US" dirty="0"/>
              <a:t>Cumulative distribution function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3358837"/>
            <a:ext cx="7886700" cy="320492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Properties </a:t>
            </a:r>
          </a:p>
          <a:p>
            <a:r>
              <a:rPr lang="en-US" dirty="0"/>
              <a:t>F(x, y) is non-decreasing. </a:t>
            </a:r>
            <a:r>
              <a:rPr lang="en-US" dirty="0" smtClean="0"/>
              <a:t>  That </a:t>
            </a:r>
            <a:r>
              <a:rPr lang="en-US" dirty="0"/>
              <a:t>is, as x or y increases F(x, y) increases or remains constant. </a:t>
            </a:r>
          </a:p>
          <a:p>
            <a:r>
              <a:rPr lang="en-US" dirty="0"/>
              <a:t>F(x, y) = 0 at the lower left of its range. If the lower left is (−∞,−∞) then this means 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F(x</a:t>
            </a:r>
            <a:r>
              <a:rPr lang="en-US" dirty="0"/>
              <a:t>, y) = 1 at the upper right of its range. 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A182A-F459-421A-912F-7A05B747216A}" type="slidenum">
              <a:rPr lang="en-US" smtClean="0"/>
              <a:t>9</a:t>
            </a:fld>
            <a:endParaRPr 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2678" y="1343497"/>
            <a:ext cx="5823972" cy="162405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5351" y="5143562"/>
            <a:ext cx="3284261" cy="677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812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2255</TotalTime>
  <Words>740</Words>
  <Application>Microsoft Office PowerPoint</Application>
  <PresentationFormat>화면 슬라이드 쇼(4:3)</PresentationFormat>
  <Paragraphs>126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8" baseType="lpstr">
      <vt:lpstr>맑은 고딕</vt:lpstr>
      <vt:lpstr>Arial</vt:lpstr>
      <vt:lpstr>Calibri</vt:lpstr>
      <vt:lpstr>Calibri Light</vt:lpstr>
      <vt:lpstr>Times New Roman</vt:lpstr>
      <vt:lpstr>Office 테마</vt:lpstr>
      <vt:lpstr>Probability and statistics 07-Joint Distribution</vt:lpstr>
      <vt:lpstr>Joint Distributions</vt:lpstr>
      <vt:lpstr>Discrete joint pmf: Example 1</vt:lpstr>
      <vt:lpstr>Discrete joint pmf: Example 2</vt:lpstr>
      <vt:lpstr>Continuous joint distributions </vt:lpstr>
      <vt:lpstr>Properties of the joint pmf and pdf </vt:lpstr>
      <vt:lpstr>Example: discrete events </vt:lpstr>
      <vt:lpstr>Example: continuous events </vt:lpstr>
      <vt:lpstr>Cumulative distribution function </vt:lpstr>
      <vt:lpstr>Marginal pmf and pdf </vt:lpstr>
      <vt:lpstr>Independence </vt:lpstr>
      <vt:lpstr>Question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Joung Jinoo</dc:creator>
  <cp:lastModifiedBy>Joung Jinoo</cp:lastModifiedBy>
  <cp:revision>330</cp:revision>
  <dcterms:created xsi:type="dcterms:W3CDTF">2022-08-31T03:19:07Z</dcterms:created>
  <dcterms:modified xsi:type="dcterms:W3CDTF">2022-11-02T08:49:53Z</dcterms:modified>
</cp:coreProperties>
</file>