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7" r:id="rId2"/>
    <p:sldId id="269" r:id="rId3"/>
    <p:sldId id="258" r:id="rId4"/>
    <p:sldId id="270" r:id="rId5"/>
    <p:sldId id="271" r:id="rId6"/>
    <p:sldId id="273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6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4AA4F-BEE8-4236-A6F2-79E9EC8FD6D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8C77D-9B15-444E-AF93-3E52927E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01B-3A39-486B-96AF-9C0A16ED2A2F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6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C145-D821-4CF1-BBF1-69B9803BD843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7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565A-6834-43D5-BB07-AC6240A76A5D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9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6DB-5375-49A8-B274-E4793CED7959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7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9E09-5120-47A1-AC68-1A2BA92BECC6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30F4-FA89-4E43-BC6A-F558ADC2C06E}" type="datetime1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6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2E7B-F1A5-4D0E-8C5C-0FE0871A32CB}" type="datetime1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4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C3B3-7033-4735-8999-E9D11408E3C3}" type="datetime1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4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C0B1-9D2B-49E0-8CFA-3FF01BC6119A}" type="datetime1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8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F86B-92E6-4044-9109-1C7450D4A218}" type="datetime1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47F1-DE83-4168-8F40-01511BE0E6F6}" type="datetime1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9330C-230B-4D35-8B41-EB7C5D1601D1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Probability and statistics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 smtClean="0"/>
              <a:t>08-Introdunction to Statistics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010684"/>
            <a:ext cx="6858000" cy="1247115"/>
          </a:xfrm>
        </p:spPr>
        <p:txBody>
          <a:bodyPr/>
          <a:lstStyle/>
          <a:p>
            <a:r>
              <a:rPr lang="ko-KR" altLang="en-US" dirty="0" smtClean="0"/>
              <a:t>상명대학교 휴먼지능정보공학과</a:t>
            </a:r>
            <a:endParaRPr lang="en-US" altLang="ko-KR" dirty="0" smtClean="0"/>
          </a:p>
          <a:p>
            <a:r>
              <a:rPr lang="en-US" dirty="0" smtClean="0"/>
              <a:t>2022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2</a:t>
            </a:r>
            <a:r>
              <a:rPr lang="ko-KR" altLang="en-US" dirty="0" smtClean="0"/>
              <a:t>학기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2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2359"/>
          </a:xfrm>
        </p:spPr>
        <p:txBody>
          <a:bodyPr/>
          <a:lstStyle/>
          <a:p>
            <a:r>
              <a:rPr lang="en-US" dirty="0"/>
              <a:t>What is a </a:t>
            </a:r>
            <a:r>
              <a:rPr lang="en-US" dirty="0" smtClean="0"/>
              <a:t>statistics </a:t>
            </a:r>
            <a:r>
              <a:rPr lang="en-US" sz="3600" dirty="0" smtClean="0"/>
              <a:t>(</a:t>
            </a:r>
            <a:r>
              <a:rPr lang="ko-KR" altLang="en-US" sz="3600" dirty="0" smtClean="0"/>
              <a:t>통계</a:t>
            </a:r>
            <a:r>
              <a:rPr lang="en-US" altLang="ko-KR" sz="3600" dirty="0" smtClean="0"/>
              <a:t>)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57608"/>
            <a:ext cx="7886700" cy="4719355"/>
          </a:xfrm>
        </p:spPr>
        <p:txBody>
          <a:bodyPr>
            <a:normAutofit/>
          </a:bodyPr>
          <a:lstStyle/>
          <a:p>
            <a:r>
              <a:rPr lang="en-US" dirty="0" smtClean="0"/>
              <a:t>Statistics deals with data. </a:t>
            </a:r>
          </a:p>
          <a:p>
            <a:r>
              <a:rPr lang="en-US" dirty="0" smtClean="0"/>
              <a:t>Generally speaking, the goal of statistics is to make inferences based on data. </a:t>
            </a:r>
          </a:p>
          <a:p>
            <a:r>
              <a:rPr lang="en-US" dirty="0" smtClean="0"/>
              <a:t>We can divide this the process into three phases: collecting data, describing data, and analyzing data.</a:t>
            </a:r>
          </a:p>
          <a:p>
            <a:r>
              <a:rPr lang="en-US" dirty="0" smtClean="0"/>
              <a:t>We make hypotheses about what's true, collect data in experiments, describe the results, and then infer from the results the strength of the evidence concerning our hypotheses.  </a:t>
            </a:r>
            <a:r>
              <a:rPr lang="en-US" dirty="0" smtClean="0">
                <a:sym typeface="Wingdings" panose="05000000000000000000" pitchFamily="2" charset="2"/>
              </a:rPr>
              <a:t> A science (or its method)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8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2359"/>
          </a:xfrm>
        </p:spPr>
        <p:txBody>
          <a:bodyPr/>
          <a:lstStyle/>
          <a:p>
            <a:r>
              <a:rPr lang="en-US" dirty="0"/>
              <a:t>What is a </a:t>
            </a:r>
            <a:r>
              <a:rPr lang="en-US" dirty="0" smtClean="0"/>
              <a:t>statistic </a:t>
            </a:r>
            <a:r>
              <a:rPr lang="en-US" sz="3600" dirty="0" smtClean="0"/>
              <a:t>(</a:t>
            </a:r>
            <a:r>
              <a:rPr lang="ko-KR" altLang="en-US" sz="3600" dirty="0" smtClean="0"/>
              <a:t>통계량</a:t>
            </a:r>
            <a:r>
              <a:rPr lang="en-US" altLang="ko-KR" sz="3600" dirty="0" smtClean="0"/>
              <a:t>)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57608"/>
            <a:ext cx="7886700" cy="4719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Definition: </a:t>
            </a:r>
            <a:r>
              <a:rPr lang="en-US" dirty="0"/>
              <a:t>A statistic is anything that can be computed from </a:t>
            </a:r>
            <a:r>
              <a:rPr lang="en-US" dirty="0" smtClean="0"/>
              <a:t>the collected </a:t>
            </a:r>
            <a:r>
              <a:rPr lang="en-US" dirty="0"/>
              <a:t>data. That is, a statistic must be observable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Example: 1000 rolls of a die. 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All of the followings are statistics: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average of the 1000 rolls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the number of times a 6 was rolled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the sum of (roll)</a:t>
            </a:r>
            <a:r>
              <a:rPr lang="en-US" baseline="30000" dirty="0" smtClean="0"/>
              <a:t>2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Not a statistic: probability of rolling a 6. </a:t>
            </a:r>
            <a:r>
              <a:rPr lang="en-US" dirty="0" smtClean="0">
                <a:sym typeface="Wingdings" panose="05000000000000000000" pitchFamily="2" charset="2"/>
              </a:rPr>
              <a:t> We can estimate using the data. We cannot observe it.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14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2359"/>
          </a:xfrm>
        </p:spPr>
        <p:txBody>
          <a:bodyPr/>
          <a:lstStyle/>
          <a:p>
            <a:r>
              <a:rPr lang="en-US" dirty="0"/>
              <a:t>What is a </a:t>
            </a:r>
            <a:r>
              <a:rPr lang="en-US" dirty="0" smtClean="0"/>
              <a:t>statistic </a:t>
            </a:r>
            <a:r>
              <a:rPr lang="en-US" sz="3600" dirty="0" smtClean="0"/>
              <a:t>(</a:t>
            </a:r>
            <a:r>
              <a:rPr lang="ko-KR" altLang="en-US" sz="3600" dirty="0" smtClean="0"/>
              <a:t>통계량</a:t>
            </a:r>
            <a:r>
              <a:rPr lang="en-US" altLang="ko-KR" sz="3600" dirty="0" smtClean="0"/>
              <a:t>)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57608"/>
            <a:ext cx="7886700" cy="4719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Point statistic: a single value computed from data, </a:t>
            </a:r>
            <a:r>
              <a:rPr lang="en-US" dirty="0" smtClean="0"/>
              <a:t>e.g. sample average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or sample standard deviation </a:t>
            </a:r>
            <a:r>
              <a:rPr lang="en-US" dirty="0" err="1"/>
              <a:t>s</a:t>
            </a:r>
            <a:r>
              <a:rPr lang="en-US" baseline="-25000" dirty="0" err="1"/>
              <a:t>n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Interval or range statistics: an interval [a, b] computed from </a:t>
            </a:r>
            <a:r>
              <a:rPr lang="en-US" dirty="0" smtClean="0"/>
              <a:t>the data</a:t>
            </a:r>
            <a:r>
              <a:rPr lang="en-US" dirty="0"/>
              <a:t>. (Just a pair of point statistics.) Often written as </a:t>
            </a:r>
            <a:r>
              <a:rPr lang="en-US" dirty="0" smtClean="0"/>
              <a:t>X </a:t>
            </a:r>
            <a:r>
              <a:rPr lang="en-US" dirty="0"/>
              <a:t>± s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Important: A statistic is itself a random variable since a </a:t>
            </a:r>
            <a:r>
              <a:rPr lang="en-US" dirty="0" smtClean="0"/>
              <a:t>new experiment </a:t>
            </a:r>
            <a:r>
              <a:rPr lang="en-US" dirty="0"/>
              <a:t>will produce new </a:t>
            </a:r>
            <a:r>
              <a:rPr lang="en-US" dirty="0" smtClean="0"/>
              <a:t>data, and a new statistic. (It has a randomness.)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0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2359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57608"/>
            <a:ext cx="7886700" cy="4719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/>
              <a:t>동전이 </a:t>
            </a:r>
            <a:r>
              <a:rPr lang="en-US" altLang="ko-KR" dirty="0" smtClean="0"/>
              <a:t>fair</a:t>
            </a:r>
            <a:r>
              <a:rPr lang="ko-KR" altLang="en-US" dirty="0" smtClean="0"/>
              <a:t>하다고 믿고서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던져본다</a:t>
            </a:r>
            <a:r>
              <a:rPr lang="en-US" altLang="ko-KR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각각의 </a:t>
            </a:r>
            <a:r>
              <a:rPr lang="en-US" altLang="ko-KR" dirty="0" smtClean="0"/>
              <a:t>toss</a:t>
            </a:r>
            <a:r>
              <a:rPr lang="ko-KR" altLang="en-US" dirty="0" smtClean="0"/>
              <a:t>의 결과를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X1, X2, X3</a:t>
            </a:r>
            <a:r>
              <a:rPr lang="ko-KR" altLang="en-US" dirty="0" smtClean="0"/>
              <a:t>라 한다</a:t>
            </a:r>
            <a:r>
              <a:rPr lang="en-US" altLang="ko-KR" dirty="0" smtClean="0"/>
              <a:t>. Xi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Bernoulli(0.5) distribution</a:t>
            </a:r>
            <a:r>
              <a:rPr lang="ko-KR" altLang="en-US" dirty="0" smtClean="0"/>
              <a:t>를 따른다고 가정한다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이 때 </a:t>
            </a:r>
            <a:r>
              <a:rPr lang="en-US" altLang="ko-KR" dirty="0" smtClean="0"/>
              <a:t>statistic</a:t>
            </a:r>
            <a:r>
              <a:rPr lang="ko-KR" altLang="en-US" dirty="0" smtClean="0"/>
              <a:t>인 것은</a:t>
            </a:r>
            <a:r>
              <a:rPr lang="en-US" altLang="ko-KR" dirty="0" smtClean="0"/>
              <a:t>?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(a) sample average X = (X1+X2+X3)/3.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(b) </a:t>
            </a:r>
            <a:r>
              <a:rPr lang="en-US" dirty="0" smtClean="0"/>
              <a:t>Expected value of X = E(X) = 1.5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(c) 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E(X)</a:t>
            </a:r>
            <a:r>
              <a:rPr lang="ko-KR" altLang="en-US" dirty="0" smtClean="0"/>
              <a:t>의 차이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5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0254"/>
          </a:xfrm>
        </p:spPr>
        <p:txBody>
          <a:bodyPr/>
          <a:lstStyle/>
          <a:p>
            <a:r>
              <a:rPr lang="en-US" dirty="0"/>
              <a:t>Bayes’ theorem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84768"/>
            <a:ext cx="7886700" cy="4692195"/>
          </a:xfrm>
        </p:spPr>
        <p:txBody>
          <a:bodyPr>
            <a:normAutofit/>
          </a:bodyPr>
          <a:lstStyle/>
          <a:p>
            <a:r>
              <a:rPr lang="en-US" dirty="0"/>
              <a:t>Bayes</a:t>
            </a:r>
            <a:r>
              <a:rPr lang="en-US" dirty="0" smtClean="0"/>
              <a:t>’ </a:t>
            </a:r>
            <a:r>
              <a:rPr lang="en-US" dirty="0"/>
              <a:t>theorem is the key to our view of </a:t>
            </a:r>
            <a:r>
              <a:rPr lang="en-US" dirty="0" smtClean="0"/>
              <a:t>statistics.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want to know with given data, probability that the hypothesis is true. (RHS)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6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784" y="2332147"/>
            <a:ext cx="5962367" cy="202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0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0254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05380"/>
            <a:ext cx="7886700" cy="487158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 disease test has the false positive rate 1%; the false negative rate 1%.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population disease rate 0.2%.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 person tests positive.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Hypothesis: H = ‘the person has the disease’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Data: D = ‘the test was positive’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We want to know: P(H|D)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P(H|D) = P(D|H)P(H)/P(D)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P(D|H) = 1 – P(</a:t>
            </a:r>
            <a:r>
              <a:rPr lang="en-US" dirty="0" err="1" smtClean="0"/>
              <a:t>D</a:t>
            </a:r>
            <a:r>
              <a:rPr lang="en-US" baseline="30000" dirty="0" err="1" smtClean="0"/>
              <a:t>c</a:t>
            </a:r>
            <a:r>
              <a:rPr lang="en-US" dirty="0" err="1" smtClean="0"/>
              <a:t>|H</a:t>
            </a:r>
            <a:r>
              <a:rPr lang="en-US" dirty="0" smtClean="0"/>
              <a:t>) = 1 – False negative rate = 0.99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P(H) = the population disease rate = 0.002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P(D) = P(</a:t>
            </a:r>
            <a:r>
              <a:rPr lang="en-US" dirty="0" err="1" smtClean="0"/>
              <a:t>D|H</a:t>
            </a:r>
            <a:r>
              <a:rPr lang="en-US" baseline="30000" dirty="0" err="1" smtClean="0"/>
              <a:t>c</a:t>
            </a:r>
            <a:r>
              <a:rPr lang="en-US" dirty="0" smtClean="0"/>
              <a:t>)P(</a:t>
            </a:r>
            <a:r>
              <a:rPr lang="en-US" dirty="0" err="1" smtClean="0"/>
              <a:t>H</a:t>
            </a:r>
            <a:r>
              <a:rPr lang="en-US" baseline="30000" dirty="0" err="1" smtClean="0"/>
              <a:t>c</a:t>
            </a:r>
            <a:r>
              <a:rPr lang="en-US" dirty="0" smtClean="0"/>
              <a:t>) + P(D|H)P(H) = 0.01*0.998 + 0.99*0.002 = 0.01196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P(H|D) = 0.166.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Before test: 0.002 </a:t>
            </a:r>
            <a:r>
              <a:rPr lang="en-US" dirty="0" smtClean="0">
                <a:sym typeface="Wingdings" panose="05000000000000000000" pitchFamily="2" charset="2"/>
              </a:rPr>
              <a:t> After test: 0.166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7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285" y="127594"/>
            <a:ext cx="3473230" cy="117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65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2350</TotalTime>
  <Words>494</Words>
  <Application>Microsoft Office PowerPoint</Application>
  <PresentationFormat>화면 슬라이드 쇼(4:3)</PresentationFormat>
  <Paragraphs>55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Wingdings</vt:lpstr>
      <vt:lpstr>Office 테마</vt:lpstr>
      <vt:lpstr>Probability and statistics 08-Introdunction to Statistics</vt:lpstr>
      <vt:lpstr>What is a statistics (통계)?</vt:lpstr>
      <vt:lpstr>What is a statistic (통계량)?</vt:lpstr>
      <vt:lpstr>What is a statistic (통계량)?</vt:lpstr>
      <vt:lpstr>Question</vt:lpstr>
      <vt:lpstr>Bayes’ theorem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Joung Jinoo</dc:creator>
  <cp:lastModifiedBy>Joung Jinoo</cp:lastModifiedBy>
  <cp:revision>357</cp:revision>
  <dcterms:created xsi:type="dcterms:W3CDTF">2022-08-31T03:19:07Z</dcterms:created>
  <dcterms:modified xsi:type="dcterms:W3CDTF">2022-11-02T10:25:08Z</dcterms:modified>
</cp:coreProperties>
</file>